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D35FE8-2180-4F15-A25A-EED7FEBA1CFC}" v="136" dt="2020-12-14T05:04:40.8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674CB-3709-4ACF-BB61-29ADEA3D41BE}"/>
              </a:ext>
            </a:extLst>
          </p:cNvPr>
          <p:cNvSpPr>
            <a:spLocks noGrp="1"/>
          </p:cNvSpPr>
          <p:nvPr>
            <p:ph type="ctrTitle"/>
          </p:nvPr>
        </p:nvSpPr>
        <p:spPr>
          <a:xfrm>
            <a:off x="1524000" y="1033272"/>
            <a:ext cx="9144000" cy="2478024"/>
          </a:xfrm>
        </p:spPr>
        <p:txBody>
          <a:bodyPr lIns="0" tIns="0" rIns="0" bIns="0" anchor="b">
            <a:noAutofit/>
          </a:bodyPr>
          <a:lstStyle>
            <a:lvl1pPr algn="ctr">
              <a:defRPr sz="4000" spc="750" baseline="0"/>
            </a:lvl1pPr>
          </a:lstStyle>
          <a:p>
            <a:r>
              <a:rPr lang="en-US" dirty="0"/>
              <a:t>Click to edit Master title style</a:t>
            </a:r>
          </a:p>
        </p:txBody>
      </p:sp>
      <p:sp>
        <p:nvSpPr>
          <p:cNvPr id="3" name="Subtitle 2">
            <a:extLst>
              <a:ext uri="{FF2B5EF4-FFF2-40B4-BE49-F238E27FC236}">
                <a16:creationId xmlns:a16="http://schemas.microsoft.com/office/drawing/2014/main" id="{E06DA6BE-9B64-48FC-92D1-EF0D426A3974}"/>
              </a:ext>
            </a:extLst>
          </p:cNvPr>
          <p:cNvSpPr>
            <a:spLocks noGrp="1"/>
          </p:cNvSpPr>
          <p:nvPr>
            <p:ph type="subTitle" idx="1"/>
          </p:nvPr>
        </p:nvSpPr>
        <p:spPr>
          <a:xfrm>
            <a:off x="1524000" y="3822192"/>
            <a:ext cx="9144000" cy="1435608"/>
          </a:xfrm>
        </p:spPr>
        <p:txBody>
          <a:bodyPr lIns="0" tIns="0" rIns="0" bIns="0">
            <a:normAutofit/>
          </a:bodyPr>
          <a:lstStyle>
            <a:lvl1pPr marL="0" indent="0" algn="ctr">
              <a:lnSpc>
                <a:spcPct val="150000"/>
              </a:lnSpc>
              <a:buNone/>
              <a:defRPr sz="1600" cap="all" spc="60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B083AE59-8E21-449F-86DA-5BE297010864}"/>
              </a:ext>
            </a:extLst>
          </p:cNvPr>
          <p:cNvSpPr>
            <a:spLocks noGrp="1"/>
          </p:cNvSpPr>
          <p:nvPr>
            <p:ph type="dt" sz="half" idx="10"/>
          </p:nvPr>
        </p:nvSpPr>
        <p:spPr/>
        <p:txBody>
          <a:bodyPr/>
          <a:lstStyle/>
          <a:p>
            <a:fld id="{655A5808-3B61-48CC-92EF-85AC2E0DFA56}" type="datetime2">
              <a:rPr lang="en-US" smtClean="0"/>
              <a:t>Sunday, December 13, 2020</a:t>
            </a:fld>
            <a:endParaRPr lang="en-US"/>
          </a:p>
        </p:txBody>
      </p:sp>
      <p:sp>
        <p:nvSpPr>
          <p:cNvPr id="5" name="Footer Placeholder 4">
            <a:extLst>
              <a:ext uri="{FF2B5EF4-FFF2-40B4-BE49-F238E27FC236}">
                <a16:creationId xmlns:a16="http://schemas.microsoft.com/office/drawing/2014/main" id="{4E8CCD60-9970-49FD-8254-21154BAA1E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C0A488-07A7-42F9-B1DF-68545B75417D}"/>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2281079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DC3B6-2D75-4EC4-9120-88DCE0EA61A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74B06CB-A0FE-4499-B674-90C8C281A5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7FD700-765A-4DE6-A8EC-9D9D92FCBB42}"/>
              </a:ext>
            </a:extLst>
          </p:cNvPr>
          <p:cNvSpPr>
            <a:spLocks noGrp="1"/>
          </p:cNvSpPr>
          <p:nvPr>
            <p:ph type="dt" sz="half" idx="10"/>
          </p:nvPr>
        </p:nvSpPr>
        <p:spPr/>
        <p:txBody>
          <a:bodyPr/>
          <a:lstStyle/>
          <a:p>
            <a:fld id="{735E98AF-4574-4509-BF7A-519ACD5BF826}" type="datetime2">
              <a:rPr lang="en-US" smtClean="0"/>
              <a:t>Sunday, December 13, 2020</a:t>
            </a:fld>
            <a:endParaRPr lang="en-US"/>
          </a:p>
        </p:txBody>
      </p:sp>
      <p:sp>
        <p:nvSpPr>
          <p:cNvPr id="5" name="Footer Placeholder 4">
            <a:extLst>
              <a:ext uri="{FF2B5EF4-FFF2-40B4-BE49-F238E27FC236}">
                <a16:creationId xmlns:a16="http://schemas.microsoft.com/office/drawing/2014/main" id="{0C4664EC-C4B1-4D14-9ED3-14C6CCBFFC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DF5526-E518-4133-9F44-D812576C1092}"/>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2135157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F62998-15B1-4CA8-8C60-7801001F8060}"/>
              </a:ext>
            </a:extLst>
          </p:cNvPr>
          <p:cNvSpPr>
            <a:spLocks noGrp="1"/>
          </p:cNvSpPr>
          <p:nvPr>
            <p:ph type="title" orient="vert"/>
          </p:nvPr>
        </p:nvSpPr>
        <p:spPr>
          <a:xfrm>
            <a:off x="8724900" y="838899"/>
            <a:ext cx="2628900" cy="4849301"/>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111AE278-0885-4594-AB09-120344C7D882}"/>
              </a:ext>
            </a:extLst>
          </p:cNvPr>
          <p:cNvSpPr>
            <a:spLocks noGrp="1"/>
          </p:cNvSpPr>
          <p:nvPr>
            <p:ph type="body" orient="vert" idx="1"/>
          </p:nvPr>
        </p:nvSpPr>
        <p:spPr>
          <a:xfrm>
            <a:off x="849235" y="838900"/>
            <a:ext cx="7723265" cy="4849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5B850CC-FB43-4988-8D4E-9C54C20185B4}"/>
              </a:ext>
            </a:extLst>
          </p:cNvPr>
          <p:cNvSpPr>
            <a:spLocks noGrp="1"/>
          </p:cNvSpPr>
          <p:nvPr>
            <p:ph type="dt" sz="half" idx="10"/>
          </p:nvPr>
        </p:nvSpPr>
        <p:spPr/>
        <p:txBody>
          <a:bodyPr/>
          <a:lstStyle/>
          <a:p>
            <a:fld id="{93DD97D4-9636-490F-85D0-E926C2B6F3B1}" type="datetime2">
              <a:rPr lang="en-US" smtClean="0"/>
              <a:t>Sunday, December 13, 2020</a:t>
            </a:fld>
            <a:endParaRPr lang="en-US"/>
          </a:p>
        </p:txBody>
      </p:sp>
      <p:sp>
        <p:nvSpPr>
          <p:cNvPr id="5" name="Footer Placeholder 4">
            <a:extLst>
              <a:ext uri="{FF2B5EF4-FFF2-40B4-BE49-F238E27FC236}">
                <a16:creationId xmlns:a16="http://schemas.microsoft.com/office/drawing/2014/main" id="{47A70300-3853-4FB4-A084-CF6E5CF2BD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DBAFB0-25AA-4B69-8418-418F47A92700}"/>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198223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E0F35-0AE7-48AB-9005-F1DB4BD0B473}"/>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DDD4022-C31F-4C4C-B5BF-5F9730C08A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A45EE9-11D3-436C-9D73-1AA6CCDB165F}"/>
              </a:ext>
            </a:extLst>
          </p:cNvPr>
          <p:cNvSpPr>
            <a:spLocks noGrp="1"/>
          </p:cNvSpPr>
          <p:nvPr>
            <p:ph type="dt" sz="half" idx="10"/>
          </p:nvPr>
        </p:nvSpPr>
        <p:spPr/>
        <p:txBody>
          <a:bodyPr/>
          <a:lstStyle/>
          <a:p>
            <a:fld id="{2F3AF3C6-0FD4-4939-991C-00DDE5C56815}" type="datetime2">
              <a:rPr lang="en-US" smtClean="0"/>
              <a:t>Sunday, December 13, 2020</a:t>
            </a:fld>
            <a:endParaRPr lang="en-US"/>
          </a:p>
        </p:txBody>
      </p:sp>
      <p:sp>
        <p:nvSpPr>
          <p:cNvPr id="5" name="Footer Placeholder 4">
            <a:extLst>
              <a:ext uri="{FF2B5EF4-FFF2-40B4-BE49-F238E27FC236}">
                <a16:creationId xmlns:a16="http://schemas.microsoft.com/office/drawing/2014/main" id="{92817DCF-881F-4956-81AE-A6D27A88F4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265F17-AD75-4B7E-970D-5D4DBD5D170C}"/>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829662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C12CB-05D8-4D62-BDC5-812DB6DD04CD}"/>
              </a:ext>
            </a:extLst>
          </p:cNvPr>
          <p:cNvSpPr>
            <a:spLocks noGrp="1"/>
          </p:cNvSpPr>
          <p:nvPr>
            <p:ph type="title"/>
          </p:nvPr>
        </p:nvSpPr>
        <p:spPr>
          <a:xfrm>
            <a:off x="1371600" y="1709738"/>
            <a:ext cx="9966960" cy="2852737"/>
          </a:xfrm>
        </p:spPr>
        <p:txBody>
          <a:bodyPr anchor="b">
            <a:normAutofit/>
          </a:bodyPr>
          <a:lstStyle>
            <a:lvl1pPr>
              <a:lnSpc>
                <a:spcPct val="100000"/>
              </a:lnSpc>
              <a:defRPr sz="4400" spc="750" baseline="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C52F020-8516-4B9E-B455-5731ED6C9E9E}"/>
              </a:ext>
            </a:extLst>
          </p:cNvPr>
          <p:cNvSpPr>
            <a:spLocks noGrp="1"/>
          </p:cNvSpPr>
          <p:nvPr>
            <p:ph type="body" idx="1"/>
          </p:nvPr>
        </p:nvSpPr>
        <p:spPr>
          <a:xfrm>
            <a:off x="1371600" y="4974336"/>
            <a:ext cx="9966961" cy="1115568"/>
          </a:xfrm>
        </p:spPr>
        <p:txBody>
          <a:bodyPr>
            <a:normAutofit/>
          </a:bodyPr>
          <a:lstStyle>
            <a:lvl1pPr marL="0" indent="0">
              <a:buNone/>
              <a:defRPr sz="1600" cap="all" spc="6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822993-6E28-44BB-B983-095B476B801A}"/>
              </a:ext>
            </a:extLst>
          </p:cNvPr>
          <p:cNvSpPr>
            <a:spLocks noGrp="1"/>
          </p:cNvSpPr>
          <p:nvPr>
            <p:ph type="dt" sz="half" idx="10"/>
          </p:nvPr>
        </p:nvSpPr>
        <p:spPr/>
        <p:txBody>
          <a:bodyPr/>
          <a:lstStyle/>
          <a:p>
            <a:fld id="{86807482-8128-47C6-A8DD-6452B0291CFF}" type="datetime2">
              <a:rPr lang="en-US" smtClean="0"/>
              <a:t>Sunday, December 13, 2020</a:t>
            </a:fld>
            <a:endParaRPr lang="en-US"/>
          </a:p>
        </p:txBody>
      </p:sp>
      <p:sp>
        <p:nvSpPr>
          <p:cNvPr id="5" name="Footer Placeholder 4">
            <a:extLst>
              <a:ext uri="{FF2B5EF4-FFF2-40B4-BE49-F238E27FC236}">
                <a16:creationId xmlns:a16="http://schemas.microsoft.com/office/drawing/2014/main" id="{FC909971-06C9-462B-81D9-BEF24C708A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9A076D-47C1-49CD-9A8B-956DB3FC31F7}"/>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060396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8DFBD-F5ED-455C-8AD0-97476A55E3D5}"/>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C30E58C-F463-4D52-9225-9410133113A4}"/>
              </a:ext>
            </a:extLst>
          </p:cNvPr>
          <p:cNvSpPr>
            <a:spLocks noGrp="1"/>
          </p:cNvSpPr>
          <p:nvPr>
            <p:ph sz="half" idx="1"/>
          </p:nvPr>
        </p:nvSpPr>
        <p:spPr>
          <a:xfrm>
            <a:off x="1371600" y="2112264"/>
            <a:ext cx="4846320" cy="39593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6AF7BDB4-97FA-485D-A557-6F96692BAC9E}"/>
              </a:ext>
            </a:extLst>
          </p:cNvPr>
          <p:cNvSpPr>
            <a:spLocks noGrp="1"/>
          </p:cNvSpPr>
          <p:nvPr>
            <p:ph sz="half" idx="2"/>
          </p:nvPr>
        </p:nvSpPr>
        <p:spPr>
          <a:xfrm>
            <a:off x="6766560" y="2112265"/>
            <a:ext cx="4846320" cy="39593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68C50007-C799-4117-8ACD-5EE980E63F17}"/>
              </a:ext>
            </a:extLst>
          </p:cNvPr>
          <p:cNvSpPr>
            <a:spLocks noGrp="1"/>
          </p:cNvSpPr>
          <p:nvPr>
            <p:ph type="dt" sz="half" idx="10"/>
          </p:nvPr>
        </p:nvSpPr>
        <p:spPr/>
        <p:txBody>
          <a:bodyPr/>
          <a:lstStyle/>
          <a:p>
            <a:fld id="{37903F25-275E-41DE-BE3B-EBF0DB49F9B1}" type="datetime2">
              <a:rPr lang="en-US" smtClean="0"/>
              <a:t>Sunday, December 13, 2020</a:t>
            </a:fld>
            <a:endParaRPr lang="en-US"/>
          </a:p>
        </p:txBody>
      </p:sp>
      <p:sp>
        <p:nvSpPr>
          <p:cNvPr id="6" name="Footer Placeholder 5">
            <a:extLst>
              <a:ext uri="{FF2B5EF4-FFF2-40B4-BE49-F238E27FC236}">
                <a16:creationId xmlns:a16="http://schemas.microsoft.com/office/drawing/2014/main" id="{F24E8968-6BAD-4D5A-BF1D-911C7A39C1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9D8C08-BF20-4D5E-9004-0C075C36D8A4}"/>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506223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036E0D-26A5-455A-A8BD-70DA8BC03EB2}"/>
              </a:ext>
            </a:extLst>
          </p:cNvPr>
          <p:cNvSpPr>
            <a:spLocks noGrp="1"/>
          </p:cNvSpPr>
          <p:nvPr>
            <p:ph type="body" idx="1"/>
          </p:nvPr>
        </p:nvSpPr>
        <p:spPr>
          <a:xfrm>
            <a:off x="1371600" y="2112264"/>
            <a:ext cx="484107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7FD4EA0-094D-4056-9032-BFB44B40896B}"/>
              </a:ext>
            </a:extLst>
          </p:cNvPr>
          <p:cNvSpPr>
            <a:spLocks noGrp="1"/>
          </p:cNvSpPr>
          <p:nvPr>
            <p:ph sz="half" idx="2"/>
          </p:nvPr>
        </p:nvSpPr>
        <p:spPr>
          <a:xfrm>
            <a:off x="1371600" y="3018472"/>
            <a:ext cx="4841076" cy="31048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5FC0CCE8-718F-4620-8B4A-C60EEA7B884D}"/>
              </a:ext>
            </a:extLst>
          </p:cNvPr>
          <p:cNvSpPr>
            <a:spLocks noGrp="1"/>
          </p:cNvSpPr>
          <p:nvPr>
            <p:ph type="body" sz="quarter" idx="3"/>
          </p:nvPr>
        </p:nvSpPr>
        <p:spPr>
          <a:xfrm>
            <a:off x="6766560" y="2112264"/>
            <a:ext cx="484632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6CE86DF-0069-4D31-BDD3-A9A2F9B7B468}"/>
              </a:ext>
            </a:extLst>
          </p:cNvPr>
          <p:cNvSpPr>
            <a:spLocks noGrp="1"/>
          </p:cNvSpPr>
          <p:nvPr>
            <p:ph sz="quarter" idx="4"/>
          </p:nvPr>
        </p:nvSpPr>
        <p:spPr>
          <a:xfrm>
            <a:off x="6766560" y="3018471"/>
            <a:ext cx="4841076" cy="3104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1A5ED06-FE54-4B86-A8D4-07D0EB08C3AB}"/>
              </a:ext>
            </a:extLst>
          </p:cNvPr>
          <p:cNvSpPr>
            <a:spLocks noGrp="1"/>
          </p:cNvSpPr>
          <p:nvPr>
            <p:ph type="dt" sz="half" idx="10"/>
          </p:nvPr>
        </p:nvSpPr>
        <p:spPr/>
        <p:txBody>
          <a:bodyPr/>
          <a:lstStyle/>
          <a:p>
            <a:fld id="{EE475572-4A44-4171-84AA-64D42C8050A6}" type="datetime2">
              <a:rPr lang="en-US" smtClean="0"/>
              <a:t>Sunday, December 13, 2020</a:t>
            </a:fld>
            <a:endParaRPr lang="en-US"/>
          </a:p>
        </p:txBody>
      </p:sp>
      <p:sp>
        <p:nvSpPr>
          <p:cNvPr id="8" name="Footer Placeholder 7">
            <a:extLst>
              <a:ext uri="{FF2B5EF4-FFF2-40B4-BE49-F238E27FC236}">
                <a16:creationId xmlns:a16="http://schemas.microsoft.com/office/drawing/2014/main" id="{CE9EC6C3-0950-4AFE-936A-9AB5D227844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784B1D1-BE0C-48F4-BC74-90675A0F07CF}"/>
              </a:ext>
            </a:extLst>
          </p:cNvPr>
          <p:cNvSpPr>
            <a:spLocks noGrp="1"/>
          </p:cNvSpPr>
          <p:nvPr>
            <p:ph type="sldNum" sz="quarter" idx="12"/>
          </p:nvPr>
        </p:nvSpPr>
        <p:spPr/>
        <p:txBody>
          <a:bodyPr/>
          <a:lstStyle/>
          <a:p>
            <a:fld id="{C01389E6-C847-4AD0-B56D-D205B2EAB1EE}" type="slidenum">
              <a:rPr lang="en-US" smtClean="0"/>
              <a:t>‹#›</a:t>
            </a:fld>
            <a:endParaRPr lang="en-US"/>
          </a:p>
        </p:txBody>
      </p:sp>
      <p:sp>
        <p:nvSpPr>
          <p:cNvPr id="10" name="Title 9">
            <a:extLst>
              <a:ext uri="{FF2B5EF4-FFF2-40B4-BE49-F238E27FC236}">
                <a16:creationId xmlns:a16="http://schemas.microsoft.com/office/drawing/2014/main" id="{2D453288-3D76-40C1-BE00-223AB28F13DF}"/>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518846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B1716-24B0-42CD-95B6-843092597B2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9E3617E-4B11-481F-AC6E-00031790294A}"/>
              </a:ext>
            </a:extLst>
          </p:cNvPr>
          <p:cNvSpPr>
            <a:spLocks noGrp="1"/>
          </p:cNvSpPr>
          <p:nvPr>
            <p:ph type="dt" sz="half" idx="10"/>
          </p:nvPr>
        </p:nvSpPr>
        <p:spPr/>
        <p:txBody>
          <a:bodyPr/>
          <a:lstStyle/>
          <a:p>
            <a:fld id="{C4C1612E-528E-4FD5-9E9E-E15F1108F171}" type="datetime2">
              <a:rPr lang="en-US" smtClean="0"/>
              <a:t>Sunday, December 13, 2020</a:t>
            </a:fld>
            <a:endParaRPr lang="en-US"/>
          </a:p>
        </p:txBody>
      </p:sp>
      <p:sp>
        <p:nvSpPr>
          <p:cNvPr id="4" name="Footer Placeholder 3">
            <a:extLst>
              <a:ext uri="{FF2B5EF4-FFF2-40B4-BE49-F238E27FC236}">
                <a16:creationId xmlns:a16="http://schemas.microsoft.com/office/drawing/2014/main" id="{F6BF19CC-06D3-40E9-81B5-63B457B220C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EFC312-3AA5-46F7-B701-3D9327A68DB7}"/>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2080671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C9E28E-1389-47AF-B3EB-22571417ACBE}"/>
              </a:ext>
            </a:extLst>
          </p:cNvPr>
          <p:cNvSpPr>
            <a:spLocks noGrp="1"/>
          </p:cNvSpPr>
          <p:nvPr>
            <p:ph type="dt" sz="half" idx="10"/>
          </p:nvPr>
        </p:nvSpPr>
        <p:spPr/>
        <p:txBody>
          <a:bodyPr/>
          <a:lstStyle/>
          <a:p>
            <a:fld id="{D4F6D862-A06D-436F-A92E-EBAAD50B6E50}" type="datetime2">
              <a:rPr lang="en-US" smtClean="0"/>
              <a:t>Sunday, December 13, 2020</a:t>
            </a:fld>
            <a:endParaRPr lang="en-US"/>
          </a:p>
        </p:txBody>
      </p:sp>
      <p:sp>
        <p:nvSpPr>
          <p:cNvPr id="3" name="Footer Placeholder 2">
            <a:extLst>
              <a:ext uri="{FF2B5EF4-FFF2-40B4-BE49-F238E27FC236}">
                <a16:creationId xmlns:a16="http://schemas.microsoft.com/office/drawing/2014/main" id="{BFCF6B08-1984-4F7C-9F6E-A4F47BDBA21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771B3C5-CEC7-427F-931C-1318C421BEF9}"/>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998723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EB55F-536E-4547-A5D2-0483FC3684CD}"/>
              </a:ext>
            </a:extLst>
          </p:cNvPr>
          <p:cNvSpPr>
            <a:spLocks noGrp="1"/>
          </p:cNvSpPr>
          <p:nvPr>
            <p:ph type="title"/>
          </p:nvPr>
        </p:nvSpPr>
        <p:spPr>
          <a:xfrm>
            <a:off x="1371600" y="987425"/>
            <a:ext cx="3932237" cy="1894511"/>
          </a:xfrm>
        </p:spPr>
        <p:txBody>
          <a:bodyPr anchor="b"/>
          <a:lstStyle>
            <a:lvl1pPr>
              <a:lnSpc>
                <a:spcPct val="100000"/>
              </a:lnSpc>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D717D3C-533B-4EA9-886B-FAE59956C74C}"/>
              </a:ext>
            </a:extLst>
          </p:cNvPr>
          <p:cNvSpPr>
            <a:spLocks noGrp="1"/>
          </p:cNvSpPr>
          <p:nvPr>
            <p:ph idx="1"/>
          </p:nvPr>
        </p:nvSpPr>
        <p:spPr>
          <a:xfrm>
            <a:off x="5650992" y="987425"/>
            <a:ext cx="5687568" cy="4873625"/>
          </a:xfrm>
        </p:spPr>
        <p:txBody>
          <a:bodyPr>
            <a:normAutofit/>
          </a:bodyPr>
          <a:lstStyle>
            <a:lvl1pPr>
              <a:defRPr sz="20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419D2E1-4B17-4608-961E-2C4719855E89}"/>
              </a:ext>
            </a:extLst>
          </p:cNvPr>
          <p:cNvSpPr>
            <a:spLocks noGrp="1"/>
          </p:cNvSpPr>
          <p:nvPr>
            <p:ph type="body" sz="half" idx="2"/>
          </p:nvPr>
        </p:nvSpPr>
        <p:spPr>
          <a:xfrm>
            <a:off x="1371600" y="3058510"/>
            <a:ext cx="3932237" cy="28025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5A3535-184C-438C-AE91-9C42B7C5AFB6}"/>
              </a:ext>
            </a:extLst>
          </p:cNvPr>
          <p:cNvSpPr>
            <a:spLocks noGrp="1"/>
          </p:cNvSpPr>
          <p:nvPr>
            <p:ph type="dt" sz="half" idx="10"/>
          </p:nvPr>
        </p:nvSpPr>
        <p:spPr/>
        <p:txBody>
          <a:bodyPr/>
          <a:lstStyle/>
          <a:p>
            <a:fld id="{B73E0B7D-2260-4809-8F0A-9E5F3E24F169}" type="datetime2">
              <a:rPr lang="en-US" smtClean="0"/>
              <a:t>Sunday, December 13, 2020</a:t>
            </a:fld>
            <a:endParaRPr lang="en-US"/>
          </a:p>
        </p:txBody>
      </p:sp>
      <p:sp>
        <p:nvSpPr>
          <p:cNvPr id="6" name="Footer Placeholder 5">
            <a:extLst>
              <a:ext uri="{FF2B5EF4-FFF2-40B4-BE49-F238E27FC236}">
                <a16:creationId xmlns:a16="http://schemas.microsoft.com/office/drawing/2014/main" id="{0DF6DBC3-4A58-42BA-9B55-A9A7251037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4E6563-0AB6-4038-A12B-A259552DB66C}"/>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875295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702C5-1E3B-4C62-A538-59BB572864A0}"/>
              </a:ext>
            </a:extLst>
          </p:cNvPr>
          <p:cNvSpPr>
            <a:spLocks noGrp="1"/>
          </p:cNvSpPr>
          <p:nvPr>
            <p:ph type="title"/>
          </p:nvPr>
        </p:nvSpPr>
        <p:spPr>
          <a:xfrm>
            <a:off x="1371600" y="987552"/>
            <a:ext cx="3932237" cy="1892808"/>
          </a:xfrm>
        </p:spPr>
        <p:txBody>
          <a:bodyPr anchor="b"/>
          <a:lstStyle>
            <a:lvl1pPr>
              <a:defRPr sz="3200" baseline="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6E2CF574-95CE-4E60-B2CF-3B5B4F33A767}"/>
              </a:ext>
            </a:extLst>
          </p:cNvPr>
          <p:cNvSpPr>
            <a:spLocks noGrp="1"/>
          </p:cNvSpPr>
          <p:nvPr>
            <p:ph type="pic" idx="1"/>
          </p:nvPr>
        </p:nvSpPr>
        <p:spPr>
          <a:xfrm>
            <a:off x="5505319" y="987425"/>
            <a:ext cx="5833242"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D039F7C-C735-4356-8B04-89E19047950C}"/>
              </a:ext>
            </a:extLst>
          </p:cNvPr>
          <p:cNvSpPr>
            <a:spLocks noGrp="1"/>
          </p:cNvSpPr>
          <p:nvPr>
            <p:ph type="body" sz="half" idx="2"/>
          </p:nvPr>
        </p:nvSpPr>
        <p:spPr>
          <a:xfrm>
            <a:off x="1371600" y="3033286"/>
            <a:ext cx="3932237" cy="283570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E706DF-52A3-4F34-9BF5-E1ACD5D54283}"/>
              </a:ext>
            </a:extLst>
          </p:cNvPr>
          <p:cNvSpPr>
            <a:spLocks noGrp="1"/>
          </p:cNvSpPr>
          <p:nvPr>
            <p:ph type="dt" sz="half" idx="10"/>
          </p:nvPr>
        </p:nvSpPr>
        <p:spPr/>
        <p:txBody>
          <a:bodyPr/>
          <a:lstStyle/>
          <a:p>
            <a:fld id="{3C8E4735-C637-46A3-94EB-AB3AC4188D2F}" type="datetime2">
              <a:rPr lang="en-US" smtClean="0"/>
              <a:t>Sunday, December 13, 2020</a:t>
            </a:fld>
            <a:endParaRPr lang="en-US"/>
          </a:p>
        </p:txBody>
      </p:sp>
      <p:sp>
        <p:nvSpPr>
          <p:cNvPr id="6" name="Footer Placeholder 5">
            <a:extLst>
              <a:ext uri="{FF2B5EF4-FFF2-40B4-BE49-F238E27FC236}">
                <a16:creationId xmlns:a16="http://schemas.microsoft.com/office/drawing/2014/main" id="{BFB25E53-E72E-4110-BB6B-3477F56C30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686F8F-3D62-4CEC-AD9A-B70848E6A81C}"/>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8231139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CF2F3BB-127D-44BC-A8EF-A8BB5F5911CA}"/>
              </a:ext>
            </a:extLst>
          </p:cNvPr>
          <p:cNvSpPr/>
          <p:nvPr/>
        </p:nvSpPr>
        <p:spPr>
          <a:xfrm rot="10800000" flipH="1">
            <a:off x="0" y="6401226"/>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10D1F30-F118-4A1F-A48F-7E5706959F64}"/>
              </a:ext>
            </a:extLst>
          </p:cNvPr>
          <p:cNvSpPr/>
          <p:nvPr/>
        </p:nvSpPr>
        <p:spPr>
          <a:xfrm flipH="1">
            <a:off x="4038602" y="6401228"/>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17AE890C-17CE-44C0-BDED-BA68F92A845D}"/>
              </a:ext>
            </a:extLst>
          </p:cNvPr>
          <p:cNvSpPr>
            <a:spLocks noGrp="1"/>
          </p:cNvSpPr>
          <p:nvPr>
            <p:ph type="title"/>
          </p:nvPr>
        </p:nvSpPr>
        <p:spPr>
          <a:xfrm>
            <a:off x="1371600" y="795528"/>
            <a:ext cx="10241280" cy="1234440"/>
          </a:xfrm>
          <a:prstGeom prst="rect">
            <a:avLst/>
          </a:prstGeom>
        </p:spPr>
        <p:txBody>
          <a:bodyPr vert="horz" lIns="0" tIns="0" rIns="0" bIns="0" rtlCol="0" anchor="b">
            <a:normAutofit/>
          </a:bodyPr>
          <a:lstStyle/>
          <a:p>
            <a:r>
              <a:rPr lang="en-US" dirty="0"/>
              <a:t>Click to edit Master title style</a:t>
            </a:r>
          </a:p>
        </p:txBody>
      </p:sp>
      <p:sp>
        <p:nvSpPr>
          <p:cNvPr id="3" name="Text Placeholder 2">
            <a:extLst>
              <a:ext uri="{FF2B5EF4-FFF2-40B4-BE49-F238E27FC236}">
                <a16:creationId xmlns:a16="http://schemas.microsoft.com/office/drawing/2014/main" id="{47910A6E-46D1-42CF-996C-2207737FB871}"/>
              </a:ext>
            </a:extLst>
          </p:cNvPr>
          <p:cNvSpPr>
            <a:spLocks noGrp="1"/>
          </p:cNvSpPr>
          <p:nvPr>
            <p:ph type="body" idx="1"/>
          </p:nvPr>
        </p:nvSpPr>
        <p:spPr>
          <a:xfrm>
            <a:off x="1371600" y="2112264"/>
            <a:ext cx="10241280" cy="395935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85B5247-D236-462B-BCE0-2A24DF75B085}"/>
              </a:ext>
            </a:extLst>
          </p:cNvPr>
          <p:cNvSpPr>
            <a:spLocks noGrp="1"/>
          </p:cNvSpPr>
          <p:nvPr>
            <p:ph type="dt" sz="half" idx="2"/>
          </p:nvPr>
        </p:nvSpPr>
        <p:spPr>
          <a:xfrm>
            <a:off x="7909560" y="6409944"/>
            <a:ext cx="3703320" cy="448056"/>
          </a:xfrm>
          <a:prstGeom prst="rect">
            <a:avLst/>
          </a:prstGeom>
        </p:spPr>
        <p:txBody>
          <a:bodyPr vert="horz" lIns="91440" tIns="45720" rIns="91440" bIns="45720" rtlCol="0" anchor="ctr"/>
          <a:lstStyle>
            <a:lvl1pPr algn="r">
              <a:defRPr sz="800" cap="all" spc="300" baseline="0">
                <a:solidFill>
                  <a:srgbClr val="FFFFFF"/>
                </a:solidFill>
              </a:defRPr>
            </a:lvl1pPr>
          </a:lstStyle>
          <a:p>
            <a:fld id="{AE0C963C-C1DB-4AFD-9DDC-0691666BF49B}" type="datetime2">
              <a:rPr lang="en-US" smtClean="0"/>
              <a:pPr/>
              <a:t>Sunday, December 13, 2020</a:t>
            </a:fld>
            <a:endParaRPr lang="en-US" cap="all" dirty="0"/>
          </a:p>
        </p:txBody>
      </p:sp>
      <p:sp>
        <p:nvSpPr>
          <p:cNvPr id="5" name="Footer Placeholder 4">
            <a:extLst>
              <a:ext uri="{FF2B5EF4-FFF2-40B4-BE49-F238E27FC236}">
                <a16:creationId xmlns:a16="http://schemas.microsoft.com/office/drawing/2014/main" id="{19155C58-7DDF-4CD4-96AD-F9CC844D84CC}"/>
              </a:ext>
            </a:extLst>
          </p:cNvPr>
          <p:cNvSpPr>
            <a:spLocks noGrp="1"/>
          </p:cNvSpPr>
          <p:nvPr>
            <p:ph type="ftr" sz="quarter" idx="3"/>
          </p:nvPr>
        </p:nvSpPr>
        <p:spPr>
          <a:xfrm rot="5400000">
            <a:off x="-1828800" y="1911096"/>
            <a:ext cx="4114800" cy="457200"/>
          </a:xfrm>
          <a:prstGeom prst="rect">
            <a:avLst/>
          </a:prstGeom>
        </p:spPr>
        <p:txBody>
          <a:bodyPr vert="horz" lIns="91440" tIns="45720" rIns="91440" bIns="45720" rtlCol="0" anchor="ctr"/>
          <a:lstStyle>
            <a:lvl1pPr algn="l">
              <a:defRPr sz="800" b="1">
                <a:solidFill>
                  <a:schemeClr val="tx1"/>
                </a:solidFill>
                <a:latin typeface="+mj-lt"/>
              </a:defRPr>
            </a:lvl1pPr>
          </a:lstStyle>
          <a:p>
            <a:pPr algn="l"/>
            <a:endParaRPr lang="en-US"/>
          </a:p>
        </p:txBody>
      </p:sp>
      <p:sp>
        <p:nvSpPr>
          <p:cNvPr id="6" name="Slide Number Placeholder 5">
            <a:extLst>
              <a:ext uri="{FF2B5EF4-FFF2-40B4-BE49-F238E27FC236}">
                <a16:creationId xmlns:a16="http://schemas.microsoft.com/office/drawing/2014/main" id="{6F495647-A849-45D9-BC71-46A12E6DE479}"/>
              </a:ext>
            </a:extLst>
          </p:cNvPr>
          <p:cNvSpPr>
            <a:spLocks noGrp="1"/>
          </p:cNvSpPr>
          <p:nvPr>
            <p:ph type="sldNum" sz="quarter" idx="4"/>
          </p:nvPr>
        </p:nvSpPr>
        <p:spPr>
          <a:xfrm>
            <a:off x="11667744" y="6409944"/>
            <a:ext cx="438912" cy="448056"/>
          </a:xfrm>
          <a:prstGeom prst="rect">
            <a:avLst/>
          </a:prstGeom>
        </p:spPr>
        <p:txBody>
          <a:bodyPr vert="horz" lIns="91440" tIns="45720" rIns="91440" bIns="45720" rtlCol="0" anchor="ctr"/>
          <a:lstStyle>
            <a:lvl1pPr algn="r">
              <a:defRPr sz="800">
                <a:solidFill>
                  <a:srgbClr val="FFFFFF"/>
                </a:solidFill>
              </a:defRPr>
            </a:lvl1pPr>
          </a:lstStyle>
          <a:p>
            <a:fld id="{C01389E6-C847-4AD0-B56D-D205B2EAB1EE}" type="slidenum">
              <a:rPr lang="en-US" smtClean="0"/>
              <a:pPr/>
              <a:t>‹#›</a:t>
            </a:fld>
            <a:endParaRPr lang="en-US" sz="800" dirty="0"/>
          </a:p>
        </p:txBody>
      </p:sp>
    </p:spTree>
    <p:extLst>
      <p:ext uri="{BB962C8B-B14F-4D97-AF65-F5344CB8AC3E}">
        <p14:creationId xmlns:p14="http://schemas.microsoft.com/office/powerpoint/2010/main" val="261878529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87" r:id="rId4"/>
    <p:sldLayoutId id="2147483688" r:id="rId5"/>
    <p:sldLayoutId id="2147483693" r:id="rId6"/>
    <p:sldLayoutId id="2147483689" r:id="rId7"/>
    <p:sldLayoutId id="2147483690" r:id="rId8"/>
    <p:sldLayoutId id="2147483691" r:id="rId9"/>
    <p:sldLayoutId id="2147483692" r:id="rId10"/>
    <p:sldLayoutId id="2147483694" r:id="rId11"/>
  </p:sldLayoutIdLst>
  <p:hf sldNum="0" hdr="0" ftr="0" dt="0"/>
  <p:txStyles>
    <p:titleStyle>
      <a:lvl1pPr algn="l" defTabSz="914400" rtl="0" eaLnBrk="1" latinLnBrk="0" hangingPunct="1">
        <a:lnSpc>
          <a:spcPct val="100000"/>
        </a:lnSpc>
        <a:spcBef>
          <a:spcPct val="0"/>
        </a:spcBef>
        <a:buNone/>
        <a:defRPr sz="3600" b="1" i="0" kern="1200" cap="all" spc="70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3F794D0-2982-490E-88DA-93D4897508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C764B2BD-5F1B-4777-976A-84074CAD665B}"/>
              </a:ext>
            </a:extLst>
          </p:cNvPr>
          <p:cNvPicPr>
            <a:picLocks noChangeAspect="1"/>
          </p:cNvPicPr>
          <p:nvPr/>
        </p:nvPicPr>
        <p:blipFill rotWithShape="1">
          <a:blip r:embed="rId2"/>
          <a:srcRect t="25255" r="-2" b="19845"/>
          <a:stretch/>
        </p:blipFill>
        <p:spPr>
          <a:xfrm>
            <a:off x="-2" y="10"/>
            <a:ext cx="12192002" cy="4461036"/>
          </a:xfrm>
          <a:prstGeom prst="rect">
            <a:avLst/>
          </a:prstGeom>
        </p:spPr>
      </p:pic>
      <p:sp>
        <p:nvSpPr>
          <p:cNvPr id="11" name="Rectangle 10">
            <a:extLst>
              <a:ext uri="{FF2B5EF4-FFF2-40B4-BE49-F238E27FC236}">
                <a16:creationId xmlns:a16="http://schemas.microsoft.com/office/drawing/2014/main" id="{AFD24A3D-F07A-44A9-BE55-5576292E15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4460827"/>
            <a:ext cx="12192003" cy="2397392"/>
          </a:xfrm>
          <a:prstGeom prst="rect">
            <a:avLst/>
          </a:prstGeom>
          <a:gradFill>
            <a:gsLst>
              <a:gs pos="8000">
                <a:schemeClr val="accent6"/>
              </a:gs>
              <a:gs pos="86000">
                <a:schemeClr val="accent5"/>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04441C9-FD2D-4031-B5C5-67478196C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038600" y="4463553"/>
            <a:ext cx="8153401" cy="2394447"/>
          </a:xfrm>
          <a:prstGeom prst="rect">
            <a:avLst/>
          </a:prstGeom>
          <a:gradFill>
            <a:gsLst>
              <a:gs pos="0">
                <a:schemeClr val="accent5">
                  <a:lumMod val="60000"/>
                  <a:lumOff val="40000"/>
                  <a:alpha val="0"/>
                </a:schemeClr>
              </a:gs>
              <a:gs pos="99000">
                <a:schemeClr val="accent2">
                  <a:alpha val="81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14">
            <a:extLst>
              <a:ext uri="{FF2B5EF4-FFF2-40B4-BE49-F238E27FC236}">
                <a16:creationId xmlns:a16="http://schemas.microsoft.com/office/drawing/2014/main" id="{EBF09AEC-6E6E-418F-9974-8730F1B2B6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4834054">
            <a:off x="2944145" y="2710934"/>
            <a:ext cx="3118759" cy="4639931"/>
          </a:xfrm>
          <a:custGeom>
            <a:avLst/>
            <a:gdLst>
              <a:gd name="connsiteX0" fmla="*/ 3118759 w 3118759"/>
              <a:gd name="connsiteY0" fmla="*/ 79510 h 4639931"/>
              <a:gd name="connsiteX1" fmla="*/ 1204940 w 3118759"/>
              <a:gd name="connsiteY1" fmla="*/ 4639931 h 4639931"/>
              <a:gd name="connsiteX2" fmla="*/ 1103495 w 3118759"/>
              <a:gd name="connsiteY2" fmla="*/ 4578302 h 4639931"/>
              <a:gd name="connsiteX3" fmla="*/ 0 w 3118759"/>
              <a:gd name="connsiteY3" fmla="*/ 2502877 h 4639931"/>
              <a:gd name="connsiteX4" fmla="*/ 2502877 w 3118759"/>
              <a:gd name="connsiteY4" fmla="*/ 0 h 4639931"/>
              <a:gd name="connsiteX5" fmla="*/ 3007294 w 3118759"/>
              <a:gd name="connsiteY5" fmla="*/ 50850 h 4639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18759" h="4639931">
                <a:moveTo>
                  <a:pt x="3118759" y="79510"/>
                </a:moveTo>
                <a:lnTo>
                  <a:pt x="1204940" y="4639931"/>
                </a:lnTo>
                <a:lnTo>
                  <a:pt x="1103495" y="4578302"/>
                </a:lnTo>
                <a:cubicBezTo>
                  <a:pt x="437725" y="4128517"/>
                  <a:pt x="0" y="3366815"/>
                  <a:pt x="0" y="2502877"/>
                </a:cubicBezTo>
                <a:cubicBezTo>
                  <a:pt x="0" y="1120576"/>
                  <a:pt x="1120576" y="0"/>
                  <a:pt x="2502877" y="0"/>
                </a:cubicBezTo>
                <a:cubicBezTo>
                  <a:pt x="2675665" y="0"/>
                  <a:pt x="2844363" y="17509"/>
                  <a:pt x="3007294" y="50850"/>
                </a:cubicBezTo>
                <a:close/>
              </a:path>
            </a:pathLst>
          </a:custGeom>
          <a:gradFill>
            <a:gsLst>
              <a:gs pos="0">
                <a:schemeClr val="accent6">
                  <a:alpha val="12000"/>
                </a:schemeClr>
              </a:gs>
              <a:gs pos="100000">
                <a:schemeClr val="accent6">
                  <a:lumMod val="60000"/>
                  <a:lumOff val="40000"/>
                  <a:alpha val="2000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Rectangle 16">
            <a:extLst>
              <a:ext uri="{FF2B5EF4-FFF2-40B4-BE49-F238E27FC236}">
                <a16:creationId xmlns:a16="http://schemas.microsoft.com/office/drawing/2014/main" id="{3D9D3989-3E00-4727-914E-959DFE8FAC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76701" y="4460827"/>
            <a:ext cx="8115300" cy="1945408"/>
          </a:xfrm>
          <a:prstGeom prst="rect">
            <a:avLst/>
          </a:prstGeom>
          <a:gradFill>
            <a:gsLst>
              <a:gs pos="0">
                <a:schemeClr val="accent6">
                  <a:alpha val="16000"/>
                </a:schemeClr>
              </a:gs>
              <a:gs pos="62000">
                <a:schemeClr val="accent5">
                  <a:alpha val="0"/>
                </a:scheme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250123" y="4918745"/>
            <a:ext cx="9436593" cy="1171556"/>
          </a:xfrm>
        </p:spPr>
        <p:txBody>
          <a:bodyPr>
            <a:normAutofit/>
          </a:bodyPr>
          <a:lstStyle/>
          <a:p>
            <a:pPr algn="l"/>
            <a:r>
              <a:rPr lang="en-US" sz="3600" b="0" dirty="0">
                <a:ea typeface="+mj-lt"/>
                <a:cs typeface="+mj-lt"/>
              </a:rPr>
              <a:t>TRANSPORTATION  INJURIES</a:t>
            </a:r>
            <a:br>
              <a:rPr lang="en-US" sz="3600" b="0" dirty="0">
                <a:ea typeface="+mj-lt"/>
                <a:cs typeface="+mj-lt"/>
              </a:rPr>
            </a:br>
            <a:endParaRPr lang="en-US" sz="3600" b="0" dirty="0">
              <a:ea typeface="+mj-lt"/>
              <a:cs typeface="+mj-lt"/>
            </a:endParaRP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8B84A3-02D8-4871-8EBE-01D8772AB68C}"/>
              </a:ext>
            </a:extLst>
          </p:cNvPr>
          <p:cNvSpPr txBox="1"/>
          <p:nvPr/>
        </p:nvSpPr>
        <p:spPr>
          <a:xfrm>
            <a:off x="1676401" y="540085"/>
            <a:ext cx="9520988" cy="504753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500" u="sng" dirty="0">
                <a:latin typeface="Calibri"/>
              </a:rPr>
              <a:t>parameters available for estimation of time since death) (BMI)</a:t>
            </a:r>
          </a:p>
          <a:p>
            <a:endParaRPr lang="en-US" sz="2500" u="sng" dirty="0">
              <a:latin typeface="Calibri"/>
              <a:ea typeface="Tahoma"/>
              <a:cs typeface="Calibri"/>
            </a:endParaRPr>
          </a:p>
          <a:p>
            <a:r>
              <a:rPr lang="en-US" sz="2000" dirty="0">
                <a:latin typeface="Calibri"/>
                <a:ea typeface="Tahoma"/>
                <a:cs typeface="Tahoma"/>
              </a:rPr>
              <a:t> (1) Cooling of the body</a:t>
            </a:r>
          </a:p>
          <a:p>
            <a:r>
              <a:rPr lang="en-US" sz="2000" dirty="0">
                <a:latin typeface="Calibri"/>
                <a:ea typeface="Tahoma"/>
                <a:cs typeface="Tahoma"/>
              </a:rPr>
              <a:t> (2) Hypostatic staining</a:t>
            </a:r>
          </a:p>
          <a:p>
            <a:r>
              <a:rPr lang="en-US" sz="2000" dirty="0">
                <a:latin typeface="Calibri"/>
                <a:ea typeface="Tahoma"/>
                <a:cs typeface="Tahoma"/>
              </a:rPr>
              <a:t> (3) Rigor mortis </a:t>
            </a:r>
          </a:p>
          <a:p>
            <a:r>
              <a:rPr lang="en-US" sz="2000" dirty="0">
                <a:latin typeface="Calibri"/>
                <a:ea typeface="Tahoma"/>
                <a:cs typeface="Tahoma"/>
              </a:rPr>
              <a:t> (4) Progress of decomposition, adipocere and mummification.</a:t>
            </a:r>
          </a:p>
          <a:p>
            <a:r>
              <a:rPr lang="en-US" sz="2000" dirty="0">
                <a:latin typeface="Calibri"/>
                <a:ea typeface="Tahoma"/>
                <a:cs typeface="Tahoma"/>
              </a:rPr>
              <a:t>(5) Entomology of the cadaver: </a:t>
            </a:r>
          </a:p>
          <a:p>
            <a:r>
              <a:rPr lang="en-US" sz="2000" dirty="0">
                <a:latin typeface="Calibri"/>
              </a:rPr>
              <a:t>(6) Gastrointestinal and urinary tract: The amount of stomach contents and the extent of their digestion may be helpful to estimate the time of death. The stomach empties in 3 to 4  hours.</a:t>
            </a:r>
            <a:endParaRPr lang="en-US" sz="2000" dirty="0">
              <a:latin typeface="Calibri"/>
              <a:cs typeface="Calibri"/>
            </a:endParaRPr>
          </a:p>
          <a:p>
            <a:r>
              <a:rPr lang="en-US" sz="2000" dirty="0">
                <a:latin typeface="Calibri"/>
              </a:rPr>
              <a:t> Accordingly if undigested food is found in the stomach at post-mortem examination the  deceased must have died within 3 to 4 hours of his last meal.</a:t>
            </a:r>
            <a:endParaRPr lang="en-US" sz="2000">
              <a:latin typeface="Calibri"/>
              <a:cs typeface="Calibri"/>
            </a:endParaRPr>
          </a:p>
          <a:p>
            <a:endParaRPr lang="en-MY"/>
          </a:p>
          <a:p>
            <a:endParaRPr lang="en-MY"/>
          </a:p>
          <a:p>
            <a:endParaRPr lang="en-MY"/>
          </a:p>
          <a:p>
            <a:endParaRPr lang="en-MY"/>
          </a:p>
        </p:txBody>
      </p:sp>
    </p:spTree>
    <p:extLst>
      <p:ext uri="{BB962C8B-B14F-4D97-AF65-F5344CB8AC3E}">
        <p14:creationId xmlns:p14="http://schemas.microsoft.com/office/powerpoint/2010/main" val="22905808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9897F8-9E48-41C2-86FE-44E4C78B30B0}"/>
              </a:ext>
            </a:extLst>
          </p:cNvPr>
          <p:cNvSpPr txBox="1"/>
          <p:nvPr/>
        </p:nvSpPr>
        <p:spPr>
          <a:xfrm>
            <a:off x="1596190" y="660401"/>
            <a:ext cx="10069094" cy="526297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latin typeface="Calibri"/>
                <a:ea typeface="Tahoma"/>
                <a:cs typeface="Tahoma"/>
              </a:rPr>
              <a:t>Whether the bladder is empty or not, in the case of an individual having been murdered in bed at night, one can state that the individual had lived for some hours after going to bed if the bladder was found full of urine since people usually empty their bladder before going to bed.</a:t>
            </a:r>
          </a:p>
          <a:p>
            <a:r>
              <a:rPr lang="en-US" sz="2400" dirty="0">
                <a:latin typeface="Calibri"/>
                <a:ea typeface="Tahoma"/>
                <a:cs typeface="Tahoma"/>
              </a:rPr>
              <a:t>(7) CSF: Examination of CSF obtained by cisternal puncture, which should be free from blood, is useful in adults above 15 years of age.</a:t>
            </a:r>
          </a:p>
          <a:p>
            <a:r>
              <a:rPr lang="en-US" sz="2400" dirty="0">
                <a:latin typeface="Calibri"/>
                <a:ea typeface="Tahoma"/>
                <a:cs typeface="Tahoma"/>
              </a:rPr>
              <a:t>(8) Vitreous </a:t>
            </a:r>
            <a:r>
              <a:rPr lang="en-US" sz="2400" dirty="0" err="1">
                <a:latin typeface="Calibri"/>
                <a:ea typeface="Tahoma"/>
                <a:cs typeface="Tahoma"/>
              </a:rPr>
              <a:t>humour</a:t>
            </a:r>
            <a:r>
              <a:rPr lang="en-US" sz="2400" dirty="0">
                <a:latin typeface="Calibri"/>
                <a:ea typeface="Tahoma"/>
                <a:cs typeface="Tahoma"/>
              </a:rPr>
              <a:t>: There is increase in the K concentration and decrease in Na during the first 85 </a:t>
            </a:r>
            <a:r>
              <a:rPr lang="en-US" sz="2400" dirty="0" err="1">
                <a:latin typeface="Calibri"/>
                <a:ea typeface="Tahoma"/>
                <a:cs typeface="Tahoma"/>
              </a:rPr>
              <a:t>hrs</a:t>
            </a:r>
            <a:r>
              <a:rPr lang="en-US" sz="2400" dirty="0">
                <a:latin typeface="Calibri"/>
                <a:ea typeface="Tahoma"/>
                <a:cs typeface="Tahoma"/>
              </a:rPr>
              <a:t> after death. The levels of glucose and pyruvic acid decrease and lactic acid increase.</a:t>
            </a:r>
          </a:p>
          <a:p>
            <a:r>
              <a:rPr lang="en-US" sz="2400" dirty="0">
                <a:latin typeface="Calibri"/>
                <a:ea typeface="Tahoma"/>
                <a:cs typeface="Tahoma"/>
              </a:rPr>
              <a:t>(9)Scene markers: though unscientific, is often accurate in some circumstances, </a:t>
            </a:r>
            <a:r>
              <a:rPr lang="en-US" sz="2400" dirty="0" err="1">
                <a:latin typeface="Calibri"/>
                <a:ea typeface="Tahoma"/>
                <a:cs typeface="Tahoma"/>
              </a:rPr>
              <a:t>esp</a:t>
            </a:r>
            <a:r>
              <a:rPr lang="en-US" sz="2400" dirty="0">
                <a:latin typeface="Calibri"/>
                <a:ea typeface="Tahoma"/>
                <a:cs typeface="Tahoma"/>
              </a:rPr>
              <a:t>; in case of badly decomposed body. The date of mail or newspapers, degree of coagulation of milk, state of food on a table etc. may be valuable. If the watch has stopped, the hour at which it has stopped should be noted. In drowning, the watch commonly stops shortly after immersion. </a:t>
            </a:r>
          </a:p>
        </p:txBody>
      </p:sp>
    </p:spTree>
    <p:extLst>
      <p:ext uri="{BB962C8B-B14F-4D97-AF65-F5344CB8AC3E}">
        <p14:creationId xmlns:p14="http://schemas.microsoft.com/office/powerpoint/2010/main" val="40759614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5687490-C37A-46D5-AFDD-4772B54B8DA7}"/>
              </a:ext>
            </a:extLst>
          </p:cNvPr>
          <p:cNvSpPr txBox="1"/>
          <p:nvPr/>
        </p:nvSpPr>
        <p:spPr>
          <a:xfrm>
            <a:off x="1836821" y="1061453"/>
            <a:ext cx="9320462" cy="341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FF3300"/>
                </a:solidFill>
                <a:latin typeface="Calibri"/>
              </a:rPr>
              <a:t>Aims and objectives of doing post-mortem examination in sudden deaths</a:t>
            </a:r>
          </a:p>
          <a:p>
            <a:endParaRPr lang="en-US" sz="2400" b="1" dirty="0">
              <a:solidFill>
                <a:srgbClr val="FF3300"/>
              </a:solidFill>
              <a:latin typeface="Calibri"/>
            </a:endParaRPr>
          </a:p>
          <a:p>
            <a:r>
              <a:rPr lang="en-US" sz="2400" dirty="0">
                <a:latin typeface="Calibri"/>
              </a:rPr>
              <a:t>1. to uncover secret homicides </a:t>
            </a:r>
            <a:endParaRPr lang="en-US" sz="2400" dirty="0">
              <a:latin typeface="Calibri"/>
              <a:cs typeface="Calibri"/>
            </a:endParaRPr>
          </a:p>
          <a:p>
            <a:r>
              <a:rPr lang="en-US" sz="2400" dirty="0">
                <a:latin typeface="Calibri"/>
              </a:rPr>
              <a:t>2. to check and prevent certain public health hazards</a:t>
            </a:r>
            <a:endParaRPr lang="en-US" sz="2400" dirty="0">
              <a:latin typeface="Calibri"/>
              <a:cs typeface="Calibri"/>
            </a:endParaRPr>
          </a:p>
          <a:p>
            <a:r>
              <a:rPr lang="en-US" sz="2400" dirty="0">
                <a:latin typeface="Calibri"/>
              </a:rPr>
              <a:t>3. to enable widow, orphans or dependents to receive death benefits to which they are entitled</a:t>
            </a:r>
            <a:endParaRPr lang="en-US" sz="2400" dirty="0">
              <a:latin typeface="Calibri"/>
              <a:cs typeface="Calibri"/>
            </a:endParaRPr>
          </a:p>
          <a:p>
            <a:r>
              <a:rPr lang="en-US" sz="2400" dirty="0">
                <a:latin typeface="Calibri"/>
              </a:rPr>
              <a:t>4. to avoid unwarranted suspicion or prosecution of innocent persons</a:t>
            </a:r>
            <a:endParaRPr lang="en-US" sz="2400" dirty="0">
              <a:latin typeface="Calibri"/>
              <a:cs typeface="Calibri"/>
            </a:endParaRPr>
          </a:p>
          <a:p>
            <a:r>
              <a:rPr lang="en-US" sz="2400" dirty="0">
                <a:latin typeface="Calibri"/>
              </a:rPr>
              <a:t>5. to prevent false claims against insurers</a:t>
            </a:r>
            <a:endParaRPr lang="en-US" sz="2400" dirty="0">
              <a:latin typeface="Calibri"/>
              <a:cs typeface="Calibri"/>
            </a:endParaRPr>
          </a:p>
        </p:txBody>
      </p:sp>
    </p:spTree>
    <p:extLst>
      <p:ext uri="{BB962C8B-B14F-4D97-AF65-F5344CB8AC3E}">
        <p14:creationId xmlns:p14="http://schemas.microsoft.com/office/powerpoint/2010/main" val="887613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A33581A-3561-495E-AA09-1DCEFEF7DF34}"/>
              </a:ext>
            </a:extLst>
          </p:cNvPr>
          <p:cNvSpPr txBox="1"/>
          <p:nvPr/>
        </p:nvSpPr>
        <p:spPr>
          <a:xfrm>
            <a:off x="2545348" y="1181769"/>
            <a:ext cx="8371304" cy="36009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6600FF"/>
                </a:solidFill>
                <a:latin typeface="Arial"/>
                <a:cs typeface="Arial"/>
              </a:rPr>
              <a:t>CLASSIFICATION  OF  SUDDEN  DEATHS</a:t>
            </a:r>
          </a:p>
          <a:p>
            <a:endParaRPr lang="en-MY"/>
          </a:p>
          <a:p>
            <a:r>
              <a:rPr lang="en-US" sz="2500">
                <a:latin typeface="Calibri"/>
              </a:rPr>
              <a:t>(A)cardiac causes</a:t>
            </a:r>
          </a:p>
          <a:p>
            <a:r>
              <a:rPr lang="en-US" sz="2500">
                <a:latin typeface="Calibri"/>
              </a:rPr>
              <a:t>(B) respiratory causes</a:t>
            </a:r>
          </a:p>
          <a:p>
            <a:r>
              <a:rPr lang="en-US" sz="2500">
                <a:latin typeface="Calibri"/>
              </a:rPr>
              <a:t>(C) disease of the CNS</a:t>
            </a:r>
          </a:p>
          <a:p>
            <a:r>
              <a:rPr lang="en-US" sz="2500">
                <a:latin typeface="Calibri"/>
              </a:rPr>
              <a:t>(D) diseases of gastrointestinal system</a:t>
            </a:r>
          </a:p>
          <a:p>
            <a:r>
              <a:rPr lang="en-US" sz="2500">
                <a:latin typeface="Calibri"/>
              </a:rPr>
              <a:t>(E) diseases of urogenital system</a:t>
            </a:r>
          </a:p>
          <a:p>
            <a:r>
              <a:rPr lang="en-US" sz="2500">
                <a:latin typeface="Calibri"/>
              </a:rPr>
              <a:t>(F) miscellaneous</a:t>
            </a:r>
          </a:p>
          <a:p>
            <a:endParaRPr lang="en-MY"/>
          </a:p>
          <a:p>
            <a:endParaRPr lang="en-MY"/>
          </a:p>
        </p:txBody>
      </p:sp>
    </p:spTree>
    <p:extLst>
      <p:ext uri="{BB962C8B-B14F-4D97-AF65-F5344CB8AC3E}">
        <p14:creationId xmlns:p14="http://schemas.microsoft.com/office/powerpoint/2010/main" val="3234416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0D7428-3B96-490C-8C6F-A9943963EC7E}"/>
              </a:ext>
            </a:extLst>
          </p:cNvPr>
          <p:cNvSpPr txBox="1"/>
          <p:nvPr/>
        </p:nvSpPr>
        <p:spPr>
          <a:xfrm>
            <a:off x="2077453" y="1235243"/>
            <a:ext cx="7435515" cy="39703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har char="•"/>
            </a:pPr>
            <a:r>
              <a:rPr lang="en-US" sz="2400" u="sng">
                <a:latin typeface="Calibri"/>
              </a:rPr>
              <a:t>Possible questions</a:t>
            </a:r>
          </a:p>
          <a:p>
            <a:r>
              <a:rPr lang="en-US" sz="2400">
                <a:latin typeface="Calibri"/>
              </a:rPr>
              <a:t>Definition of death &amp; types</a:t>
            </a:r>
          </a:p>
          <a:p>
            <a:r>
              <a:rPr lang="en-US" sz="2400">
                <a:latin typeface="Calibri"/>
              </a:rPr>
              <a:t>What is PMI , importance of PMI</a:t>
            </a:r>
          </a:p>
          <a:p>
            <a:r>
              <a:rPr lang="en-US" sz="2400">
                <a:latin typeface="Calibri"/>
              </a:rPr>
              <a:t>(</a:t>
            </a:r>
            <a:r>
              <a:rPr lang="en-US" sz="2400">
                <a:latin typeface="Calibri"/>
                <a:ea typeface="Tahoma"/>
                <a:cs typeface="Tahoma"/>
              </a:rPr>
              <a:t>points</a:t>
            </a:r>
            <a:r>
              <a:rPr lang="en-US" sz="2400">
                <a:latin typeface="Calibri"/>
              </a:rPr>
              <a:t>)parameters available for estimation of time since death (</a:t>
            </a:r>
            <a:r>
              <a:rPr lang="en-US" sz="2400">
                <a:latin typeface="Calibri"/>
                <a:ea typeface="Tahoma"/>
                <a:cs typeface="Tahoma"/>
              </a:rPr>
              <a:t>Estimation of post-mortem interval)</a:t>
            </a:r>
          </a:p>
          <a:p>
            <a:r>
              <a:rPr lang="en-US" sz="2400">
                <a:latin typeface="Calibri"/>
              </a:rPr>
              <a:t>Definition of SUD</a:t>
            </a:r>
          </a:p>
          <a:p>
            <a:r>
              <a:rPr lang="en-US" sz="2400">
                <a:latin typeface="Calibri"/>
              </a:rPr>
              <a:t>Objectives of autopsy in SUD</a:t>
            </a:r>
          </a:p>
          <a:p>
            <a:r>
              <a:rPr lang="en-US" sz="2400">
                <a:latin typeface="Calibri"/>
              </a:rPr>
              <a:t>Important findings &amp; given COD </a:t>
            </a:r>
          </a:p>
          <a:p>
            <a:r>
              <a:rPr lang="en-US" sz="2400">
                <a:latin typeface="Calibri"/>
              </a:rPr>
              <a:t>Disease &amp; trauma relation</a:t>
            </a:r>
          </a:p>
          <a:p>
            <a:endParaRPr lang="en-MY"/>
          </a:p>
          <a:p>
            <a:endParaRPr lang="en-MY"/>
          </a:p>
        </p:txBody>
      </p:sp>
    </p:spTree>
    <p:extLst>
      <p:ext uri="{BB962C8B-B14F-4D97-AF65-F5344CB8AC3E}">
        <p14:creationId xmlns:p14="http://schemas.microsoft.com/office/powerpoint/2010/main" val="2128161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9C7A4-FDAD-4177-9024-9AEF646DEB0D}"/>
              </a:ext>
            </a:extLst>
          </p:cNvPr>
          <p:cNvSpPr>
            <a:spLocks noGrp="1"/>
          </p:cNvSpPr>
          <p:nvPr>
            <p:ph type="title"/>
          </p:nvPr>
        </p:nvSpPr>
        <p:spPr/>
        <p:txBody>
          <a:bodyPr/>
          <a:lstStyle/>
          <a:p>
            <a:br>
              <a:rPr lang="en-US" dirty="0"/>
            </a:br>
            <a:endParaRPr lang="en-US"/>
          </a:p>
        </p:txBody>
      </p:sp>
      <p:sp>
        <p:nvSpPr>
          <p:cNvPr id="3" name="Content Placeholder 2">
            <a:extLst>
              <a:ext uri="{FF2B5EF4-FFF2-40B4-BE49-F238E27FC236}">
                <a16:creationId xmlns:a16="http://schemas.microsoft.com/office/drawing/2014/main" id="{86E14EE2-E885-4834-874B-3705779C1FE5}"/>
              </a:ext>
            </a:extLst>
          </p:cNvPr>
          <p:cNvSpPr>
            <a:spLocks noGrp="1"/>
          </p:cNvSpPr>
          <p:nvPr>
            <p:ph idx="1"/>
          </p:nvPr>
        </p:nvSpPr>
        <p:spPr>
          <a:xfrm>
            <a:off x="1237916" y="1016053"/>
            <a:ext cx="10241280" cy="3959352"/>
          </a:xfrm>
        </p:spPr>
        <p:txBody>
          <a:bodyPr vert="horz" lIns="0" tIns="0" rIns="0" bIns="0" rtlCol="0" anchor="t">
            <a:normAutofit fontScale="92500" lnSpcReduction="10000"/>
          </a:bodyPr>
          <a:lstStyle/>
          <a:p>
            <a:r>
              <a:rPr lang="en-US" dirty="0">
                <a:ea typeface="+mn-lt"/>
                <a:cs typeface="+mn-lt"/>
              </a:rPr>
              <a:t></a:t>
            </a:r>
            <a:r>
              <a:rPr lang="en-US" b="1" cap="small" dirty="0">
                <a:ea typeface="+mn-lt"/>
                <a:cs typeface="+mn-lt"/>
              </a:rPr>
              <a:t>Purposes  of  medico-legal  investigation in transportation injuries </a:t>
            </a:r>
            <a:endParaRPr lang="en-US" dirty="0"/>
          </a:p>
          <a:p>
            <a:endParaRPr lang="en-US"/>
          </a:p>
          <a:p>
            <a:r>
              <a:rPr lang="en-US" dirty="0">
                <a:ea typeface="+mn-lt"/>
                <a:cs typeface="+mn-lt"/>
              </a:rPr>
              <a:t>1.Determine the cause of death</a:t>
            </a:r>
            <a:endParaRPr lang="en-US" dirty="0"/>
          </a:p>
          <a:p>
            <a:r>
              <a:rPr lang="en-US" dirty="0">
                <a:ea typeface="+mn-lt"/>
                <a:cs typeface="+mn-lt"/>
              </a:rPr>
              <a:t>2.Confirm that death was caused by injuries suffered from accident</a:t>
            </a:r>
            <a:endParaRPr lang="en-US" dirty="0"/>
          </a:p>
          <a:p>
            <a:r>
              <a:rPr lang="en-US" dirty="0">
                <a:ea typeface="+mn-lt"/>
                <a:cs typeface="+mn-lt"/>
              </a:rPr>
              <a:t>3.Detect the extent of injuries</a:t>
            </a:r>
            <a:endParaRPr lang="en-US" dirty="0"/>
          </a:p>
          <a:p>
            <a:r>
              <a:rPr lang="en-US" dirty="0">
                <a:ea typeface="+mn-lt"/>
                <a:cs typeface="+mn-lt"/>
              </a:rPr>
              <a:t>4.Detect any disease or factor that could have precipitated or contributed to the death or accident</a:t>
            </a:r>
            <a:endParaRPr lang="en-US" dirty="0"/>
          </a:p>
          <a:p>
            <a:r>
              <a:rPr lang="en-US" dirty="0">
                <a:ea typeface="+mn-lt"/>
                <a:cs typeface="+mn-lt"/>
              </a:rPr>
              <a:t>5.For third party insurance.</a:t>
            </a:r>
            <a:endParaRPr lang="en-US" dirty="0"/>
          </a:p>
          <a:p>
            <a:r>
              <a:rPr lang="en-US" dirty="0">
                <a:ea typeface="+mn-lt"/>
                <a:cs typeface="+mn-lt"/>
              </a:rPr>
              <a:t>6.For accident reconstruction.</a:t>
            </a:r>
            <a:endParaRPr lang="en-US" dirty="0"/>
          </a:p>
          <a:p>
            <a:r>
              <a:rPr lang="en-US" dirty="0">
                <a:ea typeface="+mn-lt"/>
                <a:cs typeface="+mn-lt"/>
              </a:rPr>
              <a:t>7.For identification of the car in hit and run case</a:t>
            </a:r>
            <a:endParaRPr lang="en-US" dirty="0"/>
          </a:p>
          <a:p>
            <a:endParaRPr lang="en-US" dirty="0"/>
          </a:p>
        </p:txBody>
      </p:sp>
    </p:spTree>
    <p:extLst>
      <p:ext uri="{BB962C8B-B14F-4D97-AF65-F5344CB8AC3E}">
        <p14:creationId xmlns:p14="http://schemas.microsoft.com/office/powerpoint/2010/main" val="23645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9E4180C-40F5-46F4-8890-9F868A8AFF39}"/>
              </a:ext>
            </a:extLst>
          </p:cNvPr>
          <p:cNvSpPr txBox="1"/>
          <p:nvPr/>
        </p:nvSpPr>
        <p:spPr>
          <a:xfrm>
            <a:off x="2705769" y="874295"/>
            <a:ext cx="7021094" cy="430887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har char="•"/>
            </a:pPr>
            <a:r>
              <a:rPr lang="en-US" sz="2200" b="1">
                <a:solidFill>
                  <a:srgbClr val="0070C0"/>
                </a:solidFill>
                <a:latin typeface="Calibri"/>
              </a:rPr>
              <a:t>TYPES  OF </a:t>
            </a:r>
            <a:r>
              <a:rPr lang="en-US" sz="2200" b="1" cap="small">
                <a:solidFill>
                  <a:srgbClr val="0070C0"/>
                </a:solidFill>
                <a:latin typeface="Calibri"/>
              </a:rPr>
              <a:t> </a:t>
            </a:r>
            <a:r>
              <a:rPr lang="en-US" sz="2200" b="1">
                <a:solidFill>
                  <a:srgbClr val="0070C0"/>
                </a:solidFill>
                <a:latin typeface="Calibri"/>
              </a:rPr>
              <a:t>ACCIDENT </a:t>
            </a:r>
          </a:p>
          <a:p>
            <a:endParaRPr lang="en-MY"/>
          </a:p>
          <a:p>
            <a:r>
              <a:rPr lang="en-US" sz="2200">
                <a:latin typeface="Calibri"/>
              </a:rPr>
              <a:t>Auto-pedestrian accident ( car vs man )</a:t>
            </a:r>
          </a:p>
          <a:p>
            <a:r>
              <a:rPr lang="en-US" sz="2200">
                <a:latin typeface="Calibri"/>
              </a:rPr>
              <a:t>Auto-auto accident ( car vs car )</a:t>
            </a:r>
          </a:p>
          <a:p>
            <a:r>
              <a:rPr lang="en-US" sz="2200">
                <a:latin typeface="Calibri"/>
              </a:rPr>
              <a:t>Auto-cycle accident</a:t>
            </a:r>
          </a:p>
          <a:p>
            <a:r>
              <a:rPr lang="en-US" sz="2200">
                <a:latin typeface="Calibri"/>
              </a:rPr>
              <a:t>Auto-train accident</a:t>
            </a:r>
          </a:p>
          <a:p>
            <a:endParaRPr lang="en-MY"/>
          </a:p>
          <a:p>
            <a:r>
              <a:rPr lang="en-US" sz="2200" b="1">
                <a:solidFill>
                  <a:srgbClr val="0070C0"/>
                </a:solidFill>
                <a:latin typeface="Calibri"/>
              </a:rPr>
              <a:t>TYPES  OF INJURIES</a:t>
            </a:r>
          </a:p>
          <a:p>
            <a:r>
              <a:rPr lang="en-US" sz="2200" b="1">
                <a:solidFill>
                  <a:srgbClr val="00B050"/>
                </a:solidFill>
                <a:latin typeface="Calibri"/>
              </a:rPr>
              <a:t>Man can be injured in 2 ways </a:t>
            </a:r>
            <a:r>
              <a:rPr lang="en-US" sz="2200" b="1">
                <a:solidFill>
                  <a:srgbClr val="0070C0"/>
                </a:solidFill>
                <a:latin typeface="Calibri"/>
              </a:rPr>
              <a:t>–</a:t>
            </a:r>
          </a:p>
          <a:p>
            <a:endParaRPr lang="en-MY"/>
          </a:p>
          <a:p>
            <a:r>
              <a:rPr lang="en-US" sz="2200">
                <a:latin typeface="Calibri"/>
              </a:rPr>
              <a:t>as pedestrian (outside the car) </a:t>
            </a:r>
            <a:r>
              <a:rPr lang="en-US" sz="2200">
                <a:solidFill>
                  <a:srgbClr val="FF0000"/>
                </a:solidFill>
                <a:latin typeface="Calibri"/>
              </a:rPr>
              <a:t>(pedestrian injury)</a:t>
            </a:r>
          </a:p>
          <a:p>
            <a:r>
              <a:rPr lang="en-US" sz="2200">
                <a:latin typeface="Calibri"/>
              </a:rPr>
              <a:t>as occupant (during in the car) ( auto-auto ) </a:t>
            </a:r>
            <a:r>
              <a:rPr lang="en-US" sz="2200">
                <a:solidFill>
                  <a:srgbClr val="FF0000"/>
                </a:solidFill>
                <a:latin typeface="Calibri"/>
              </a:rPr>
              <a:t>(vehicle occupant injury)</a:t>
            </a:r>
          </a:p>
        </p:txBody>
      </p:sp>
    </p:spTree>
    <p:extLst>
      <p:ext uri="{BB962C8B-B14F-4D97-AF65-F5344CB8AC3E}">
        <p14:creationId xmlns:p14="http://schemas.microsoft.com/office/powerpoint/2010/main" val="604058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58ACD41-0C74-4FBF-A5AE-7C5DBBA52377}"/>
              </a:ext>
            </a:extLst>
          </p:cNvPr>
          <p:cNvSpPr txBox="1"/>
          <p:nvPr/>
        </p:nvSpPr>
        <p:spPr>
          <a:xfrm>
            <a:off x="2866190" y="1235242"/>
            <a:ext cx="8037094" cy="38164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solidFill>
                  <a:srgbClr val="7030A0"/>
                </a:solidFill>
                <a:latin typeface="Calibri"/>
              </a:rPr>
              <a:t>Auto-pedestrian accident</a:t>
            </a:r>
            <a:endParaRPr lang="en-US" sz="2800" dirty="0">
              <a:solidFill>
                <a:schemeClr val="tx2"/>
              </a:solidFill>
              <a:latin typeface="Calibri"/>
            </a:endParaRPr>
          </a:p>
          <a:p>
            <a:r>
              <a:rPr lang="en-US" sz="2800" dirty="0">
                <a:latin typeface="Calibri"/>
              </a:rPr>
              <a:t>Type of </a:t>
            </a:r>
            <a:r>
              <a:rPr lang="en-US" sz="2800" dirty="0">
                <a:solidFill>
                  <a:srgbClr val="FF0000"/>
                </a:solidFill>
                <a:latin typeface="Calibri"/>
              </a:rPr>
              <a:t>pedestrian injuries </a:t>
            </a:r>
            <a:r>
              <a:rPr lang="en-US" sz="2800" dirty="0">
                <a:latin typeface="Calibri"/>
              </a:rPr>
              <a:t>-</a:t>
            </a:r>
            <a:endParaRPr lang="en-US" sz="2800" dirty="0">
              <a:latin typeface="Calibri"/>
              <a:cs typeface="Calibri"/>
            </a:endParaRPr>
          </a:p>
          <a:p>
            <a:endParaRPr lang="en-US" sz="2800" dirty="0">
              <a:latin typeface="Calibri"/>
            </a:endParaRPr>
          </a:p>
          <a:p>
            <a:pPr marL="514350" indent="-514350">
              <a:buAutoNum type="arabicPeriod"/>
            </a:pPr>
            <a:r>
              <a:rPr lang="en-US" sz="2800" dirty="0">
                <a:latin typeface="Calibri"/>
              </a:rPr>
              <a:t>Primary impact injuries </a:t>
            </a:r>
            <a:endParaRPr lang="en-US" sz="2800">
              <a:latin typeface="Calibri"/>
            </a:endParaRPr>
          </a:p>
          <a:p>
            <a:pPr marL="514350" indent="-514350">
              <a:buAutoNum type="arabicPeriod"/>
            </a:pPr>
            <a:r>
              <a:rPr lang="en-US" sz="2800" dirty="0">
                <a:latin typeface="Calibri"/>
              </a:rPr>
              <a:t>Secondary impact injuries </a:t>
            </a:r>
            <a:endParaRPr lang="en-US" sz="2800">
              <a:latin typeface="Calibri"/>
              <a:cs typeface="Calibri"/>
            </a:endParaRPr>
          </a:p>
          <a:p>
            <a:pPr marL="514350" indent="-514350">
              <a:buAutoNum type="arabicPeriod"/>
            </a:pPr>
            <a:r>
              <a:rPr lang="en-US" sz="2800" dirty="0">
                <a:latin typeface="Calibri"/>
              </a:rPr>
              <a:t>Secondary injuries( Tertiary impact) </a:t>
            </a:r>
            <a:endParaRPr lang="en-US" sz="2800">
              <a:latin typeface="Calibri"/>
              <a:cs typeface="Calibri"/>
            </a:endParaRPr>
          </a:p>
          <a:p>
            <a:pPr marL="514350" indent="-514350">
              <a:buAutoNum type="arabicPeriod"/>
            </a:pPr>
            <a:r>
              <a:rPr lang="en-US" sz="2800" dirty="0">
                <a:latin typeface="Calibri"/>
              </a:rPr>
              <a:t>Run over injuries (head, chest, abdomen, and limb)</a:t>
            </a:r>
            <a:endParaRPr lang="en-US" sz="2800" dirty="0">
              <a:latin typeface="Calibri"/>
              <a:cs typeface="Calibri"/>
            </a:endParaRPr>
          </a:p>
          <a:p>
            <a:pPr marL="342900" indent="-342900">
              <a:buAutoNum type="arabicPeriod"/>
            </a:pPr>
            <a:endParaRPr lang="en-MY"/>
          </a:p>
        </p:txBody>
      </p:sp>
    </p:spTree>
    <p:extLst>
      <p:ext uri="{BB962C8B-B14F-4D97-AF65-F5344CB8AC3E}">
        <p14:creationId xmlns:p14="http://schemas.microsoft.com/office/powerpoint/2010/main" val="4138505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33835A-A026-4BA8-9211-842444C9B2A2}"/>
              </a:ext>
            </a:extLst>
          </p:cNvPr>
          <p:cNvSpPr txBox="1"/>
          <p:nvPr/>
        </p:nvSpPr>
        <p:spPr>
          <a:xfrm>
            <a:off x="4523874" y="1315453"/>
            <a:ext cx="5350042" cy="252376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solidFill>
                  <a:srgbClr val="7030A0"/>
                </a:solidFill>
                <a:latin typeface="Calibri"/>
              </a:rPr>
              <a:t>Auto-auto accident ( car vs car )</a:t>
            </a:r>
          </a:p>
          <a:p>
            <a:r>
              <a:rPr lang="en-US" sz="2800" dirty="0">
                <a:latin typeface="Calibri"/>
              </a:rPr>
              <a:t>Type of </a:t>
            </a:r>
            <a:r>
              <a:rPr lang="en-US" sz="2800" dirty="0">
                <a:solidFill>
                  <a:srgbClr val="FF0000"/>
                </a:solidFill>
                <a:latin typeface="Calibri"/>
              </a:rPr>
              <a:t>occupant injuries</a:t>
            </a:r>
            <a:r>
              <a:rPr lang="en-US" sz="2800" dirty="0">
                <a:latin typeface="Calibri"/>
              </a:rPr>
              <a:t> </a:t>
            </a:r>
            <a:r>
              <a:rPr lang="en-US" sz="2800" b="1" dirty="0">
                <a:solidFill>
                  <a:srgbClr val="0070C0"/>
                </a:solidFill>
                <a:latin typeface="Calibri"/>
              </a:rPr>
              <a:t> </a:t>
            </a:r>
            <a:endParaRPr lang="en-US" sz="2800" b="1" dirty="0">
              <a:solidFill>
                <a:srgbClr val="0070C0"/>
              </a:solidFill>
              <a:latin typeface="Calibri"/>
              <a:cs typeface="Calibri"/>
            </a:endParaRPr>
          </a:p>
          <a:p>
            <a:endParaRPr lang="en-MY"/>
          </a:p>
          <a:p>
            <a:pPr marL="514350" indent="-514350">
              <a:buAutoNum type="arabicPeriod"/>
            </a:pPr>
            <a:r>
              <a:rPr lang="en-US" sz="2800" dirty="0">
                <a:latin typeface="Calibri"/>
              </a:rPr>
              <a:t>Driver injury</a:t>
            </a:r>
            <a:endParaRPr lang="en-US" sz="2800" dirty="0">
              <a:latin typeface="Calibri"/>
              <a:cs typeface="Calibri"/>
            </a:endParaRPr>
          </a:p>
          <a:p>
            <a:pPr marL="514350" indent="-514350">
              <a:buAutoNum type="arabicPeriod"/>
            </a:pPr>
            <a:r>
              <a:rPr lang="en-US" sz="2800" dirty="0">
                <a:latin typeface="Calibri"/>
              </a:rPr>
              <a:t>The front seat passenger</a:t>
            </a:r>
            <a:endParaRPr lang="en-US" sz="2800" dirty="0">
              <a:latin typeface="Calibri"/>
              <a:cs typeface="Calibri"/>
            </a:endParaRPr>
          </a:p>
          <a:p>
            <a:pPr marL="514350" indent="-514350">
              <a:buAutoNum type="arabicPeriod"/>
            </a:pPr>
            <a:r>
              <a:rPr lang="en-US" sz="2800" dirty="0">
                <a:latin typeface="Calibri"/>
              </a:rPr>
              <a:t>The back seat passengers</a:t>
            </a:r>
            <a:endParaRPr lang="en-US" sz="2800" dirty="0">
              <a:latin typeface="Calibri"/>
              <a:cs typeface="Calibri"/>
            </a:endParaRPr>
          </a:p>
        </p:txBody>
      </p:sp>
    </p:spTree>
    <p:extLst>
      <p:ext uri="{BB962C8B-B14F-4D97-AF65-F5344CB8AC3E}">
        <p14:creationId xmlns:p14="http://schemas.microsoft.com/office/powerpoint/2010/main" val="2694570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FEB7FBD-9F07-48E1-9B5A-D35A7577F46A}"/>
              </a:ext>
            </a:extLst>
          </p:cNvPr>
          <p:cNvSpPr txBox="1"/>
          <p:nvPr/>
        </p:nvSpPr>
        <p:spPr>
          <a:xfrm>
            <a:off x="3253874" y="2064084"/>
            <a:ext cx="5964989" cy="166199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har char="•"/>
            </a:pPr>
            <a:r>
              <a:rPr lang="en-US" sz="2800" dirty="0">
                <a:solidFill>
                  <a:srgbClr val="FF0000"/>
                </a:solidFill>
                <a:latin typeface="Calibri"/>
              </a:rPr>
              <a:t>Accident reconstruction</a:t>
            </a:r>
          </a:p>
          <a:p>
            <a:pPr marL="514350" indent="-514350">
              <a:buAutoNum type="arabicPeriod"/>
            </a:pPr>
            <a:r>
              <a:rPr lang="en-US" sz="2800" dirty="0">
                <a:latin typeface="Calibri"/>
              </a:rPr>
              <a:t>Examination of victim </a:t>
            </a:r>
            <a:endParaRPr lang="en-US" sz="2800">
              <a:latin typeface="Calibri"/>
              <a:cs typeface="Calibri"/>
            </a:endParaRPr>
          </a:p>
          <a:p>
            <a:pPr marL="514350" indent="-514350">
              <a:buAutoNum type="arabicPeriod"/>
            </a:pPr>
            <a:r>
              <a:rPr lang="en-US" sz="2800" dirty="0">
                <a:latin typeface="Calibri"/>
              </a:rPr>
              <a:t>Examination of the car</a:t>
            </a:r>
            <a:endParaRPr lang="en-US" sz="2800" dirty="0">
              <a:latin typeface="Calibri"/>
              <a:cs typeface="Calibri"/>
            </a:endParaRPr>
          </a:p>
          <a:p>
            <a:endParaRPr lang="en-MY"/>
          </a:p>
        </p:txBody>
      </p:sp>
    </p:spTree>
    <p:extLst>
      <p:ext uri="{BB962C8B-B14F-4D97-AF65-F5344CB8AC3E}">
        <p14:creationId xmlns:p14="http://schemas.microsoft.com/office/powerpoint/2010/main" val="2759058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228B8F0-B70D-4F73-98C1-D9BE89CDF7A5}"/>
              </a:ext>
            </a:extLst>
          </p:cNvPr>
          <p:cNvSpPr txBox="1"/>
          <p:nvPr/>
        </p:nvSpPr>
        <p:spPr>
          <a:xfrm>
            <a:off x="1810085" y="767349"/>
            <a:ext cx="9200146" cy="41549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har char="•"/>
            </a:pPr>
            <a:r>
              <a:rPr lang="en-US" sz="2400" u="sng">
                <a:latin typeface="Calibri"/>
              </a:rPr>
              <a:t>Possible questions</a:t>
            </a:r>
          </a:p>
          <a:p>
            <a:r>
              <a:rPr lang="en-US" sz="2400">
                <a:latin typeface="Calibri"/>
              </a:rPr>
              <a:t>Name the type of external injuries the person sustained (eg. picture of facial inj or chest injury</a:t>
            </a:r>
            <a:r>
              <a:rPr lang="en-US" sz="2400">
                <a:latin typeface="Calibri"/>
                <a:sym typeface="Wingdings"/>
              </a:rPr>
              <a:t></a:t>
            </a:r>
            <a:r>
              <a:rPr lang="en-US" sz="2400">
                <a:latin typeface="Calibri"/>
              </a:rPr>
              <a:t> driver inj of occupant inj in auto auto accident,  primary impact injury of legs-&gt; pedestrian inj in auto-ped acci)</a:t>
            </a:r>
          </a:p>
          <a:p>
            <a:r>
              <a:rPr lang="en-US" sz="2400">
                <a:latin typeface="Calibri"/>
              </a:rPr>
              <a:t>Aims &amp; objectives of doing autopsy in TA</a:t>
            </a:r>
          </a:p>
          <a:p>
            <a:r>
              <a:rPr lang="en-US" sz="2400">
                <a:latin typeface="Calibri"/>
              </a:rPr>
              <a:t>List the pedestrian /occupant injuries in auto-pedestrian/ auto-auto accident</a:t>
            </a:r>
          </a:p>
          <a:p>
            <a:r>
              <a:rPr lang="en-US" sz="2400">
                <a:latin typeface="Calibri"/>
              </a:rPr>
              <a:t>Medico-legal importance of P/ S or driver injury</a:t>
            </a:r>
          </a:p>
          <a:p>
            <a:r>
              <a:rPr lang="en-US" sz="2400">
                <a:latin typeface="Calibri"/>
              </a:rPr>
              <a:t>Possible cause of death regarding to the given statement</a:t>
            </a:r>
          </a:p>
          <a:p>
            <a:r>
              <a:rPr lang="en-US" sz="2400">
                <a:latin typeface="Calibri"/>
              </a:rPr>
              <a:t>Explain 2/3 important points in medico-legal investigation for accident reconstruction</a:t>
            </a:r>
          </a:p>
        </p:txBody>
      </p:sp>
    </p:spTree>
    <p:extLst>
      <p:ext uri="{BB962C8B-B14F-4D97-AF65-F5344CB8AC3E}">
        <p14:creationId xmlns:p14="http://schemas.microsoft.com/office/powerpoint/2010/main" val="3949970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103BEEB-47D1-460C-8532-AC76A69C3063}"/>
              </a:ext>
            </a:extLst>
          </p:cNvPr>
          <p:cNvSpPr txBox="1"/>
          <p:nvPr/>
        </p:nvSpPr>
        <p:spPr>
          <a:xfrm>
            <a:off x="2104190" y="1435768"/>
            <a:ext cx="8638673"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br>
              <a:rPr lang="en-US" sz="2600" dirty="0">
                <a:latin typeface="Calibri"/>
              </a:rPr>
            </a:br>
            <a:br>
              <a:rPr lang="en-US" sz="2600" dirty="0">
                <a:latin typeface="Calibri"/>
              </a:rPr>
            </a:br>
            <a:r>
              <a:rPr lang="en-US" sz="2600" dirty="0">
                <a:solidFill>
                  <a:srgbClr val="FF3300"/>
                </a:solidFill>
                <a:latin typeface="Calibri"/>
              </a:rPr>
              <a:t>THANATHOLOGY &amp; SUDDEN NATURAL DEATH</a:t>
            </a:r>
          </a:p>
          <a:p>
            <a:endParaRPr lang="en-US" sz="2600" dirty="0">
              <a:solidFill>
                <a:srgbClr val="FF3300"/>
              </a:solidFill>
              <a:latin typeface="Calibri"/>
            </a:endParaRPr>
          </a:p>
          <a:p>
            <a:r>
              <a:rPr lang="en-US" sz="2600" dirty="0">
                <a:latin typeface="Calibri"/>
              </a:rPr>
              <a:t>Types of death by law</a:t>
            </a:r>
            <a:endParaRPr lang="en-US" sz="2600" dirty="0">
              <a:latin typeface="Calibri"/>
              <a:cs typeface="Calibri"/>
            </a:endParaRPr>
          </a:p>
          <a:p>
            <a:endParaRPr lang="en-MY"/>
          </a:p>
          <a:p>
            <a:r>
              <a:rPr lang="en-US" sz="2600" dirty="0">
                <a:latin typeface="Calibri"/>
              </a:rPr>
              <a:t>Natural death</a:t>
            </a:r>
            <a:endParaRPr lang="en-US" sz="2600" dirty="0">
              <a:latin typeface="Calibri"/>
              <a:cs typeface="Calibri"/>
            </a:endParaRPr>
          </a:p>
          <a:p>
            <a:r>
              <a:rPr lang="en-US" sz="2600" dirty="0">
                <a:latin typeface="Calibri"/>
              </a:rPr>
              <a:t>Unnatural death – Accidental</a:t>
            </a:r>
            <a:endParaRPr lang="en-US" sz="2600" dirty="0">
              <a:latin typeface="Calibri"/>
              <a:cs typeface="Calibri"/>
            </a:endParaRPr>
          </a:p>
          <a:p>
            <a:r>
              <a:rPr lang="en-US" sz="2600" dirty="0">
                <a:latin typeface="Calibri"/>
              </a:rPr>
              <a:t>                               - Homicidal</a:t>
            </a:r>
          </a:p>
          <a:p>
            <a:r>
              <a:rPr lang="en-US" sz="2600" dirty="0">
                <a:latin typeface="Calibri"/>
              </a:rPr>
              <a:t>                               - Suicidal</a:t>
            </a:r>
            <a:endParaRPr lang="en-US" sz="2600" dirty="0">
              <a:latin typeface="Calibri"/>
              <a:cs typeface="Calibri"/>
            </a:endParaRPr>
          </a:p>
          <a:p>
            <a:endParaRPr lang="en-MY"/>
          </a:p>
        </p:txBody>
      </p:sp>
    </p:spTree>
    <p:extLst>
      <p:ext uri="{BB962C8B-B14F-4D97-AF65-F5344CB8AC3E}">
        <p14:creationId xmlns:p14="http://schemas.microsoft.com/office/powerpoint/2010/main" val="3738753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DD87B9-7AAD-451F-AF32-003F61920AA2}"/>
              </a:ext>
            </a:extLst>
          </p:cNvPr>
          <p:cNvSpPr txBox="1"/>
          <p:nvPr/>
        </p:nvSpPr>
        <p:spPr>
          <a:xfrm>
            <a:off x="2117559" y="860926"/>
            <a:ext cx="8959515" cy="437042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200" u="sng" dirty="0">
                <a:latin typeface="Calibri"/>
                <a:ea typeface="Tahoma"/>
                <a:cs typeface="Tahoma"/>
              </a:rPr>
              <a:t>ESTIMATION OF POST-MORTEM INTERVAL: </a:t>
            </a:r>
            <a:endParaRPr lang="en-US" sz="2200" u="sng">
              <a:latin typeface="Calibri"/>
              <a:ea typeface="Tahoma"/>
              <a:cs typeface="Tahoma"/>
            </a:endParaRPr>
          </a:p>
          <a:p>
            <a:endParaRPr lang="en-MY"/>
          </a:p>
          <a:p>
            <a:r>
              <a:rPr lang="en-US" sz="2200" dirty="0">
                <a:latin typeface="Calibri"/>
                <a:ea typeface="Tahoma"/>
                <a:cs typeface="Tahoma"/>
              </a:rPr>
              <a:t>The interval between time of death and the time of examination of a body is known as Post Mortem interval(Definition PMI). </a:t>
            </a:r>
          </a:p>
          <a:p>
            <a:endParaRPr lang="en-MY"/>
          </a:p>
          <a:p>
            <a:r>
              <a:rPr lang="en-US" sz="2200" dirty="0">
                <a:latin typeface="Calibri"/>
                <a:ea typeface="Tahoma"/>
                <a:cs typeface="Tahoma"/>
              </a:rPr>
              <a:t>This is important :</a:t>
            </a:r>
          </a:p>
          <a:p>
            <a:pPr marL="342900" indent="-342900">
              <a:buFont typeface="Arial"/>
              <a:buChar char="•"/>
            </a:pPr>
            <a:r>
              <a:rPr lang="en-US" sz="2200" dirty="0">
                <a:latin typeface="Calibri"/>
                <a:ea typeface="Tahoma"/>
                <a:cs typeface="Tahoma"/>
              </a:rPr>
              <a:t>To know when the crime was committed</a:t>
            </a:r>
          </a:p>
          <a:p>
            <a:pPr marL="342900" indent="-342900">
              <a:buFont typeface="Arial"/>
              <a:buChar char="•"/>
            </a:pPr>
            <a:r>
              <a:rPr lang="en-US" sz="2200" dirty="0">
                <a:latin typeface="Calibri"/>
                <a:ea typeface="Tahoma"/>
                <a:cs typeface="Tahoma"/>
              </a:rPr>
              <a:t>It gives the police a starting point for their enquiries, and allows them to deal more effectively with the information available</a:t>
            </a:r>
          </a:p>
          <a:p>
            <a:pPr marL="342900" indent="-342900">
              <a:buFont typeface="Arial"/>
              <a:buChar char="•"/>
            </a:pPr>
            <a:r>
              <a:rPr lang="en-US" sz="2200" dirty="0">
                <a:latin typeface="Calibri"/>
                <a:ea typeface="Tahoma"/>
                <a:cs typeface="Tahoma"/>
              </a:rPr>
              <a:t>It might enable to exclude some suspects and the search for the likely culprits started earlier, and</a:t>
            </a:r>
          </a:p>
          <a:p>
            <a:pPr marL="342900" indent="-342900">
              <a:buFont typeface="Arial"/>
              <a:buChar char="•"/>
            </a:pPr>
            <a:r>
              <a:rPr lang="en-US" sz="2200" dirty="0">
                <a:latin typeface="Calibri"/>
                <a:ea typeface="Tahoma"/>
                <a:cs typeface="Tahoma"/>
              </a:rPr>
              <a:t>Also to check on a suspect’s statements</a:t>
            </a:r>
          </a:p>
          <a:p>
            <a:pPr marL="342900" indent="-342900">
              <a:buFont typeface="Arial"/>
              <a:buChar char="•"/>
            </a:pPr>
            <a:endParaRPr lang="en-US" sz="2200" dirty="0">
              <a:solidFill>
                <a:srgbClr val="FF0000"/>
              </a:solidFill>
              <a:latin typeface="Calibri"/>
              <a:ea typeface="Tahoma"/>
              <a:cs typeface="Tahoma"/>
            </a:endParaRPr>
          </a:p>
        </p:txBody>
      </p:sp>
    </p:spTree>
    <p:extLst>
      <p:ext uri="{BB962C8B-B14F-4D97-AF65-F5344CB8AC3E}">
        <p14:creationId xmlns:p14="http://schemas.microsoft.com/office/powerpoint/2010/main" val="1437275110"/>
      </p:ext>
    </p:extLst>
  </p:cSld>
  <p:clrMapOvr>
    <a:masterClrMapping/>
  </p:clrMapOvr>
</p:sld>
</file>

<file path=ppt/theme/theme1.xml><?xml version="1.0" encoding="utf-8"?>
<a:theme xmlns:a="http://schemas.openxmlformats.org/drawingml/2006/main" name="GradientRiseVTI">
  <a:themeElements>
    <a:clrScheme name="AnalogousFromDarkSeedLeftStep">
      <a:dk1>
        <a:srgbClr val="000000"/>
      </a:dk1>
      <a:lt1>
        <a:srgbClr val="FFFFFF"/>
      </a:lt1>
      <a:dk2>
        <a:srgbClr val="213B38"/>
      </a:dk2>
      <a:lt2>
        <a:srgbClr val="E8E2E2"/>
      </a:lt2>
      <a:accent1>
        <a:srgbClr val="20B2B7"/>
      </a:accent1>
      <a:accent2>
        <a:srgbClr val="14B879"/>
      </a:accent2>
      <a:accent3>
        <a:srgbClr val="21BA3F"/>
      </a:accent3>
      <a:accent4>
        <a:srgbClr val="38B814"/>
      </a:accent4>
      <a:accent5>
        <a:srgbClr val="7CB11F"/>
      </a:accent5>
      <a:accent6>
        <a:srgbClr val="ACA413"/>
      </a:accent6>
      <a:hlink>
        <a:srgbClr val="5C8E2F"/>
      </a:hlink>
      <a:folHlink>
        <a:srgbClr val="7F7F7F"/>
      </a:folHlink>
    </a:clrScheme>
    <a:fontScheme name="Avenir">
      <a:majorFont>
        <a:latin typeface="Gill Sans Nova"/>
        <a:ea typeface=""/>
        <a:cs typeface=""/>
      </a:majorFont>
      <a:minorFont>
        <a:latin typeface="Gill Sans Nov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RiseVTI" id="{C2FC082F-B444-4222-AF20-78444CCB5722}" vid="{39F213E4-0CBC-40CB-B3F6-8C5562B6B99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GradientRiseVTI</vt:lpstr>
      <vt:lpstr>TRANSPORTATION  INJURIES </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53</cp:revision>
  <dcterms:created xsi:type="dcterms:W3CDTF">2020-12-14T04:53:10Z</dcterms:created>
  <dcterms:modified xsi:type="dcterms:W3CDTF">2020-12-14T05:08:17Z</dcterms:modified>
</cp:coreProperties>
</file>