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5213" cy="42803763"/>
  <p:notesSz cx="6715125" cy="923925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1pPr>
    <a:lvl2pPr marL="434980"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2pPr>
    <a:lvl3pPr marL="869960"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3pPr>
    <a:lvl4pPr marL="1304940"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4pPr>
    <a:lvl5pPr marL="1739920" algn="ctr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5pPr>
    <a:lvl6pPr marL="2174900" algn="l" defTabSz="86996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6pPr>
    <a:lvl7pPr marL="2609880" algn="l" defTabSz="86996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7pPr>
    <a:lvl8pPr marL="3044861" algn="l" defTabSz="86996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8pPr>
    <a:lvl9pPr marL="3479841" algn="l" defTabSz="86996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88">
          <p15:clr>
            <a:srgbClr val="A4A3A4"/>
          </p15:clr>
        </p15:guide>
        <p15:guide id="2" orient="horz" pos="26261">
          <p15:clr>
            <a:srgbClr val="A4A3A4"/>
          </p15:clr>
        </p15:guide>
        <p15:guide id="3" orient="horz" pos="2793">
          <p15:clr>
            <a:srgbClr val="A4A3A4"/>
          </p15:clr>
        </p15:guide>
        <p15:guide id="4" pos="95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HIN NYEIN YIN" initials="KNY" lastIdx="1" clrIdx="0">
    <p:extLst>
      <p:ext uri="{19B8F6BF-5375-455C-9EA6-DF929625EA0E}">
        <p15:presenceInfo xmlns:p15="http://schemas.microsoft.com/office/powerpoint/2012/main" userId="S::khinnyeinyin@ums.edu.my::cb25e482-dd36-4917-bb06-8e0d527900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88C3"/>
    <a:srgbClr val="C3DFFE"/>
    <a:srgbClr val="C5D4F2"/>
    <a:srgbClr val="BAD0F3"/>
    <a:srgbClr val="C8E8F0"/>
    <a:srgbClr val="C0C0C0"/>
    <a:srgbClr val="C1DAEF"/>
    <a:srgbClr val="A7C4FF"/>
    <a:srgbClr val="0046D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559" autoAdjust="0"/>
    <p:restoredTop sz="94660"/>
  </p:normalViewPr>
  <p:slideViewPr>
    <p:cSldViewPr snapToGrid="0">
      <p:cViewPr>
        <p:scale>
          <a:sx n="61" d="100"/>
          <a:sy n="61" d="100"/>
        </p:scale>
        <p:origin x="-48" y="144"/>
      </p:cViewPr>
      <p:guideLst>
        <p:guide orient="horz" pos="6288"/>
        <p:guide orient="horz" pos="26261"/>
        <p:guide orient="horz" pos="2793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Gender</c:v>
                </c:pt>
              </c:strCache>
            </c:strRef>
          </c:tx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990-EE43-9429-CEC0F4F6E5E5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4990-EE43-9429-CEC0F4F6E5E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78.5%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4990-EE43-9429-CEC0F4F6E5E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>
                        <a:ln w="3175">
                          <a:noFill/>
                        </a:ln>
                      </a:rPr>
                      <a:t>21.5 %</a:t>
                    </a:r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990-EE43-9429-CEC0F4F6E5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>
                    <a:ln w="3175">
                      <a:noFill/>
                    </a:ln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0.78500000000000003</c:v>
                </c:pt>
                <c:pt idx="1">
                  <c:v>0.215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90-EE43-9429-CEC0F4F6E5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Number</c:v>
                </c:pt>
              </c:strCache>
            </c:strRef>
          </c:tx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3-4990-EE43-9429-CEC0F4F6E5E5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4-4990-EE43-9429-CEC0F4F6E5E5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95</c:v>
                </c:pt>
                <c:pt idx="1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990-EE43-9429-CEC0F4F6E5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83">
          <a:noFill/>
        </a:ln>
      </c:spPr>
    </c:plotArea>
    <c:legend>
      <c:legendPos val="r"/>
      <c:layout>
        <c:manualLayout>
          <c:xMode val="edge"/>
          <c:yMode val="edge"/>
          <c:x val="0.81067204917691738"/>
          <c:y val="7.2300226003870399E-2"/>
          <c:w val="0.14216623756458552"/>
          <c:h val="0.10098186403558092"/>
        </c:manualLayout>
      </c:layout>
      <c:overlay val="0"/>
      <c:txPr>
        <a:bodyPr/>
        <a:lstStyle/>
        <a:p>
          <a:pPr>
            <a:defRPr sz="2400">
              <a:ln w="3175">
                <a:noFill/>
              </a:ln>
            </a:defRPr>
          </a:pPr>
          <a:endParaRPr lang="en-US"/>
        </a:p>
      </c:txPr>
    </c:legend>
    <c:plotVisOnly val="1"/>
    <c:dispBlanksAs val="zero"/>
    <c:showDLblsOverMax val="0"/>
  </c:chart>
  <c:spPr>
    <a:solidFill>
      <a:schemeClr val="lt1"/>
    </a:solidFill>
    <a:ln w="3173" cap="flat" cmpd="sng" algn="ctr">
      <a:solidFill>
        <a:schemeClr val="dk1"/>
      </a:solidFill>
      <a:prstDash val="solid"/>
    </a:ln>
    <a:effectLst/>
  </c:spPr>
  <c:txPr>
    <a:bodyPr/>
    <a:lstStyle/>
    <a:p>
      <a:pPr>
        <a:defRPr sz="1099" b="0">
          <a:ln w="3175">
            <a:solidFill>
              <a:schemeClr val="tx1"/>
            </a:solidFill>
          </a:ln>
          <a:solidFill>
            <a:schemeClr val="dk1"/>
          </a:solidFill>
          <a:latin typeface="Tahoma" pitchFamily="34" charset="0"/>
          <a:ea typeface="Tahoma" pitchFamily="34" charset="0"/>
          <a:cs typeface="Tahoma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MVPT-3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3822381783010805E-2"/>
          <c:y val="0.17136535958332258"/>
          <c:w val="0.8786372552839099"/>
          <c:h val="0.717685346680568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rgbClr val="A7C4FF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928D7C4A-0218-454D-84CE-15E4F7EE7364}" type="VALUE">
                      <a:rPr lang="en-US" sz="1400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EB9-534A-8FE0-3F4F5598C3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very low</c:v>
                </c:pt>
                <c:pt idx="1">
                  <c:v>Low</c:v>
                </c:pt>
                <c:pt idx="2">
                  <c:v>Low average</c:v>
                </c:pt>
                <c:pt idx="3">
                  <c:v>Average</c:v>
                </c:pt>
                <c:pt idx="4">
                  <c:v>High average</c:v>
                </c:pt>
                <c:pt idx="5">
                  <c:v>Superior</c:v>
                </c:pt>
                <c:pt idx="6">
                  <c:v>Very superior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49.6</c:v>
                </c:pt>
                <c:pt idx="1">
                  <c:v>8.3000000000000007</c:v>
                </c:pt>
                <c:pt idx="2">
                  <c:v>11.6</c:v>
                </c:pt>
                <c:pt idx="3">
                  <c:v>19</c:v>
                </c:pt>
                <c:pt idx="4">
                  <c:v>9.9</c:v>
                </c:pt>
                <c:pt idx="5">
                  <c:v>1.7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B9-534A-8FE0-3F4F5598C3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58432512"/>
        <c:axId val="123810560"/>
      </c:barChart>
      <c:catAx>
        <c:axId val="58432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23810560"/>
        <c:crosses val="autoZero"/>
        <c:auto val="1"/>
        <c:lblAlgn val="ctr"/>
        <c:lblOffset val="100"/>
        <c:noMultiLvlLbl val="0"/>
      </c:catAx>
      <c:valAx>
        <c:axId val="1238105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584325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3828001273302469"/>
          <c:y val="0.94803559769069479"/>
          <c:w val="0.12343989975696733"/>
          <c:h val="4.2826950207481319E-2"/>
        </c:manualLayout>
      </c:layout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99">
          <a:latin typeface="Tahoma" pitchFamily="34" charset="0"/>
          <a:ea typeface="Tahoma" pitchFamily="34" charset="0"/>
          <a:cs typeface="Tahoma" pitchFamily="34" charset="0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0.57721</cdr:x>
      <cdr:y>0.12007</cdr:y>
    </cdr:from>
    <cdr:to>
      <cdr:x>0.65413</cdr:x>
      <cdr:y>0.15568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CD19D80A-4627-F141-A43A-204736028E8F}"/>
            </a:ext>
          </a:extLst>
        </cdr:cNvPr>
        <cdr:cNvSpPr txBox="1"/>
      </cdr:nvSpPr>
      <cdr:spPr>
        <a:xfrm xmlns:a="http://schemas.openxmlformats.org/drawingml/2006/main">
          <a:off x="7719059" y="1001266"/>
          <a:ext cx="1028700" cy="2969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0.62336</cdr:x>
      <cdr:y>0.87939</cdr:y>
    </cdr:from>
    <cdr:to>
      <cdr:x>0.94644</cdr:x>
      <cdr:y>0.96711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D1BF788D-8498-1747-8350-49FF56636403}"/>
            </a:ext>
          </a:extLst>
        </cdr:cNvPr>
        <cdr:cNvSpPr txBox="1"/>
      </cdr:nvSpPr>
      <cdr:spPr>
        <a:xfrm xmlns:a="http://schemas.openxmlformats.org/drawingml/2006/main">
          <a:off x="8336279" y="7333486"/>
          <a:ext cx="4320540" cy="7315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0.59259</cdr:x>
      <cdr:y>0.89035</cdr:y>
    </cdr:from>
    <cdr:to>
      <cdr:x>0.66097</cdr:x>
      <cdr:y>1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784A1DB4-81D6-B94B-8DCE-B05881E219F0}"/>
            </a:ext>
          </a:extLst>
        </cdr:cNvPr>
        <cdr:cNvSpPr txBox="1"/>
      </cdr:nvSpPr>
      <cdr:spPr>
        <a:xfrm xmlns:a="http://schemas.openxmlformats.org/drawingml/2006/main">
          <a:off x="7924799" y="75163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3650" y="0"/>
            <a:ext cx="290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32013" y="692150"/>
            <a:ext cx="2452687" cy="3465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389438"/>
            <a:ext cx="537210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0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3650" y="8775700"/>
            <a:ext cx="290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45BAB7-E9F9-435A-B8BD-F70ADBBCBAF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284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3498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86996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0494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73992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174900" algn="l" defTabSz="8699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880" algn="l" defTabSz="8699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861" algn="l" defTabSz="8699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841" algn="l" defTabSz="8699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C7B9C-DA46-4FE0-B590-97F24EE1DB0E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32013" y="692150"/>
            <a:ext cx="2452687" cy="3465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gaprint.com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6BFFBEBF-6F96-4D73-87E7-3525B8257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27"/>
          <a:stretch>
            <a:fillRect/>
          </a:stretch>
        </p:blipFill>
        <p:spPr bwMode="auto">
          <a:xfrm>
            <a:off x="24663476" y="42353512"/>
            <a:ext cx="3255359" cy="167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9C365D95-4213-4FDE-84BF-DFB5A2F65993}"/>
              </a:ext>
            </a:extLst>
          </p:cNvPr>
          <p:cNvSpPr txBox="1"/>
          <p:nvPr userDrawn="1"/>
        </p:nvSpPr>
        <p:spPr>
          <a:xfrm>
            <a:off x="27895976" y="42276676"/>
            <a:ext cx="197566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300" dirty="0">
                <a:solidFill>
                  <a:schemeClr val="bg1"/>
                </a:solidFill>
              </a:rPr>
              <a:t>www.postersession.com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C7E6A034-93E0-421C-ACA5-B28573E1673A}"/>
              </a:ext>
            </a:extLst>
          </p:cNvPr>
          <p:cNvSpPr txBox="1"/>
          <p:nvPr userDrawn="1"/>
        </p:nvSpPr>
        <p:spPr>
          <a:xfrm>
            <a:off x="0" y="42680652"/>
            <a:ext cx="461986" cy="123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200" dirty="0">
                <a:solidFill>
                  <a:srgbClr val="003064"/>
                </a:solidFill>
              </a:rPr>
              <a:t>www.postersession.com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2pPr>
      <a:lvl3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3pPr>
      <a:lvl4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4pPr>
      <a:lvl5pPr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5pPr>
      <a:lvl6pPr marL="434980"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6pPr>
      <a:lvl7pPr marL="869960"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7pPr>
      <a:lvl8pPr marL="1304940"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8pPr>
      <a:lvl9pPr marL="1739920" algn="ctr" defTabSz="4176111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9pPr>
    </p:titleStyle>
    <p:bodyStyle>
      <a:lvl1pPr marL="1566231" indent="-1566231" algn="l" defTabSz="4176111" rtl="0" fontAlgn="base">
        <a:spcBef>
          <a:spcPct val="20000"/>
        </a:spcBef>
        <a:spcAft>
          <a:spcPct val="0"/>
        </a:spcAft>
        <a:buChar char="•"/>
        <a:defRPr sz="14700">
          <a:solidFill>
            <a:schemeClr val="tx1"/>
          </a:solidFill>
          <a:latin typeface="+mn-lt"/>
          <a:ea typeface="+mn-ea"/>
          <a:cs typeface="+mn-cs"/>
        </a:defRPr>
      </a:lvl1pPr>
      <a:lvl2pPr marL="3392240" indent="-1304940" algn="l" defTabSz="4176111" rtl="0" fontAlgn="base">
        <a:spcBef>
          <a:spcPct val="20000"/>
        </a:spcBef>
        <a:spcAft>
          <a:spcPct val="0"/>
        </a:spcAft>
        <a:buChar char="–"/>
        <a:defRPr sz="12700">
          <a:solidFill>
            <a:schemeClr val="tx1"/>
          </a:solidFill>
          <a:latin typeface="+mn-lt"/>
        </a:defRPr>
      </a:lvl2pPr>
      <a:lvl3pPr marL="5219761" indent="-1043651" algn="l" defTabSz="4176111" rtl="0" fontAlgn="base">
        <a:spcBef>
          <a:spcPct val="20000"/>
        </a:spcBef>
        <a:spcAft>
          <a:spcPct val="0"/>
        </a:spcAft>
        <a:buChar char="•"/>
        <a:defRPr sz="10900">
          <a:solidFill>
            <a:schemeClr val="tx1"/>
          </a:solidFill>
          <a:latin typeface="+mn-lt"/>
        </a:defRPr>
      </a:lvl3pPr>
      <a:lvl4pPr marL="7307061" indent="-1043651" algn="l" defTabSz="4176111" rtl="0" fontAlgn="base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</a:defRPr>
      </a:lvl4pPr>
      <a:lvl5pPr marL="9395872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5pPr>
      <a:lvl6pPr marL="9830852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6pPr>
      <a:lvl7pPr marL="10265832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7pPr>
      <a:lvl8pPr marL="10700813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8pPr>
      <a:lvl9pPr marL="11135793" indent="-1043651" algn="l" defTabSz="4176111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98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996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494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992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490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9880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4861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9841" algn="l" defTabSz="86996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064"/>
            </a:gs>
            <a:gs pos="50000">
              <a:schemeClr val="bg1"/>
            </a:gs>
            <a:gs pos="100000">
              <a:srgbClr val="00306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50"/>
          <p:cNvSpPr>
            <a:spLocks noChangeArrowheads="1"/>
          </p:cNvSpPr>
          <p:nvPr/>
        </p:nvSpPr>
        <p:spPr bwMode="auto">
          <a:xfrm>
            <a:off x="14999538" y="8108591"/>
            <a:ext cx="14173200" cy="33523238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" name="AutoShape 4"/>
          <p:cNvSpPr>
            <a:spLocks noChangeArrowheads="1"/>
          </p:cNvSpPr>
          <p:nvPr/>
        </p:nvSpPr>
        <p:spPr bwMode="auto">
          <a:xfrm>
            <a:off x="616700" y="7779653"/>
            <a:ext cx="14058900" cy="33561338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1102475" y="10078609"/>
            <a:ext cx="13087350" cy="414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Visual perception impairment can affect on performance skill in activity of daily living, writing, reading, mathematics, play, leisure and social activities of children. 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Occupational therapist can support the children to improve their writing and reading skill.</a:t>
            </a:r>
            <a:endParaRPr lang="en-MY" sz="3600" dirty="0"/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2249311" y="15151375"/>
            <a:ext cx="73723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sz="6000" b="1" dirty="0"/>
              <a:t>Methods</a:t>
            </a:r>
          </a:p>
        </p:txBody>
      </p:sp>
      <p:sp>
        <p:nvSpPr>
          <p:cNvPr id="27" name="AutoShape 13"/>
          <p:cNvSpPr>
            <a:spLocks noChangeArrowheads="1"/>
          </p:cNvSpPr>
          <p:nvPr/>
        </p:nvSpPr>
        <p:spPr bwMode="auto">
          <a:xfrm>
            <a:off x="514350" y="508000"/>
            <a:ext cx="29203650" cy="7010400"/>
          </a:xfrm>
          <a:prstGeom prst="roundRect">
            <a:avLst>
              <a:gd name="adj" fmla="val 10870"/>
            </a:avLst>
          </a:prstGeom>
          <a:gradFill rotWithShape="1">
            <a:gsLst>
              <a:gs pos="0">
                <a:srgbClr val="A7C4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4389438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57213" y="783509"/>
            <a:ext cx="29134781" cy="7325082"/>
          </a:xfrm>
          <a:prstGeom prst="rect">
            <a:avLst/>
          </a:prstGeom>
          <a:solidFill>
            <a:srgbClr val="C3DFFE"/>
          </a:solidFill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6600" b="1" dirty="0"/>
              <a:t>Motor Free Visual Perception Skill among Children with Special Education Needs</a:t>
            </a:r>
          </a:p>
          <a:p>
            <a:endParaRPr lang="en-US" sz="6000" b="1" dirty="0"/>
          </a:p>
          <a:p>
            <a:r>
              <a:rPr lang="en-US" sz="4600" dirty="0" err="1"/>
              <a:t>Khin</a:t>
            </a:r>
            <a:r>
              <a:rPr lang="en-US" sz="4600" dirty="0"/>
              <a:t> Nyein Yin</a:t>
            </a:r>
            <a:r>
              <a:rPr lang="en-US" sz="4600" baseline="30000" dirty="0"/>
              <a:t>1</a:t>
            </a:r>
            <a:r>
              <a:rPr lang="en-US" sz="4600" dirty="0"/>
              <a:t>, </a:t>
            </a:r>
            <a:r>
              <a:rPr lang="en-MY" sz="4600" dirty="0" err="1"/>
              <a:t>Voo</a:t>
            </a:r>
            <a:r>
              <a:rPr lang="en-MY" sz="4600" dirty="0"/>
              <a:t> Siew Ching</a:t>
            </a:r>
            <a:r>
              <a:rPr lang="en-MY" sz="4600" baseline="30000" dirty="0"/>
              <a:t> </a:t>
            </a:r>
            <a:r>
              <a:rPr lang="en-US" sz="4600" baseline="30000" dirty="0"/>
              <a:t>2</a:t>
            </a:r>
            <a:r>
              <a:rPr lang="en-US" sz="4600" b="1" dirty="0"/>
              <a:t>, </a:t>
            </a:r>
            <a:r>
              <a:rPr lang="en-MY" sz="4600" dirty="0" err="1"/>
              <a:t>Ohnmar</a:t>
            </a:r>
            <a:r>
              <a:rPr lang="en-MY" sz="4600" dirty="0"/>
              <a:t> Htwe</a:t>
            </a:r>
            <a:r>
              <a:rPr lang="en-MY" sz="4600" baseline="30000" dirty="0"/>
              <a:t>3</a:t>
            </a:r>
            <a:r>
              <a:rPr lang="en-MY" sz="4600" dirty="0"/>
              <a:t>, Fatimah Ahmedy</a:t>
            </a:r>
            <a:r>
              <a:rPr lang="en-MY" sz="4600" baseline="30000" dirty="0"/>
              <a:t>1</a:t>
            </a:r>
            <a:r>
              <a:rPr lang="en-MY" sz="4600" dirty="0"/>
              <a:t>, Win Win Than</a:t>
            </a:r>
            <a:r>
              <a:rPr lang="en-MY" sz="4600" baseline="30000" dirty="0"/>
              <a:t>1</a:t>
            </a:r>
            <a:r>
              <a:rPr lang="en-MY" sz="4600" dirty="0"/>
              <a:t>, Mie Mie Sein</a:t>
            </a:r>
            <a:r>
              <a:rPr lang="en-MY" sz="4600" baseline="30000" dirty="0"/>
              <a:t>1</a:t>
            </a:r>
            <a:r>
              <a:rPr lang="en-MY" sz="4600" dirty="0"/>
              <a:t>,</a:t>
            </a:r>
            <a:r>
              <a:rPr lang="en-MY" sz="4600" baseline="30000" dirty="0"/>
              <a:t> </a:t>
            </a:r>
            <a:r>
              <a:rPr lang="en-MY" sz="4600" dirty="0"/>
              <a:t>Nik Amin </a:t>
            </a:r>
            <a:r>
              <a:rPr lang="en-MY" sz="4600" dirty="0" err="1"/>
              <a:t>Sahid</a:t>
            </a:r>
            <a:r>
              <a:rPr lang="en-MY" sz="4600" dirty="0"/>
              <a:t> Bin Nik Lah</a:t>
            </a:r>
            <a:r>
              <a:rPr lang="en-MY" sz="4600" baseline="30000" dirty="0"/>
              <a:t>1</a:t>
            </a:r>
          </a:p>
          <a:p>
            <a:endParaRPr lang="en-MY" sz="4600" dirty="0"/>
          </a:p>
          <a:p>
            <a:pPr lvl="0"/>
            <a:r>
              <a:rPr lang="en-MY" sz="4000" dirty="0"/>
              <a:t>(1) Faculty of Medicine and Health Sciences, University Malaysia Sabah (2) Hospital Queen Elizabeth, Kota Kinabalu</a:t>
            </a:r>
          </a:p>
          <a:p>
            <a:pPr lvl="0"/>
            <a:r>
              <a:rPr lang="en-MY" sz="4000" dirty="0"/>
              <a:t> (3)  </a:t>
            </a:r>
            <a:r>
              <a:rPr lang="en-MY" sz="4000" dirty="0" err="1"/>
              <a:t>Universiti</a:t>
            </a:r>
            <a:r>
              <a:rPr lang="en-MY" sz="4000" dirty="0"/>
              <a:t> </a:t>
            </a:r>
            <a:r>
              <a:rPr lang="en-MY" sz="4000" dirty="0" err="1"/>
              <a:t>Kebangsaan</a:t>
            </a:r>
            <a:r>
              <a:rPr lang="en-MY" sz="4000" dirty="0"/>
              <a:t> Malaysia Medical Centre </a:t>
            </a:r>
            <a:endParaRPr lang="en-US" sz="6000" b="1" dirty="0"/>
          </a:p>
          <a:p>
            <a:endParaRPr lang="en-US" sz="6000" b="1" dirty="0"/>
          </a:p>
        </p:txBody>
      </p:sp>
      <p:sp>
        <p:nvSpPr>
          <p:cNvPr id="35" name="Text Box 36"/>
          <p:cNvSpPr txBox="1">
            <a:spLocks noChangeArrowheads="1"/>
          </p:cNvSpPr>
          <p:nvPr/>
        </p:nvSpPr>
        <p:spPr bwMode="auto">
          <a:xfrm>
            <a:off x="1006272" y="16842706"/>
            <a:ext cx="12906374" cy="8269012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61170" tIns="30584" rIns="61170" bIns="30584">
            <a:spAutoFit/>
          </a:bodyPr>
          <a:lstStyle/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600" dirty="0"/>
              <a:t>Six- to twelve-year-old 121 children (95male, 26 female) with special education needs from special education classes in 4 primary schools were included in this cross sectional study. 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600" dirty="0"/>
              <a:t>Motor Free Visual Perceptual Test – 3rded. (MVPT-3) was administered without timing and assessed individually.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600" dirty="0"/>
              <a:t>Administration took approximately 20 to 30 minutes. 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600" dirty="0"/>
              <a:t>The raw scores were calculated. 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600" dirty="0"/>
              <a:t>Standard scores were obtained from conversion table from raw score to standard score.</a:t>
            </a:r>
          </a:p>
        </p:txBody>
      </p:sp>
      <p:sp>
        <p:nvSpPr>
          <p:cNvPr id="38" name="Text Box 40"/>
          <p:cNvSpPr txBox="1">
            <a:spLocks noChangeArrowheads="1"/>
          </p:cNvSpPr>
          <p:nvPr/>
        </p:nvSpPr>
        <p:spPr bwMode="auto">
          <a:xfrm>
            <a:off x="16262350" y="34971390"/>
            <a:ext cx="13011150" cy="763496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61170" tIns="30584" rIns="61170" bIns="30584">
            <a:spAutoFit/>
          </a:bodyPr>
          <a:lstStyle/>
          <a:p>
            <a:pPr algn="l" defTabSz="612775" eaLnBrk="0" hangingPunct="0">
              <a:lnSpc>
                <a:spcPct val="95000"/>
              </a:lnSpc>
            </a:pPr>
            <a:endParaRPr lang="en-US" sz="2800" dirty="0">
              <a:latin typeface="Times New Roman" pitchFamily="18" charset="0"/>
            </a:endParaRPr>
          </a:p>
          <a:p>
            <a:pPr algn="l" defTabSz="612775" eaLnBrk="0" hangingPunct="0">
              <a:lnSpc>
                <a:spcPct val="95000"/>
              </a:lnSpc>
            </a:pPr>
            <a:endParaRPr lang="en-US" sz="2000" dirty="0">
              <a:latin typeface="Times New Roman" pitchFamily="18" charset="0"/>
            </a:endParaRPr>
          </a:p>
        </p:txBody>
      </p:sp>
      <p:sp>
        <p:nvSpPr>
          <p:cNvPr id="39" name="Text Box 42"/>
          <p:cNvSpPr txBox="1">
            <a:spLocks noChangeArrowheads="1"/>
          </p:cNvSpPr>
          <p:nvPr/>
        </p:nvSpPr>
        <p:spPr bwMode="auto">
          <a:xfrm>
            <a:off x="1493608" y="8602816"/>
            <a:ext cx="112299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MY" sz="6000" b="1" dirty="0"/>
              <a:t>Background and Aim</a:t>
            </a:r>
            <a:endParaRPr lang="en-MY" sz="6000" dirty="0"/>
          </a:p>
        </p:txBody>
      </p:sp>
      <p:sp>
        <p:nvSpPr>
          <p:cNvPr id="40" name="Text Box 43"/>
          <p:cNvSpPr txBox="1">
            <a:spLocks noChangeArrowheads="1"/>
          </p:cNvSpPr>
          <p:nvPr/>
        </p:nvSpPr>
        <p:spPr bwMode="auto">
          <a:xfrm>
            <a:off x="2658385" y="26578484"/>
            <a:ext cx="73723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sz="6000" b="1" dirty="0"/>
              <a:t>Results</a:t>
            </a:r>
          </a:p>
        </p:txBody>
      </p:sp>
      <p:sp>
        <p:nvSpPr>
          <p:cNvPr id="43" name="Text Box 19"/>
          <p:cNvSpPr txBox="1">
            <a:spLocks noChangeArrowheads="1"/>
          </p:cNvSpPr>
          <p:nvPr/>
        </p:nvSpPr>
        <p:spPr bwMode="auto">
          <a:xfrm>
            <a:off x="15697200" y="10764838"/>
            <a:ext cx="13068300" cy="91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l" defTabSz="4389438">
              <a:lnSpc>
                <a:spcPct val="85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sz="6300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793E41-7296-ED4A-A94F-C71CFAE8CA70}"/>
              </a:ext>
            </a:extLst>
          </p:cNvPr>
          <p:cNvSpPr txBox="1"/>
          <p:nvPr/>
        </p:nvSpPr>
        <p:spPr>
          <a:xfrm>
            <a:off x="15976442" y="32768567"/>
            <a:ext cx="12752950" cy="913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600" dirty="0"/>
              <a:t>Almost three fourth of the children had impairment in visual perceptual skills. 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Visual perceptual skill of a child starts to develop at 4 months to 7 years old</a:t>
            </a:r>
            <a:r>
              <a:rPr lang="en-MY" sz="3600" dirty="0"/>
              <a:t>. 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This skill is needed for self-care, writing, reading, mathematics and amusement.</a:t>
            </a:r>
            <a:endParaRPr lang="en-MY" sz="3600" dirty="0"/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600" dirty="0"/>
              <a:t>Motor Free Visual Perceptual Test should be compulsory to assess among the children with special education needs.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600" dirty="0"/>
              <a:t> School based occupation therapy service is mandatory for all the schools for children with special education needs. 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MY" sz="3600" dirty="0"/>
          </a:p>
        </p:txBody>
      </p:sp>
      <p:sp>
        <p:nvSpPr>
          <p:cNvPr id="47" name="Text Box 11">
            <a:extLst>
              <a:ext uri="{FF2B5EF4-FFF2-40B4-BE49-F238E27FC236}">
                <a16:creationId xmlns:a16="http://schemas.microsoft.com/office/drawing/2014/main" id="{ACEFED19-BA57-4B42-8CA4-FD9324A09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62350" y="31531923"/>
            <a:ext cx="64897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sz="6000" b="1" dirty="0"/>
              <a:t>Conclusions</a:t>
            </a:r>
          </a:p>
        </p:txBody>
      </p:sp>
      <p:pic>
        <p:nvPicPr>
          <p:cNvPr id="48" name="Picture 47" descr="Logo_Baru_UMS">
            <a:extLst>
              <a:ext uri="{FF2B5EF4-FFF2-40B4-BE49-F238E27FC236}">
                <a16:creationId xmlns:a16="http://schemas.microsoft.com/office/drawing/2014/main" id="{CDFCBBA3-F3A0-BD4D-9951-01BE4AE0994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586" y="2111377"/>
            <a:ext cx="3984914" cy="1376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A3703BA6-7092-BF4A-933E-A9FBF19DC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72" y="1858786"/>
            <a:ext cx="1701799" cy="17718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E92E7D-7C0C-2B4E-8B45-333885EE95E2}"/>
              </a:ext>
            </a:extLst>
          </p:cNvPr>
          <p:cNvSpPr txBox="1"/>
          <p:nvPr/>
        </p:nvSpPr>
        <p:spPr>
          <a:xfrm>
            <a:off x="15137606" y="8618044"/>
            <a:ext cx="12289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Motor Free Visual Perceptual Scores</a:t>
            </a:r>
            <a:endParaRPr lang="en-US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054D63-D840-F148-9C0F-D529244704EB}"/>
              </a:ext>
            </a:extLst>
          </p:cNvPr>
          <p:cNvSpPr txBox="1"/>
          <p:nvPr/>
        </p:nvSpPr>
        <p:spPr>
          <a:xfrm>
            <a:off x="15624642" y="18318912"/>
            <a:ext cx="13300541" cy="2482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MVPT-3 result  showed that the children  obtained low average to very low were 69.5% (n=84) while those with average to very superior were 30.6% (n=37).</a:t>
            </a:r>
            <a:endParaRPr lang="en-MY" sz="3600" dirty="0"/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FC0599D7-DEC0-1644-9237-B7EAC22828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3655902"/>
              </p:ext>
            </p:extLst>
          </p:nvPr>
        </p:nvGraphicFramePr>
        <p:xfrm>
          <a:off x="2025398" y="30208216"/>
          <a:ext cx="10502163" cy="8804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B005D18A-D45E-5843-8F7B-F1FC060115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4521508"/>
              </p:ext>
            </p:extLst>
          </p:nvPr>
        </p:nvGraphicFramePr>
        <p:xfrm>
          <a:off x="15624642" y="9531689"/>
          <a:ext cx="13373099" cy="8879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47699932-A9F6-F84C-896E-491A3FF04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423367"/>
              </p:ext>
            </p:extLst>
          </p:nvPr>
        </p:nvGraphicFramePr>
        <p:xfrm>
          <a:off x="15199163" y="23530591"/>
          <a:ext cx="13627888" cy="34188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7852">
                  <a:extLst>
                    <a:ext uri="{9D8B030D-6E8A-4147-A177-3AD203B41FA5}">
                      <a16:colId xmlns:a16="http://schemas.microsoft.com/office/drawing/2014/main" val="3613345303"/>
                    </a:ext>
                  </a:extLst>
                </a:gridCol>
                <a:gridCol w="2406316">
                  <a:extLst>
                    <a:ext uri="{9D8B030D-6E8A-4147-A177-3AD203B41FA5}">
                      <a16:colId xmlns:a16="http://schemas.microsoft.com/office/drawing/2014/main" val="279108432"/>
                    </a:ext>
                  </a:extLst>
                </a:gridCol>
                <a:gridCol w="2526632">
                  <a:extLst>
                    <a:ext uri="{9D8B030D-6E8A-4147-A177-3AD203B41FA5}">
                      <a16:colId xmlns:a16="http://schemas.microsoft.com/office/drawing/2014/main" val="3157969995"/>
                    </a:ext>
                  </a:extLst>
                </a:gridCol>
                <a:gridCol w="2991972">
                  <a:extLst>
                    <a:ext uri="{9D8B030D-6E8A-4147-A177-3AD203B41FA5}">
                      <a16:colId xmlns:a16="http://schemas.microsoft.com/office/drawing/2014/main" val="1181031019"/>
                    </a:ext>
                  </a:extLst>
                </a:gridCol>
                <a:gridCol w="2660742">
                  <a:extLst>
                    <a:ext uri="{9D8B030D-6E8A-4147-A177-3AD203B41FA5}">
                      <a16:colId xmlns:a16="http://schemas.microsoft.com/office/drawing/2014/main" val="348999269"/>
                    </a:ext>
                  </a:extLst>
                </a:gridCol>
                <a:gridCol w="1574374">
                  <a:extLst>
                    <a:ext uri="{9D8B030D-6E8A-4147-A177-3AD203B41FA5}">
                      <a16:colId xmlns:a16="http://schemas.microsoft.com/office/drawing/2014/main" val="852708082"/>
                    </a:ext>
                  </a:extLst>
                </a:gridCol>
              </a:tblGrid>
              <a:tr h="131080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E88C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</a:rPr>
                        <a:t>Group (n)</a:t>
                      </a:r>
                      <a:endParaRPr lang="en-MY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E88C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</a:rPr>
                        <a:t>Mean (SD)</a:t>
                      </a:r>
                      <a:endParaRPr lang="en-MY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E88C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</a:rPr>
                        <a:t>Mean difference (95% CI)</a:t>
                      </a:r>
                      <a:endParaRPr lang="en-MY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E88C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</a:rPr>
                        <a:t>t-</a:t>
                      </a:r>
                      <a:r>
                        <a:rPr lang="en-US" sz="2800" dirty="0" err="1">
                          <a:solidFill>
                            <a:schemeClr val="bg1"/>
                          </a:solidFill>
                          <a:effectLst/>
                        </a:rPr>
                        <a:t>statistics</a:t>
                      </a:r>
                      <a:r>
                        <a:rPr lang="en-US" sz="2800" baseline="30000" dirty="0" err="1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</a:rPr>
                        <a:t>(df)</a:t>
                      </a:r>
                      <a:endParaRPr lang="en-MY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E88C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MY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6E88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159172"/>
                  </a:ext>
                </a:extLst>
              </a:tr>
              <a:tr h="205181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MVPT</a:t>
                      </a:r>
                      <a:endParaRPr lang="en-MY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3DFF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Below Normal (84)</a:t>
                      </a:r>
                      <a:endParaRPr lang="en-MY" sz="28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8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Normal (37)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3DFF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62.75 (11.03)</a:t>
                      </a:r>
                      <a:endParaRPr lang="en-MY" sz="28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MY" sz="28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8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103.70(10.47)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3DFF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MY" sz="28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40.95(36.71, 45.20)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3DFF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8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19.11(119)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3DFF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8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&lt;0.001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3DF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06992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228D31F-7B74-9D47-A0A2-D018EAAC72A0}"/>
              </a:ext>
            </a:extLst>
          </p:cNvPr>
          <p:cNvSpPr txBox="1"/>
          <p:nvPr/>
        </p:nvSpPr>
        <p:spPr>
          <a:xfrm>
            <a:off x="2658385" y="29042119"/>
            <a:ext cx="7279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/>
              <a:t>Gender Distribution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EBCD2B-B941-0646-8878-70F14781B797}"/>
              </a:ext>
            </a:extLst>
          </p:cNvPr>
          <p:cNvSpPr txBox="1"/>
          <p:nvPr/>
        </p:nvSpPr>
        <p:spPr>
          <a:xfrm>
            <a:off x="15507532" y="27381140"/>
            <a:ext cx="13011150" cy="3313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600" dirty="0"/>
              <a:t>The children with below normal MVPT scores (M= 62.75, SD= 11.03) compared to the children with normal MVPT scores (M= 103.70, SD= 10.47)   demonstrated significantly lower MVPT scores (p&lt;0.001).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153B6A-8CB9-0940-B6C2-7698080FC28F}"/>
              </a:ext>
            </a:extLst>
          </p:cNvPr>
          <p:cNvSpPr txBox="1"/>
          <p:nvPr/>
        </p:nvSpPr>
        <p:spPr>
          <a:xfrm>
            <a:off x="15369853" y="22290997"/>
            <a:ext cx="13286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Paired T Test for MVPT Below Normal and Normal Children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1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064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429</Words>
  <Application>Microsoft Macintosh PowerPoint</Application>
  <PresentationFormat>Custom</PresentationFormat>
  <Paragraphs>52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Times New Roman</vt:lpstr>
      <vt:lpstr>Default Design</vt:lpstr>
      <vt:lpstr>PowerPoint Presentation</vt:lpstr>
    </vt:vector>
  </TitlesOfParts>
  <Company>MegaPrint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A0 Vertical Poster</dc:title>
  <dc:creator>Ethan Shulda;www.postersession.com</dc:creator>
  <cp:keywords>www.postersession.com</cp:keywords>
  <dc:description>©MegaPrint Inc. 2009-2015</dc:description>
  <cp:lastModifiedBy>KHIN NYEIN YIN</cp:lastModifiedBy>
  <cp:revision>68</cp:revision>
  <dcterms:created xsi:type="dcterms:W3CDTF">2008-12-04T00:20:37Z</dcterms:created>
  <dcterms:modified xsi:type="dcterms:W3CDTF">2021-05-27T18:21:25Z</dcterms:modified>
  <cp:category>Research Poster</cp:category>
</cp:coreProperties>
</file>