
<file path=[Content_Types].xml><?xml version="1.0" encoding="utf-8"?>
<Types xmlns="http://schemas.openxmlformats.org/package/2006/content-types">
  <Default Extension="jpeg" ContentType="image/jpeg"/>
  <Default Extension="png" ContentType="image/png"/>
  <Default Extension="wmv" ContentType="video/x-ms-wmv"/>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256" r:id="rId3"/>
    <p:sldId id="267" r:id="rId4"/>
    <p:sldId id="266" r:id="rId5"/>
    <p:sldId id="268" r:id="rId6"/>
    <p:sldId id="269" r:id="rId7"/>
    <p:sldId id="289" r:id="rId8"/>
    <p:sldId id="288" r:id="rId9"/>
    <p:sldId id="270" r:id="rId10"/>
    <p:sldId id="271" r:id="rId11"/>
    <p:sldId id="275" r:id="rId12"/>
    <p:sldId id="273" r:id="rId13"/>
    <p:sldId id="276" r:id="rId14"/>
    <p:sldId id="264" r:id="rId15"/>
    <p:sldId id="257" r:id="rId16"/>
    <p:sldId id="258" r:id="rId17"/>
    <p:sldId id="261" r:id="rId18"/>
    <p:sldId id="265" r:id="rId19"/>
    <p:sldId id="260" r:id="rId20"/>
    <p:sldId id="263" r:id="rId21"/>
    <p:sldId id="262" r:id="rId22"/>
    <p:sldId id="29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95556"/>
  </p:normalViewPr>
  <p:slideViewPr>
    <p:cSldViewPr snapToGrid="0">
      <p:cViewPr varScale="1">
        <p:scale>
          <a:sx n="104" d="100"/>
          <a:sy n="104" d="100"/>
        </p:scale>
        <p:origin x="186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1" name="Picture 10" descr="Celestia-R1---OverlayTitle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97750" cy="6858000"/>
          </a:xfrm>
          <a:prstGeom prst="rect">
            <a:avLst/>
          </a:prstGeom>
        </p:spPr>
      </p:pic>
      <p:sp>
        <p:nvSpPr>
          <p:cNvPr id="2" name="Title 1"/>
          <p:cNvSpPr>
            <a:spLocks noGrp="1"/>
          </p:cNvSpPr>
          <p:nvPr>
            <p:ph type="ctrTitle"/>
          </p:nvPr>
        </p:nvSpPr>
        <p:spPr>
          <a:xfrm>
            <a:off x="2743973" y="1964267"/>
            <a:ext cx="5714228" cy="2421464"/>
          </a:xfrm>
        </p:spPr>
        <p:txBody>
          <a:bodyPr anchor="b">
            <a:normAutofit/>
          </a:bodyPr>
          <a:lstStyle>
            <a:lvl1pPr algn="r">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743973" y="4385733"/>
            <a:ext cx="5714228"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52311" y="5870576"/>
            <a:ext cx="1212173" cy="377825"/>
          </a:xfrm>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a:xfrm>
            <a:off x="2743973" y="5870576"/>
            <a:ext cx="3932137" cy="377825"/>
          </a:xfrm>
        </p:spPr>
        <p:txBody>
          <a:bodyPr/>
          <a:lstStyle/>
          <a:p>
            <a:endParaRPr lang="en-US"/>
          </a:p>
        </p:txBody>
      </p:sp>
      <p:sp>
        <p:nvSpPr>
          <p:cNvPr id="6" name="Slide Number Placeholder 5"/>
          <p:cNvSpPr>
            <a:spLocks noGrp="1"/>
          </p:cNvSpPr>
          <p:nvPr>
            <p:ph type="sldNum" sz="quarter" idx="12"/>
          </p:nvPr>
        </p:nvSpPr>
        <p:spPr>
          <a:xfrm>
            <a:off x="8040685" y="5870576"/>
            <a:ext cx="417516" cy="377825"/>
          </a:xfrm>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4732865"/>
            <a:ext cx="7772400" cy="566738"/>
          </a:xfrm>
        </p:spPr>
        <p:txBody>
          <a:bodyPr anchor="b">
            <a:normAutofit/>
          </a:bodyPr>
          <a:lstStyle>
            <a:lvl1pPr algn="l">
              <a:defRPr sz="2000" b="0"/>
            </a:lvl1pPr>
          </a:lstStyle>
          <a:p>
            <a:r>
              <a:rPr lang="en-US" smtClean="0"/>
              <a:t>Click to edit Master title style</a:t>
            </a:r>
            <a:endParaRPr lang="en-US" dirty="0"/>
          </a:p>
        </p:txBody>
      </p:sp>
      <p:sp>
        <p:nvSpPr>
          <p:cNvPr id="3" name="Picture Placeholder 2"/>
          <p:cNvSpPr>
            <a:spLocks noGrp="1" noChangeAspect="1"/>
          </p:cNvSpPr>
          <p:nvPr>
            <p:ph type="pic" idx="1" hasCustomPrompt="1"/>
          </p:nvPr>
        </p:nvSpPr>
        <p:spPr>
          <a:xfrm>
            <a:off x="914401" y="932112"/>
            <a:ext cx="6858000"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a:lvl1pPr>
          </a:lstStyle>
          <a:p>
            <a:pPr marL="0" lvl="0" indent="0" algn="ctr">
              <a:buNone/>
            </a:pPr>
            <a:r>
              <a:rPr lang="en-US" smtClean="0"/>
              <a:t>Drag picture to placeholder or click icon to add</a:t>
            </a:r>
            <a:endParaRPr lang="en-US" dirty="0"/>
          </a:p>
        </p:txBody>
      </p:sp>
      <p:sp>
        <p:nvSpPr>
          <p:cNvPr id="4" name="Text Placeholder 3"/>
          <p:cNvSpPr>
            <a:spLocks noGrp="1"/>
          </p:cNvSpPr>
          <p:nvPr>
            <p:ph type="body" sz="half" idx="2"/>
          </p:nvPr>
        </p:nvSpPr>
        <p:spPr>
          <a:xfrm>
            <a:off x="457201" y="5299603"/>
            <a:ext cx="77724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3" y="609602"/>
            <a:ext cx="7772399"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457202" y="4343400"/>
            <a:ext cx="7772399"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7" name="Picture 1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4" name="TextBox 13"/>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endParaRPr lang="en-US" sz="8000" dirty="0">
              <a:solidFill>
                <a:schemeClr val="tx1"/>
              </a:solidFill>
              <a:effectLst/>
            </a:endParaRPr>
          </a:p>
        </p:txBody>
      </p:sp>
      <p:sp>
        <p:nvSpPr>
          <p:cNvPr id="15" name="TextBox 14"/>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endParaRPr lang="en-US" sz="8000" dirty="0">
              <a:solidFill>
                <a:schemeClr val="tx1"/>
              </a:solidFill>
              <a:effectLst/>
            </a:endParaRPr>
          </a:p>
        </p:txBody>
      </p:sp>
      <p:sp>
        <p:nvSpPr>
          <p:cNvPr id="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988671" y="3352800"/>
            <a:ext cx="6876133" cy="381000"/>
          </a:xfrm>
        </p:spPr>
        <p:txBody>
          <a:bodyPr anchor="ctr">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endParaRPr lang="en-US" smtClean="0"/>
          </a:p>
        </p:txBody>
      </p:sp>
      <p:sp>
        <p:nvSpPr>
          <p:cNvPr id="3" name="Text Placeholder 2"/>
          <p:cNvSpPr>
            <a:spLocks noGrp="1"/>
          </p:cNvSpPr>
          <p:nvPr>
            <p:ph type="body" idx="1"/>
          </p:nvPr>
        </p:nvSpPr>
        <p:spPr>
          <a:xfrm>
            <a:off x="462266" y="4343400"/>
            <a:ext cx="77724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3291648"/>
            <a:ext cx="7772401" cy="1468800"/>
          </a:xfrm>
        </p:spPr>
        <p:txBody>
          <a:bodyPr anchor="b">
            <a:normAutofit/>
          </a:bodyPr>
          <a:lstStyle>
            <a:lvl1pPr algn="l">
              <a:defRPr sz="2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457200" y="4760448"/>
            <a:ext cx="7772402"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1" name="TextBox 10"/>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endParaRPr lang="en-US" sz="8000" dirty="0">
              <a:solidFill>
                <a:schemeClr val="tx1"/>
              </a:solidFill>
              <a:effectLst/>
            </a:endParaRPr>
          </a:p>
        </p:txBody>
      </p:sp>
      <p:sp>
        <p:nvSpPr>
          <p:cNvPr id="16" name="TextBox 15"/>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endParaRPr lang="en-US" sz="8000" dirty="0">
              <a:solidFill>
                <a:schemeClr val="tx1"/>
              </a:solidFill>
              <a:effectLst/>
            </a:endParaRPr>
          </a:p>
        </p:txBody>
      </p:sp>
      <p:sp>
        <p:nvSpPr>
          <p:cNvPr id="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457200" y="3886200"/>
            <a:ext cx="7772401" cy="8890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en-US" smtClean="0"/>
              <a:t>Click to edit Master text styles</a:t>
            </a:r>
            <a:endParaRPr lang="en-US" smtClean="0"/>
          </a:p>
        </p:txBody>
      </p:sp>
      <p:sp>
        <p:nvSpPr>
          <p:cNvPr id="3" name="Text Placeholder 2"/>
          <p:cNvSpPr>
            <a:spLocks noGrp="1"/>
          </p:cNvSpPr>
          <p:nvPr>
            <p:ph type="body" idx="1"/>
          </p:nvPr>
        </p:nvSpPr>
        <p:spPr>
          <a:xfrm>
            <a:off x="457200" y="4775200"/>
            <a:ext cx="7772401" cy="10160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4440" y="609602"/>
            <a:ext cx="7772401" cy="2743199"/>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464440" y="3505200"/>
            <a:ext cx="7772401" cy="8382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en-US" smtClean="0"/>
              <a:t>Click to edit Master text styles</a:t>
            </a:r>
            <a:endParaRPr lang="en-US" smtClean="0"/>
          </a:p>
        </p:txBody>
      </p:sp>
      <p:sp>
        <p:nvSpPr>
          <p:cNvPr id="3" name="Text Placeholder 2"/>
          <p:cNvSpPr>
            <a:spLocks noGrp="1"/>
          </p:cNvSpPr>
          <p:nvPr>
            <p:ph type="body" idx="1"/>
          </p:nvPr>
        </p:nvSpPr>
        <p:spPr>
          <a:xfrm>
            <a:off x="464439" y="4343400"/>
            <a:ext cx="7772401" cy="14478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8" name="Title 1"/>
          <p:cNvSpPr>
            <a:spLocks noGrp="1"/>
          </p:cNvSpPr>
          <p:nvPr>
            <p:ph type="title"/>
          </p:nvPr>
        </p:nvSpPr>
        <p:spPr>
          <a:xfrm>
            <a:off x="457200" y="609601"/>
            <a:ext cx="7772400" cy="1456267"/>
          </a:xfrm>
        </p:spPr>
        <p:txBody>
          <a:bodyPr>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Vertical Title 1"/>
          <p:cNvSpPr>
            <a:spLocks noGrp="1"/>
          </p:cNvSpPr>
          <p:nvPr>
            <p:ph type="title" orient="vert"/>
          </p:nvPr>
        </p:nvSpPr>
        <p:spPr>
          <a:xfrm>
            <a:off x="6552978" y="609600"/>
            <a:ext cx="1676621" cy="5181601"/>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990184" cy="5181600"/>
          </a:xfrm>
        </p:spPr>
        <p:txBody>
          <a:bodyPr vert="eaVert" ancho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2" y="3308581"/>
            <a:ext cx="77724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457201" y="4777381"/>
            <a:ext cx="7772400" cy="860400"/>
          </a:xfrm>
        </p:spPr>
        <p:txBody>
          <a:bodyPr anchor="t">
            <a:normAutofit/>
          </a:bodyPr>
          <a:lstStyle>
            <a:lvl1pPr marL="0" indent="0" algn="l">
              <a:buNone/>
              <a:defRPr sz="18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1" y="2142068"/>
            <a:ext cx="3813048" cy="3649134"/>
          </a:xfrm>
        </p:spPr>
        <p:txBody>
          <a:bodyPr>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Content Placeholder 3"/>
          <p:cNvSpPr>
            <a:spLocks noGrp="1"/>
          </p:cNvSpPr>
          <p:nvPr>
            <p:ph sz="half" idx="2"/>
          </p:nvPr>
        </p:nvSpPr>
        <p:spPr>
          <a:xfrm>
            <a:off x="4416553" y="2142068"/>
            <a:ext cx="3813048" cy="3649133"/>
          </a:xfrm>
        </p:spPr>
        <p:txBody>
          <a:bodyPr>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43480" y="2218267"/>
            <a:ext cx="354060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870201"/>
            <a:ext cx="3813048" cy="2920998"/>
          </a:xfrm>
        </p:spPr>
        <p:txBody>
          <a:bodyPr anchor="t">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5" name="Text Placeholder 4"/>
          <p:cNvSpPr>
            <a:spLocks noGrp="1"/>
          </p:cNvSpPr>
          <p:nvPr>
            <p:ph type="body" sz="quarter" idx="3"/>
          </p:nvPr>
        </p:nvSpPr>
        <p:spPr>
          <a:xfrm>
            <a:off x="4711120" y="2218267"/>
            <a:ext cx="35184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416552" y="2870201"/>
            <a:ext cx="3813048" cy="2920998"/>
          </a:xfrm>
        </p:spPr>
        <p:txBody>
          <a:bodyPr anchor="t">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609601"/>
            <a:ext cx="7772400" cy="1456267"/>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11"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1718" y="1557868"/>
            <a:ext cx="2862910" cy="1439332"/>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606144" y="609601"/>
            <a:ext cx="4627975" cy="5181600"/>
          </a:xfrm>
        </p:spPr>
        <p:txBody>
          <a:bodyPr anchor="ctr">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Text Placeholder 3"/>
          <p:cNvSpPr>
            <a:spLocks noGrp="1"/>
          </p:cNvSpPr>
          <p:nvPr>
            <p:ph type="body" sz="half" idx="2"/>
          </p:nvPr>
        </p:nvSpPr>
        <p:spPr>
          <a:xfrm>
            <a:off x="461718" y="2997200"/>
            <a:ext cx="2862910" cy="184573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2128" y="1735672"/>
            <a:ext cx="4097204" cy="1371600"/>
          </a:xfrm>
        </p:spPr>
        <p:txBody>
          <a:bodyPr anchor="b">
            <a:normAutofit/>
          </a:bodyPr>
          <a:lstStyle>
            <a:lvl1pPr algn="l">
              <a:defRPr sz="2400" b="0"/>
            </a:lvl1pPr>
          </a:lstStyle>
          <a:p>
            <a:r>
              <a:rPr lang="en-US" smtClean="0"/>
              <a:t>Click to edit Master title style</a:t>
            </a:r>
            <a:endParaRPr lang="en-US" dirty="0"/>
          </a:p>
        </p:txBody>
      </p:sp>
      <p:sp>
        <p:nvSpPr>
          <p:cNvPr id="14" name="Picture Placeholder 2"/>
          <p:cNvSpPr>
            <a:spLocks noGrp="1" noChangeAspect="1"/>
          </p:cNvSpPr>
          <p:nvPr>
            <p:ph type="pic" idx="1" hasCustomPrompt="1"/>
          </p:nvPr>
        </p:nvSpPr>
        <p:spPr>
          <a:xfrm>
            <a:off x="5029200" y="914400"/>
            <a:ext cx="3200400"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dirty="0"/>
            </a:lvl1pPr>
          </a:lstStyle>
          <a:p>
            <a:pPr marL="0" lvl="0" indent="0" algn="ctr">
              <a:buNone/>
            </a:pPr>
            <a:r>
              <a:rPr lang="en-US" smtClean="0"/>
              <a:t>Drag picture to placeholder or click icon to add</a:t>
            </a:r>
            <a:endParaRPr lang="en-US" dirty="0"/>
          </a:p>
        </p:txBody>
      </p:sp>
      <p:sp>
        <p:nvSpPr>
          <p:cNvPr id="4" name="Text Placeholder 3"/>
          <p:cNvSpPr>
            <a:spLocks noGrp="1"/>
          </p:cNvSpPr>
          <p:nvPr>
            <p:ph type="body" sz="half" idx="2"/>
          </p:nvPr>
        </p:nvSpPr>
        <p:spPr>
          <a:xfrm>
            <a:off x="462128" y="3107272"/>
            <a:ext cx="4097204"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601"/>
            <a:ext cx="7772400"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42068"/>
            <a:ext cx="7772400" cy="3649133"/>
          </a:xfrm>
          <a:prstGeom prst="rect">
            <a:avLst/>
          </a:prstGeom>
        </p:spPr>
        <p:txBody>
          <a:bodyPr vert="horz" lIns="91440" tIns="45720" rIns="91440" bIns="45720" rtlCol="0" anchor="ctr">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Date Placeholder 3"/>
          <p:cNvSpPr>
            <a:spLocks noGrp="1"/>
          </p:cNvSpPr>
          <p:nvPr>
            <p:ph type="dt" sz="half" idx="2"/>
          </p:nvPr>
        </p:nvSpPr>
        <p:spPr>
          <a:xfrm>
            <a:off x="6523712" y="5870576"/>
            <a:ext cx="1212173"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57200" y="5870576"/>
            <a:ext cx="5990311"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812085" y="5870576"/>
            <a:ext cx="417516"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B618960-8005-486C-9A75-10CB2AAC16F9}" type="slidenum">
              <a:rPr lang="en-US" smtClean="0"/>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panose="020B0604020202020204"/>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panose="020B0604020202020204"/>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panose="020B0604020202020204"/>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panose="020B0604020202020204"/>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panose="020B0604020202020204"/>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panose="020B0604020202020204"/>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panose="020B0604020202020204"/>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panose="020B0604020202020204"/>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panose="020B0604020202020204"/>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11.jpeg"/><Relationship Id="rId7" Type="http://schemas.openxmlformats.org/officeDocument/2006/relationships/image" Target="../media/image10.jpeg"/><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2.png"/><Relationship Id="rId2" Type="http://schemas.microsoft.com/office/2007/relationships/media" Target="../media/media1.wmv"/><Relationship Id="rId1" Type="http://schemas.openxmlformats.org/officeDocument/2006/relationships/video" Target="../media/media1.wmv"/></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4419" y="3208497"/>
            <a:ext cx="6936581" cy="1376839"/>
          </a:xfrm>
        </p:spPr>
        <p:txBody>
          <a:bodyPr>
            <a:normAutofit fontScale="90000"/>
          </a:bodyPr>
          <a:lstStyle/>
          <a:p>
            <a:pPr algn="ctr"/>
            <a:r>
              <a:rPr lang="en-US" dirty="0"/>
              <a:t>Case Report</a:t>
            </a:r>
            <a:r>
              <a:rPr lang="en-US" dirty="0" smtClean="0"/>
              <a:t>: Counterclockwise </a:t>
            </a:r>
            <a:r>
              <a:rPr lang="en-US" dirty="0"/>
              <a:t>Mesenteric Whirlpool Sign with Left Artery Pseudoaneurysm in a Case of Left Paravertebral Neuroblastoma </a:t>
            </a:r>
            <a:endParaRPr lang="en-US" dirty="0"/>
          </a:p>
        </p:txBody>
      </p:sp>
      <p:sp>
        <p:nvSpPr>
          <p:cNvPr id="3" name="Subtitle 2"/>
          <p:cNvSpPr>
            <a:spLocks noGrp="1"/>
          </p:cNvSpPr>
          <p:nvPr>
            <p:ph type="subTitle" idx="1"/>
          </p:nvPr>
        </p:nvSpPr>
        <p:spPr>
          <a:xfrm>
            <a:off x="1675595" y="4725993"/>
            <a:ext cx="5714228" cy="1405467"/>
          </a:xfrm>
        </p:spPr>
        <p:txBody>
          <a:bodyPr>
            <a:normAutofit fontScale="92500"/>
          </a:bodyPr>
          <a:lstStyle/>
          <a:p>
            <a:pPr algn="ctr"/>
            <a:r>
              <a:rPr lang="en-MY" b="1" dirty="0" smtClean="0"/>
              <a:t>By</a:t>
            </a:r>
            <a:endParaRPr lang="en-MY" b="1" dirty="0" smtClean="0"/>
          </a:p>
          <a:p>
            <a:pPr algn="ctr"/>
            <a:r>
              <a:rPr lang="en-MY" b="1" u="sng" dirty="0" smtClean="0"/>
              <a:t>Cindy </a:t>
            </a:r>
            <a:r>
              <a:rPr lang="en-MY" sz="2000" b="1" u="sng" dirty="0" smtClean="0"/>
              <a:t>Chin*</a:t>
            </a:r>
            <a:r>
              <a:rPr lang="en-MY" sz="2000" u="sng" dirty="0" smtClean="0"/>
              <a:t>.</a:t>
            </a:r>
            <a:r>
              <a:rPr lang="en-MY" sz="2000" dirty="0" smtClean="0"/>
              <a:t>Nor</a:t>
            </a:r>
            <a:r>
              <a:rPr lang="en-MY" dirty="0" smtClean="0"/>
              <a:t> </a:t>
            </a:r>
            <a:r>
              <a:rPr lang="en-MY" dirty="0" err="1"/>
              <a:t>Fauziah</a:t>
            </a:r>
            <a:r>
              <a:rPr lang="en-MY" dirty="0"/>
              <a:t> </a:t>
            </a:r>
            <a:r>
              <a:rPr lang="en-MY" dirty="0" err="1"/>
              <a:t>Muhamad</a:t>
            </a:r>
            <a:r>
              <a:rPr lang="en-MY" dirty="0"/>
              <a:t> </a:t>
            </a:r>
            <a:r>
              <a:rPr lang="en-MY" dirty="0" err="1" smtClean="0"/>
              <a:t>Handar</a:t>
            </a:r>
            <a:r>
              <a:rPr lang="en-MY" dirty="0" smtClean="0"/>
              <a:t>,</a:t>
            </a:r>
            <a:endParaRPr lang="en-MY" dirty="0" smtClean="0"/>
          </a:p>
          <a:p>
            <a:pPr algn="ctr"/>
            <a:r>
              <a:rPr lang="en-MY" dirty="0" err="1" smtClean="0"/>
              <a:t>Nur</a:t>
            </a:r>
            <a:r>
              <a:rPr lang="en-MY" dirty="0" smtClean="0"/>
              <a:t> </a:t>
            </a:r>
            <a:r>
              <a:rPr lang="en-MY" dirty="0" err="1"/>
              <a:t>Aishah</a:t>
            </a:r>
            <a:r>
              <a:rPr lang="en-MY" dirty="0"/>
              <a:t> </a:t>
            </a:r>
            <a:r>
              <a:rPr lang="en-MY" dirty="0" err="1"/>
              <a:t>Binti</a:t>
            </a:r>
            <a:r>
              <a:rPr lang="en-MY" dirty="0"/>
              <a:t> </a:t>
            </a:r>
            <a:r>
              <a:rPr lang="en-MY" dirty="0" err="1" smtClean="0"/>
              <a:t>Mohyin</a:t>
            </a:r>
            <a:r>
              <a:rPr lang="en-MY" dirty="0" smtClean="0"/>
              <a:t>, </a:t>
            </a:r>
            <a:r>
              <a:rPr lang="en-MY" dirty="0" err="1"/>
              <a:t>Che</a:t>
            </a:r>
            <a:r>
              <a:rPr lang="en-MY" dirty="0"/>
              <a:t> </a:t>
            </a:r>
            <a:r>
              <a:rPr lang="en-MY" dirty="0" err="1"/>
              <a:t>Zubaidah</a:t>
            </a:r>
            <a:r>
              <a:rPr lang="en-MY" dirty="0"/>
              <a:t> </a:t>
            </a:r>
            <a:r>
              <a:rPr lang="en-MY" dirty="0" err="1"/>
              <a:t>Binti</a:t>
            </a:r>
            <a:r>
              <a:rPr lang="en-MY" dirty="0"/>
              <a:t> </a:t>
            </a:r>
            <a:r>
              <a:rPr lang="en-MY" dirty="0" err="1"/>
              <a:t>Che</a:t>
            </a:r>
            <a:r>
              <a:rPr lang="en-MY" dirty="0"/>
              <a:t> Daud</a:t>
            </a:r>
            <a:r>
              <a:rPr lang="en-MY" baseline="30000" dirty="0"/>
              <a:t>3</a:t>
            </a:r>
            <a:endParaRPr lang="en-GB" dirty="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CT ABDOMEN DATED 15.4.2019</a:t>
            </a:r>
            <a:endParaRPr lang="en-US" dirty="0"/>
          </a:p>
        </p:txBody>
      </p:sp>
      <p:sp>
        <p:nvSpPr>
          <p:cNvPr id="3" name="Content Placeholder 2"/>
          <p:cNvSpPr>
            <a:spLocks noGrp="1"/>
          </p:cNvSpPr>
          <p:nvPr>
            <p:ph idx="1"/>
          </p:nvPr>
        </p:nvSpPr>
        <p:spPr>
          <a:xfrm>
            <a:off x="457200" y="2361235"/>
            <a:ext cx="7772400" cy="3429966"/>
          </a:xfrm>
        </p:spPr>
        <p:txBody>
          <a:bodyPr>
            <a:noAutofit/>
          </a:bodyPr>
          <a:lstStyle/>
          <a:p>
            <a:r>
              <a:rPr lang="en-US" sz="2000" dirty="0" smtClean="0"/>
              <a:t>The previously seen large </a:t>
            </a:r>
            <a:r>
              <a:rPr lang="en-US" sz="2000" dirty="0"/>
              <a:t>left </a:t>
            </a:r>
            <a:r>
              <a:rPr lang="en-US" sz="2000" dirty="0" smtClean="0"/>
              <a:t>paravertebral </a:t>
            </a:r>
            <a:r>
              <a:rPr lang="en-US" sz="2000" dirty="0"/>
              <a:t>mass have </a:t>
            </a:r>
            <a:r>
              <a:rPr lang="en-US" sz="2000" dirty="0" smtClean="0"/>
              <a:t>markedly reduced </a:t>
            </a:r>
            <a:r>
              <a:rPr lang="en-US" sz="2000" dirty="0"/>
              <a:t>in </a:t>
            </a:r>
            <a:r>
              <a:rPr lang="en-US" sz="2000" dirty="0" smtClean="0"/>
              <a:t>size currently measures 3.1x3.4x3.4cm(</a:t>
            </a:r>
            <a:r>
              <a:rPr lang="en-US" sz="2000" dirty="0" err="1" smtClean="0"/>
              <a:t>APxWxCC</a:t>
            </a:r>
            <a:r>
              <a:rPr lang="en-US" sz="2000" dirty="0" smtClean="0"/>
              <a:t>).</a:t>
            </a:r>
            <a:endParaRPr lang="en-US" sz="2000" dirty="0" smtClean="0"/>
          </a:p>
          <a:p>
            <a:r>
              <a:rPr lang="en-US" sz="2000" dirty="0" smtClean="0"/>
              <a:t>Counterclockwise appearance of the superior mesenteric vein branches (SMV),(&gt;270 degree). No abnormal bowel dilatation. D3 of duodenum seen crossing to the left side posterior to the superior mesenteric artery(SMA) and </a:t>
            </a:r>
            <a:r>
              <a:rPr lang="en-US" sz="2000" dirty="0"/>
              <a:t>superior mesenteric vein </a:t>
            </a:r>
            <a:r>
              <a:rPr lang="en-US" sz="2000" dirty="0" smtClean="0"/>
              <a:t>(SMV).</a:t>
            </a:r>
            <a:endParaRPr lang="en-US" sz="2000" dirty="0" smtClean="0"/>
          </a:p>
          <a:p>
            <a:r>
              <a:rPr lang="en-US" sz="2000" dirty="0" smtClean="0"/>
              <a:t>There is also an abnormal well defined enhancing lesion with peripheral </a:t>
            </a:r>
            <a:r>
              <a:rPr lang="en-US" sz="2000" dirty="0" err="1" smtClean="0"/>
              <a:t>hypodensity</a:t>
            </a:r>
            <a:r>
              <a:rPr lang="en-US" sz="2000" dirty="0" smtClean="0"/>
              <a:t> adjacent to the left renal pelvis measuring 3.2x3.4x3.0cm(</a:t>
            </a:r>
            <a:r>
              <a:rPr lang="en-US" sz="2000" dirty="0" err="1" smtClean="0"/>
              <a:t>APxWxCC</a:t>
            </a:r>
            <a:r>
              <a:rPr lang="en-US" sz="2000" dirty="0" smtClean="0"/>
              <a:t>).It has similar contrast enhancement with the aorta. Nipple sign seen at anterior aspect of it suggestive of </a:t>
            </a:r>
            <a:r>
              <a:rPr lang="en-US" sz="2000" dirty="0" err="1" smtClean="0"/>
              <a:t>pseudoaneurysm</a:t>
            </a:r>
            <a:r>
              <a:rPr lang="en-US" sz="2000" dirty="0" smtClean="0"/>
              <a:t> likely arising from the </a:t>
            </a:r>
            <a:r>
              <a:rPr lang="en-US" sz="2000" dirty="0" err="1" smtClean="0"/>
              <a:t>interlobar</a:t>
            </a:r>
            <a:r>
              <a:rPr lang="en-US" sz="2000" dirty="0" smtClean="0"/>
              <a:t> branches of anterior segment of left renal artery. </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
            <a:extLst>
              <a:ext uri="{28A0092B-C50C-407E-A947-70E740481C1C}">
                <a14:useLocalDpi xmlns:a14="http://schemas.microsoft.com/office/drawing/2010/main" val="0"/>
              </a:ext>
            </a:extLst>
          </a:blip>
          <a:srcRect l="16557" t="27805" r="20511" b="8781"/>
          <a:stretch>
            <a:fillRect/>
          </a:stretch>
        </p:blipFill>
        <p:spPr>
          <a:xfrm>
            <a:off x="0" y="0"/>
            <a:ext cx="3033132" cy="2413486"/>
          </a:xfrm>
          <a:prstGeom prst="rect">
            <a:avLst/>
          </a:prstGeom>
        </p:spPr>
      </p:pic>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16900" t="29756" r="19969" b="6993"/>
          <a:stretch>
            <a:fillRect/>
          </a:stretch>
        </p:blipFill>
        <p:spPr>
          <a:xfrm>
            <a:off x="2960648" y="0"/>
            <a:ext cx="3200401" cy="2532081"/>
          </a:xfrm>
          <a:prstGeom prst="rect">
            <a:avLst/>
          </a:prstGeom>
        </p:spPr>
      </p:pic>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18558" t="34263" r="22001" b="11223"/>
          <a:stretch>
            <a:fillRect/>
          </a:stretch>
        </p:blipFill>
        <p:spPr>
          <a:xfrm>
            <a:off x="6053655" y="0"/>
            <a:ext cx="3090346" cy="2413486"/>
          </a:xfrm>
          <a:prstGeom prst="rect">
            <a:avLst/>
          </a:prstGeom>
        </p:spPr>
      </p:pic>
      <p:sp>
        <p:nvSpPr>
          <p:cNvPr id="13" name="Right Arrow 12"/>
          <p:cNvSpPr/>
          <p:nvPr/>
        </p:nvSpPr>
        <p:spPr>
          <a:xfrm>
            <a:off x="1261641" y="1250646"/>
            <a:ext cx="219918" cy="45719"/>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Left Arrow 14"/>
          <p:cNvSpPr/>
          <p:nvPr/>
        </p:nvSpPr>
        <p:spPr>
          <a:xfrm>
            <a:off x="7723231" y="1161024"/>
            <a:ext cx="266218" cy="45719"/>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Triangle 16"/>
          <p:cNvSpPr/>
          <p:nvPr/>
        </p:nvSpPr>
        <p:spPr>
          <a:xfrm flipV="1">
            <a:off x="1481559" y="1061645"/>
            <a:ext cx="81023" cy="96732"/>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9" name="Triangle 18"/>
          <p:cNvSpPr/>
          <p:nvPr/>
        </p:nvSpPr>
        <p:spPr>
          <a:xfrm flipV="1">
            <a:off x="4391004" y="1003770"/>
            <a:ext cx="233399" cy="89373"/>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20" name="Picture 19"/>
          <p:cNvPicPr>
            <a:picLocks noChangeAspect="1"/>
          </p:cNvPicPr>
          <p:nvPr/>
        </p:nvPicPr>
        <p:blipFill rotWithShape="1">
          <a:blip r:embed="rId4">
            <a:extLst>
              <a:ext uri="{28A0092B-C50C-407E-A947-70E740481C1C}">
                <a14:useLocalDpi xmlns:a14="http://schemas.microsoft.com/office/drawing/2010/main" val="0"/>
              </a:ext>
            </a:extLst>
          </a:blip>
          <a:srcRect l="19679" t="35276" r="21880" b="11560"/>
          <a:stretch>
            <a:fillRect/>
          </a:stretch>
        </p:blipFill>
        <p:spPr>
          <a:xfrm>
            <a:off x="2981536" y="2487109"/>
            <a:ext cx="3066498" cy="2210404"/>
          </a:xfrm>
          <a:prstGeom prst="rect">
            <a:avLst/>
          </a:prstGeom>
        </p:spPr>
      </p:pic>
      <p:pic>
        <p:nvPicPr>
          <p:cNvPr id="21" name="Picture 20"/>
          <p:cNvPicPr>
            <a:picLocks noChangeAspect="1"/>
          </p:cNvPicPr>
          <p:nvPr/>
        </p:nvPicPr>
        <p:blipFill rotWithShape="1">
          <a:blip r:embed="rId5">
            <a:extLst>
              <a:ext uri="{28A0092B-C50C-407E-A947-70E740481C1C}">
                <a14:useLocalDpi xmlns:a14="http://schemas.microsoft.com/office/drawing/2010/main" val="0"/>
              </a:ext>
            </a:extLst>
          </a:blip>
          <a:srcRect l="19011" t="33757" r="22013" b="12066"/>
          <a:stretch>
            <a:fillRect/>
          </a:stretch>
        </p:blipFill>
        <p:spPr>
          <a:xfrm>
            <a:off x="6048034" y="2367766"/>
            <a:ext cx="3113936" cy="2306745"/>
          </a:xfrm>
          <a:prstGeom prst="rect">
            <a:avLst/>
          </a:prstGeom>
        </p:spPr>
      </p:pic>
      <p:pic>
        <p:nvPicPr>
          <p:cNvPr id="22" name="Picture 21"/>
          <p:cNvPicPr>
            <a:picLocks noChangeAspect="1"/>
          </p:cNvPicPr>
          <p:nvPr/>
        </p:nvPicPr>
        <p:blipFill rotWithShape="1">
          <a:blip r:embed="rId6">
            <a:extLst>
              <a:ext uri="{28A0092B-C50C-407E-A947-70E740481C1C}">
                <a14:useLocalDpi xmlns:a14="http://schemas.microsoft.com/office/drawing/2010/main" val="0"/>
              </a:ext>
            </a:extLst>
          </a:blip>
          <a:srcRect l="19947" t="35274" r="22281" b="11561"/>
          <a:stretch>
            <a:fillRect/>
          </a:stretch>
        </p:blipFill>
        <p:spPr>
          <a:xfrm>
            <a:off x="3081753" y="4643357"/>
            <a:ext cx="3006864" cy="2192505"/>
          </a:xfrm>
          <a:prstGeom prst="rect">
            <a:avLst/>
          </a:prstGeom>
        </p:spPr>
      </p:pic>
      <p:pic>
        <p:nvPicPr>
          <p:cNvPr id="24" name="Picture 23"/>
          <p:cNvPicPr>
            <a:picLocks noChangeAspect="1"/>
          </p:cNvPicPr>
          <p:nvPr/>
        </p:nvPicPr>
        <p:blipFill rotWithShape="1">
          <a:blip r:embed="rId7">
            <a:extLst>
              <a:ext uri="{28A0092B-C50C-407E-A947-70E740481C1C}">
                <a14:useLocalDpi xmlns:a14="http://schemas.microsoft.com/office/drawing/2010/main" val="0"/>
              </a:ext>
            </a:extLst>
          </a:blip>
          <a:srcRect l="20349" t="35612" r="21611" b="11561"/>
          <a:stretch>
            <a:fillRect/>
          </a:stretch>
        </p:blipFill>
        <p:spPr>
          <a:xfrm>
            <a:off x="-69126" y="2357670"/>
            <a:ext cx="3098900" cy="2339843"/>
          </a:xfrm>
          <a:prstGeom prst="rect">
            <a:avLst/>
          </a:prstGeom>
        </p:spPr>
      </p:pic>
      <p:pic>
        <p:nvPicPr>
          <p:cNvPr id="25" name="Picture 24"/>
          <p:cNvPicPr>
            <a:picLocks noChangeAspect="1"/>
          </p:cNvPicPr>
          <p:nvPr/>
        </p:nvPicPr>
        <p:blipFill rotWithShape="1">
          <a:blip r:embed="rId8">
            <a:extLst>
              <a:ext uri="{28A0092B-C50C-407E-A947-70E740481C1C}">
                <a14:useLocalDpi xmlns:a14="http://schemas.microsoft.com/office/drawing/2010/main" val="0"/>
              </a:ext>
            </a:extLst>
          </a:blip>
          <a:srcRect l="19970" t="35780" r="21925" b="11055"/>
          <a:stretch>
            <a:fillRect/>
          </a:stretch>
        </p:blipFill>
        <p:spPr>
          <a:xfrm>
            <a:off x="0" y="4643357"/>
            <a:ext cx="3073715" cy="2230922"/>
          </a:xfrm>
          <a:prstGeom prst="rect">
            <a:avLst/>
          </a:prstGeom>
        </p:spPr>
      </p:pic>
      <p:sp>
        <p:nvSpPr>
          <p:cNvPr id="2" name="TextBox 1"/>
          <p:cNvSpPr txBox="1"/>
          <p:nvPr/>
        </p:nvSpPr>
        <p:spPr>
          <a:xfrm>
            <a:off x="6285053" y="4781252"/>
            <a:ext cx="2581155" cy="1200329"/>
          </a:xfrm>
          <a:prstGeom prst="rect">
            <a:avLst/>
          </a:prstGeom>
          <a:noFill/>
        </p:spPr>
        <p:txBody>
          <a:bodyPr wrap="square" rtlCol="0">
            <a:spAutoFit/>
          </a:bodyPr>
          <a:lstStyle/>
          <a:p>
            <a:r>
              <a:rPr lang="en-US" dirty="0" smtClean="0"/>
              <a:t>Black Arrow Head: SMV</a:t>
            </a:r>
            <a:endParaRPr lang="en-US" dirty="0" smtClean="0"/>
          </a:p>
          <a:p>
            <a:r>
              <a:rPr lang="en-US" dirty="0" smtClean="0"/>
              <a:t>Arrow: SMA</a:t>
            </a:r>
            <a:endParaRPr lang="en-US" dirty="0" smtClean="0"/>
          </a:p>
          <a:p>
            <a:r>
              <a:rPr lang="en-US" dirty="0" smtClean="0"/>
              <a:t>White Arrow Head: </a:t>
            </a:r>
            <a:endParaRPr lang="en-US" dirty="0" smtClean="0"/>
          </a:p>
          <a:p>
            <a:r>
              <a:rPr lang="en-US" dirty="0" err="1" smtClean="0"/>
              <a:t>Pseudoaneurysm</a:t>
            </a:r>
            <a:endParaRPr lang="en-US" dirty="0"/>
          </a:p>
        </p:txBody>
      </p:sp>
      <p:sp>
        <p:nvSpPr>
          <p:cNvPr id="3" name="Triangle 2"/>
          <p:cNvSpPr/>
          <p:nvPr/>
        </p:nvSpPr>
        <p:spPr>
          <a:xfrm>
            <a:off x="7989449" y="2025570"/>
            <a:ext cx="147553" cy="223601"/>
          </a:xfrm>
          <a:prstGeom prst="triangl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Nur Hadirah Alesha Binti Hairul Azhar,2 (1)">
            <a:hlinkClick r:id="" action="ppaction://media"/>
          </p:cNvPr>
          <p:cNvPicPr/>
          <p:nvPr>
            <a:videoFile r:link="rId1"/>
            <p:extLst>
              <p:ext uri="{DAA4B4D4-6D71-4841-9C94-3DE7FCFB9230}">
                <p14:media xmlns:p14="http://schemas.microsoft.com/office/powerpoint/2010/main" r:embed="rId2"/>
              </p:ext>
            </p:extLst>
          </p:nvPr>
        </p:nvPicPr>
        <p:blipFill>
          <a:blip r:embed="rId3"/>
          <a:stretch>
            <a:fillRect/>
          </a:stretch>
        </p:blipFill>
        <p:spPr>
          <a:xfrm>
            <a:off x="323850" y="47625"/>
            <a:ext cx="8496300" cy="6762750"/>
          </a:xfrm>
          <a:prstGeom prst="rect">
            <a:avLst/>
          </a:prstGeom>
        </p:spPr>
      </p:pic>
    </p:spTree>
  </p:cSld>
  <p:clrMapOvr>
    <a:masterClrMapping/>
  </p:clrMapOvr>
  <p:timing>
    <p:tnLst>
      <p:par>
        <p:cTn id="1" dur="indefinite" restart="never" nodeType="tmRoot">
          <p:childTnLst>
            <p:video fullScrn="0">
              <p:cMediaNode>
                <p:cTn id="2" fill="hold" display="1">
                  <p:stCondLst>
                    <p:cond delay="indefinite"/>
                  </p:stCondLst>
                  <p:endCondLst>
                    <p:cond evt="onNext">
                      <p:tgtEl>
                        <p:sldTgt/>
                      </p:tgtEl>
                    </p:cond>
                    <p:cond evt="onPrev">
                      <p:tgtEl>
                        <p:sldTgt/>
                      </p:tgtEl>
                    </p:cond>
                  </p:endCondLst>
                </p:cTn>
                <p:tgtEl>
                  <p:spTgt spid="2"/>
                </p:tgtEl>
              </p:cMediaNode>
            </p:video>
            <p:seq concurrent="1" nextAc="seek">
              <p:cTn id="3" restart="whenNotActive" fill="hold" evtFilter="cancelBubble" nodeType="interactiveSeq">
                <p:stCondLst>
                  <p:cond evt="onClick" delay="0">
                    <p:tgtEl>
                      <p:spTgt spid="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additive="base">
                                        <p:cTn id="7"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MY" altLang="en-US"/>
              <a:t>Discussion</a:t>
            </a:r>
            <a:endParaRPr lang="en-MY" altLang="en-US"/>
          </a:p>
        </p:txBody>
      </p:sp>
      <p:sp>
        <p:nvSpPr>
          <p:cNvPr id="7" name="Text Placeholder 6"/>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332072"/>
            <a:ext cx="7886700" cy="4158139"/>
          </a:xfrm>
        </p:spPr>
        <p:txBody>
          <a:bodyPr>
            <a:noAutofit/>
          </a:bodyPr>
          <a:lstStyle/>
          <a:p>
            <a:r>
              <a:rPr lang="en-US" sz="2000" dirty="0">
                <a:cs typeface="+mn-lt"/>
              </a:rPr>
              <a:t>In a common anatomic circumstances, the </a:t>
            </a:r>
            <a:r>
              <a:rPr lang="en-US" sz="2000" dirty="0">
                <a:cs typeface="+mn-lt"/>
                <a:sym typeface="+mn-ea"/>
              </a:rPr>
              <a:t>superior mesenteric vein (SMV)</a:t>
            </a:r>
            <a:r>
              <a:rPr lang="en-US" sz="2000" dirty="0">
                <a:cs typeface="+mn-lt"/>
              </a:rPr>
              <a:t> lies to the right of </a:t>
            </a:r>
            <a:r>
              <a:rPr lang="en-US" sz="2000" dirty="0">
                <a:cs typeface="+mn-lt"/>
                <a:sym typeface="+mn-ea"/>
              </a:rPr>
              <a:t>superior mesenteric artery (SMA)</a:t>
            </a:r>
            <a:r>
              <a:rPr lang="en-US" sz="2000" dirty="0">
                <a:cs typeface="+mn-lt"/>
              </a:rPr>
              <a:t>  with its branches course anteriorly to the SMA in a clockwise fashion.</a:t>
            </a:r>
            <a:endParaRPr lang="en-US" sz="2000" dirty="0">
              <a:cs typeface="+mn-lt"/>
            </a:endParaRPr>
          </a:p>
          <a:p>
            <a:r>
              <a:rPr lang="en-US" sz="2000" dirty="0">
                <a:cs typeface="+mn-lt"/>
              </a:rPr>
              <a:t>This can be appreciated on consecutive CT images seen from cranial to caudal direction with the SMA as the center axis</a:t>
            </a:r>
            <a:r>
              <a:rPr lang="en-MY" altLang="en-US" sz="2000" baseline="30000" dirty="0">
                <a:cs typeface="+mn-lt"/>
              </a:rPr>
              <a:t>1,2</a:t>
            </a:r>
            <a:endParaRPr lang="en-US" sz="2000" dirty="0">
              <a:cs typeface="+mn-lt"/>
            </a:endParaRPr>
          </a:p>
          <a:p>
            <a:r>
              <a:rPr lang="en-US" sz="2000" dirty="0">
                <a:cs typeface="+mn-lt"/>
              </a:rPr>
              <a:t>Several signs have been used to describe unusual relationships between the  SMA and the SMV seen on imaging as well as their association with </a:t>
            </a:r>
            <a:r>
              <a:rPr lang="en-US" sz="2000" dirty="0" err="1">
                <a:cs typeface="+mn-lt"/>
              </a:rPr>
              <a:t>midgut</a:t>
            </a:r>
            <a:r>
              <a:rPr lang="en-US" sz="2000" dirty="0">
                <a:cs typeface="+mn-lt"/>
              </a:rPr>
              <a:t> </a:t>
            </a:r>
            <a:r>
              <a:rPr lang="en-US" sz="2000" dirty="0" err="1">
                <a:cs typeface="+mn-lt"/>
              </a:rPr>
              <a:t>malrotation</a:t>
            </a:r>
            <a:r>
              <a:rPr lang="en-US" sz="2000" dirty="0">
                <a:cs typeface="+mn-lt"/>
              </a:rPr>
              <a:t> and volvulus.</a:t>
            </a:r>
            <a:endParaRPr lang="en-US" sz="2000" dirty="0">
              <a:cs typeface="+mn-lt"/>
            </a:endParaRPr>
          </a:p>
          <a:p>
            <a:r>
              <a:rPr lang="en-US" sz="2000" dirty="0">
                <a:cs typeface="+mn-lt"/>
              </a:rPr>
              <a:t>The commonly seen whirlpool sign was first described by </a:t>
            </a:r>
            <a:r>
              <a:rPr lang="en-US" sz="2000" dirty="0" err="1">
                <a:cs typeface="+mn-lt"/>
              </a:rPr>
              <a:t>Pracros</a:t>
            </a:r>
            <a:r>
              <a:rPr lang="en-US" sz="2000" dirty="0">
                <a:cs typeface="+mn-lt"/>
              </a:rPr>
              <a:t> et al as a clockwise wrapping of the SMV and mesentery around the SMA seen by ultrasound in patients with </a:t>
            </a:r>
            <a:r>
              <a:rPr lang="en-US" sz="2000" dirty="0" err="1">
                <a:cs typeface="+mn-lt"/>
              </a:rPr>
              <a:t>midgut</a:t>
            </a:r>
            <a:r>
              <a:rPr lang="en-US" sz="2000" dirty="0">
                <a:cs typeface="+mn-lt"/>
              </a:rPr>
              <a:t> volvulus.</a:t>
            </a:r>
            <a:endParaRPr lang="en-US" sz="2000" dirty="0">
              <a:cs typeface="+mn-lt"/>
            </a:endParaRPr>
          </a:p>
          <a:p>
            <a:r>
              <a:rPr lang="en-US" sz="2000" dirty="0">
                <a:cs typeface="+mn-lt"/>
              </a:rPr>
              <a:t>Another less common pattern known as barber-pole </a:t>
            </a:r>
            <a:r>
              <a:rPr lang="en-MY" altLang="en-US" sz="2000" dirty="0">
                <a:cs typeface="+mn-lt"/>
              </a:rPr>
              <a:t>or </a:t>
            </a:r>
            <a:r>
              <a:rPr lang="en-MY" altLang="en-US" sz="2000" dirty="0" err="1">
                <a:cs typeface="+mn-lt"/>
              </a:rPr>
              <a:t>counterclockwise</a:t>
            </a:r>
            <a:r>
              <a:rPr lang="en-US" sz="2000" dirty="0">
                <a:cs typeface="+mn-lt"/>
              </a:rPr>
              <a:t> sign was described by </a:t>
            </a:r>
            <a:r>
              <a:rPr lang="en-US" sz="2000" dirty="0" err="1">
                <a:cs typeface="+mn-lt"/>
              </a:rPr>
              <a:t>Buranasiri</a:t>
            </a:r>
            <a:r>
              <a:rPr lang="en-US" sz="2000" dirty="0">
                <a:cs typeface="+mn-lt"/>
              </a:rPr>
              <a:t> et al in 1973. It was discovered as an angiographic sign demonstrated as a counterclockwise twisting of the mesenteric vessels upon themselves in a rare case of </a:t>
            </a:r>
            <a:r>
              <a:rPr lang="en-US" sz="2000" dirty="0" err="1">
                <a:cs typeface="+mn-lt"/>
              </a:rPr>
              <a:t>malrotation</a:t>
            </a:r>
            <a:r>
              <a:rPr lang="en-US" sz="2000" dirty="0">
                <a:cs typeface="+mn-lt"/>
              </a:rPr>
              <a:t> with counterclockwise volvulus.</a:t>
            </a:r>
            <a:r>
              <a:rPr lang="en-MY" altLang="en-US" sz="2000" baseline="30000" dirty="0">
                <a:cs typeface="+mn-lt"/>
              </a:rPr>
              <a:t>2</a:t>
            </a:r>
            <a:endParaRPr lang="en-US" sz="2000" dirty="0">
              <a:cs typeface="+mn-lt"/>
            </a:endParaRPr>
          </a:p>
          <a:p>
            <a:endParaRPr lang="en-US" sz="2000" dirty="0">
              <a:cs typeface="+mn-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386840"/>
            <a:ext cx="7886700" cy="4103370"/>
          </a:xfrm>
        </p:spPr>
        <p:txBody>
          <a:bodyPr>
            <a:noAutofit/>
          </a:bodyPr>
          <a:lstStyle/>
          <a:p>
            <a:r>
              <a:rPr lang="en-MY" altLang="en-US" dirty="0">
                <a:latin typeface="Calibri" panose="020F0502020204030204" charset="0"/>
                <a:cs typeface="Calibri" panose="020F0502020204030204" charset="0"/>
              </a:rPr>
              <a:t>According to a</a:t>
            </a:r>
            <a:r>
              <a:rPr lang="en-US" dirty="0">
                <a:latin typeface="Calibri" panose="020F0502020204030204" charset="0"/>
                <a:cs typeface="Calibri" panose="020F0502020204030204" charset="0"/>
              </a:rPr>
              <a:t> study </a:t>
            </a:r>
            <a:r>
              <a:rPr lang="en-MY" altLang="en-US" dirty="0">
                <a:latin typeface="Calibri" panose="020F0502020204030204" charset="0"/>
                <a:cs typeface="Calibri" panose="020F0502020204030204" charset="0"/>
              </a:rPr>
              <a:t>done </a:t>
            </a:r>
            <a:r>
              <a:rPr lang="en-US" dirty="0">
                <a:latin typeface="Calibri" panose="020F0502020204030204" charset="0"/>
                <a:cs typeface="Calibri" panose="020F0502020204030204" charset="0"/>
              </a:rPr>
              <a:t>by </a:t>
            </a:r>
            <a:r>
              <a:rPr lang="en-US" dirty="0" err="1">
                <a:latin typeface="Calibri" panose="020F0502020204030204" charset="0"/>
                <a:cs typeface="Calibri" panose="020F0502020204030204" charset="0"/>
              </a:rPr>
              <a:t>Shimanuki</a:t>
            </a:r>
            <a:r>
              <a:rPr lang="en-US" dirty="0">
                <a:latin typeface="Calibri" panose="020F0502020204030204" charset="0"/>
                <a:cs typeface="Calibri" panose="020F0502020204030204" charset="0"/>
              </a:rPr>
              <a:t> et al in 1996,the direction of the twisting mesenteric vessels is significant in their correlation with the presence or absence of volvulus.</a:t>
            </a:r>
            <a:endParaRPr lang="en-US" dirty="0">
              <a:latin typeface="Calibri" panose="020F0502020204030204" charset="0"/>
              <a:cs typeface="Calibri" panose="020F0502020204030204" charset="0"/>
            </a:endParaRPr>
          </a:p>
          <a:p>
            <a:r>
              <a:rPr lang="en-US" dirty="0">
                <a:latin typeface="Calibri" panose="020F0502020204030204" charset="0"/>
                <a:cs typeface="Calibri" panose="020F0502020204030204" charset="0"/>
              </a:rPr>
              <a:t>In their study, three cases of a counterclockwise whirlpool sign that were thought to be caused by </a:t>
            </a:r>
            <a:r>
              <a:rPr lang="en-US" dirty="0" err="1">
                <a:latin typeface="Calibri" panose="020F0502020204030204" charset="0"/>
                <a:cs typeface="Calibri" panose="020F0502020204030204" charset="0"/>
              </a:rPr>
              <a:t>malrotation</a:t>
            </a:r>
            <a:r>
              <a:rPr lang="en-US" dirty="0">
                <a:latin typeface="Calibri" panose="020F0502020204030204" charset="0"/>
                <a:cs typeface="Calibri" panose="020F0502020204030204" charset="0"/>
              </a:rPr>
              <a:t> or volvulus through symptom or </a:t>
            </a:r>
            <a:r>
              <a:rPr lang="en-US" dirty="0" err="1">
                <a:latin typeface="Calibri" panose="020F0502020204030204" charset="0"/>
                <a:cs typeface="Calibri" panose="020F0502020204030204" charset="0"/>
              </a:rPr>
              <a:t>fluroscopic</a:t>
            </a:r>
            <a:r>
              <a:rPr lang="en-US" dirty="0">
                <a:latin typeface="Calibri" panose="020F0502020204030204" charset="0"/>
                <a:cs typeface="Calibri" panose="020F0502020204030204" charset="0"/>
              </a:rPr>
              <a:t> study was proven to be negative at surgery. The authors concluded that the counterclockwise pattern of SMA and SMV might be a normal variant.</a:t>
            </a:r>
            <a:r>
              <a:rPr lang="en-MY" altLang="en-US" baseline="30000" dirty="0">
                <a:latin typeface="Calibri" panose="020F0502020204030204" charset="0"/>
                <a:cs typeface="Calibri" panose="020F0502020204030204" charset="0"/>
              </a:rPr>
              <a:t>2</a:t>
            </a:r>
            <a:endParaRPr lang="en-US" dirty="0">
              <a:latin typeface="Calibri" panose="020F0502020204030204" charset="0"/>
              <a:cs typeface="Calibri" panose="020F0502020204030204" charset="0"/>
            </a:endParaRPr>
          </a:p>
          <a:p>
            <a:r>
              <a:rPr lang="en-US" dirty="0">
                <a:latin typeface="Calibri" panose="020F0502020204030204" charset="0"/>
                <a:cs typeface="Calibri" panose="020F0502020204030204" charset="0"/>
              </a:rPr>
              <a:t>It occurs due to a proximal </a:t>
            </a:r>
            <a:r>
              <a:rPr lang="en-US" dirty="0" err="1">
                <a:latin typeface="Calibri" panose="020F0502020204030204" charset="0"/>
                <a:cs typeface="Calibri" panose="020F0502020204030204" charset="0"/>
              </a:rPr>
              <a:t>jejunal</a:t>
            </a:r>
            <a:r>
              <a:rPr lang="en-US" dirty="0">
                <a:latin typeface="Calibri" panose="020F0502020204030204" charset="0"/>
                <a:cs typeface="Calibri" panose="020F0502020204030204" charset="0"/>
              </a:rPr>
              <a:t> branch of the SMV which before joining the main SMV, circles in a counterclockwise fashion between SMA and aorta.</a:t>
            </a:r>
            <a:r>
              <a:rPr lang="en-MY" altLang="en-US" baseline="30000" dirty="0">
                <a:latin typeface="Calibri" panose="020F0502020204030204" charset="0"/>
                <a:cs typeface="Calibri" panose="020F0502020204030204" charset="0"/>
              </a:rPr>
              <a:t>1</a:t>
            </a:r>
            <a:endParaRPr lang="en-US" dirty="0">
              <a:latin typeface="Calibri" panose="020F0502020204030204" charset="0"/>
              <a:cs typeface="Calibri" panose="020F0502020204030204" charset="0"/>
            </a:endParaRPr>
          </a:p>
          <a:p>
            <a:r>
              <a:rPr lang="en-US" dirty="0">
                <a:latin typeface="Calibri" panose="020F0502020204030204" charset="0"/>
                <a:cs typeface="Calibri" panose="020F0502020204030204" charset="0"/>
              </a:rPr>
              <a:t>In K.S. </a:t>
            </a:r>
            <a:r>
              <a:rPr lang="en-US" dirty="0" err="1">
                <a:latin typeface="Calibri" panose="020F0502020204030204" charset="0"/>
                <a:cs typeface="Calibri" panose="020F0502020204030204" charset="0"/>
              </a:rPr>
              <a:t>Sodhi</a:t>
            </a:r>
            <a:r>
              <a:rPr lang="en-US" dirty="0">
                <a:latin typeface="Calibri" panose="020F0502020204030204" charset="0"/>
                <a:cs typeface="Calibri" panose="020F0502020204030204" charset="0"/>
              </a:rPr>
              <a:t> et al study </a:t>
            </a:r>
            <a:r>
              <a:rPr lang="en-US" dirty="0" smtClean="0">
                <a:latin typeface="Calibri" panose="020F0502020204030204" charset="0"/>
                <a:cs typeface="Calibri" panose="020F0502020204030204" charset="0"/>
              </a:rPr>
              <a:t>, </a:t>
            </a:r>
            <a:r>
              <a:rPr lang="en-US" dirty="0">
                <a:latin typeface="Calibri" panose="020F0502020204030204" charset="0"/>
                <a:cs typeface="Calibri" panose="020F0502020204030204" charset="0"/>
                <a:sym typeface="+mn-ea"/>
              </a:rPr>
              <a:t>counterclockwise sig</a:t>
            </a:r>
            <a:r>
              <a:rPr lang="en-MY" altLang="en-US" dirty="0">
                <a:latin typeface="Calibri" panose="020F0502020204030204" charset="0"/>
                <a:cs typeface="Calibri" panose="020F0502020204030204" charset="0"/>
                <a:sym typeface="+mn-ea"/>
              </a:rPr>
              <a:t>n</a:t>
            </a:r>
            <a:r>
              <a:rPr lang="en-US" dirty="0">
                <a:latin typeface="Calibri" panose="020F0502020204030204" charset="0"/>
                <a:cs typeface="Calibri" panose="020F0502020204030204" charset="0"/>
              </a:rPr>
              <a:t> was reported to be present in 36% of the patients with no </a:t>
            </a:r>
            <a:r>
              <a:rPr lang="en-US" dirty="0" err="1">
                <a:latin typeface="Calibri" panose="020F0502020204030204" charset="0"/>
                <a:cs typeface="Calibri" panose="020F0502020204030204" charset="0"/>
              </a:rPr>
              <a:t>clinico-sonological</a:t>
            </a:r>
            <a:r>
              <a:rPr lang="en-US" dirty="0">
                <a:latin typeface="Calibri" panose="020F0502020204030204" charset="0"/>
                <a:cs typeface="Calibri" panose="020F0502020204030204" charset="0"/>
              </a:rPr>
              <a:t> profile suggestive of </a:t>
            </a:r>
            <a:r>
              <a:rPr lang="en-US" dirty="0" err="1">
                <a:latin typeface="Calibri" panose="020F0502020204030204" charset="0"/>
                <a:cs typeface="Calibri" panose="020F0502020204030204" charset="0"/>
              </a:rPr>
              <a:t>malrotation</a:t>
            </a:r>
            <a:r>
              <a:rPr lang="en-US" dirty="0">
                <a:latin typeface="Calibri" panose="020F0502020204030204" charset="0"/>
                <a:cs typeface="Calibri" panose="020F0502020204030204" charset="0"/>
              </a:rPr>
              <a:t>/volvulus. </a:t>
            </a:r>
            <a:endParaRPr lang="en-US" dirty="0">
              <a:latin typeface="Calibri" panose="020F0502020204030204" charset="0"/>
              <a:cs typeface="Calibri" panose="020F0502020204030204" charset="0"/>
            </a:endParaRPr>
          </a:p>
          <a:p>
            <a:r>
              <a:rPr lang="en-US" dirty="0">
                <a:latin typeface="Calibri" panose="020F0502020204030204" charset="0"/>
                <a:cs typeface="Calibri" panose="020F0502020204030204" charset="0"/>
              </a:rPr>
              <a:t>In their study also, abdominal pathologies were encountered in 22% of the patients which could have possibly increased the degree of counterclockwise rotation.</a:t>
            </a:r>
            <a:r>
              <a:rPr lang="en-MY" altLang="en-US" baseline="30000" dirty="0">
                <a:latin typeface="Calibri" panose="020F0502020204030204" charset="0"/>
                <a:cs typeface="Calibri" panose="020F0502020204030204" charset="0"/>
              </a:rPr>
              <a:t>1</a:t>
            </a:r>
            <a:endParaRPr lang="en-US" dirty="0">
              <a:latin typeface="Calibri" panose="020F0502020204030204" charset="0"/>
              <a:cs typeface="Calibri" panose="020F0502020204030204" charset="0"/>
            </a:endParaRPr>
          </a:p>
          <a:p>
            <a:r>
              <a:rPr lang="en-US" dirty="0">
                <a:latin typeface="Calibri" panose="020F0502020204030204" charset="0"/>
                <a:cs typeface="Calibri" panose="020F0502020204030204" charset="0"/>
                <a:sym typeface="+mn-ea"/>
              </a:rPr>
              <a:t>However, counterclockwise rotation of SMV around SMA is a normal and non-specific finding, and can be seen in normal </a:t>
            </a:r>
            <a:r>
              <a:rPr lang="en-US" dirty="0" err="1">
                <a:latin typeface="Calibri" panose="020F0502020204030204" charset="0"/>
                <a:cs typeface="Calibri" panose="020F0502020204030204" charset="0"/>
                <a:sym typeface="+mn-ea"/>
              </a:rPr>
              <a:t>patients.This</a:t>
            </a:r>
            <a:r>
              <a:rPr lang="en-US" dirty="0">
                <a:latin typeface="Calibri" panose="020F0502020204030204" charset="0"/>
                <a:cs typeface="Calibri" panose="020F0502020204030204" charset="0"/>
                <a:sym typeface="+mn-ea"/>
              </a:rPr>
              <a:t> finding should not be misinterpreted as a partial or incomplete </a:t>
            </a:r>
            <a:r>
              <a:rPr lang="en-US" dirty="0" err="1">
                <a:latin typeface="Calibri" panose="020F0502020204030204" charset="0"/>
                <a:cs typeface="Calibri" panose="020F0502020204030204" charset="0"/>
                <a:sym typeface="+mn-ea"/>
              </a:rPr>
              <a:t>midgut</a:t>
            </a:r>
            <a:r>
              <a:rPr lang="en-US" dirty="0">
                <a:latin typeface="Calibri" panose="020F0502020204030204" charset="0"/>
                <a:cs typeface="Calibri" panose="020F0502020204030204" charset="0"/>
                <a:sym typeface="+mn-ea"/>
              </a:rPr>
              <a:t> volvulus. </a:t>
            </a:r>
            <a:r>
              <a:rPr lang="en-MY" altLang="en-US" baseline="30000" dirty="0">
                <a:latin typeface="Calibri" panose="020F0502020204030204" charset="0"/>
                <a:cs typeface="Calibri" panose="020F0502020204030204" charset="0"/>
                <a:sym typeface="+mn-ea"/>
              </a:rPr>
              <a:t>2</a:t>
            </a:r>
            <a:endParaRPr lang="en-US" dirty="0">
              <a:latin typeface="Calibri" panose="020F0502020204030204" charset="0"/>
              <a:cs typeface="Calibri" panose="020F0502020204030204" charset="0"/>
            </a:endParaRPr>
          </a:p>
          <a:p>
            <a:endParaRPr lang="en-US" dirty="0">
              <a:latin typeface="Calibri" panose="020F0502020204030204" charset="0"/>
              <a:cs typeface="Calibri" panose="020F050202020403020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310164"/>
            <a:ext cx="7886700" cy="4180046"/>
          </a:xfrm>
        </p:spPr>
        <p:txBody>
          <a:bodyPr>
            <a:noAutofit/>
          </a:bodyPr>
          <a:lstStyle/>
          <a:p>
            <a:r>
              <a:rPr lang="en-US" sz="1800">
                <a:latin typeface="Calibri" panose="020F0502020204030204" charset="0"/>
                <a:cs typeface="Calibri" panose="020F0502020204030204" charset="0"/>
              </a:rPr>
              <a:t> Pseudoaneurysm form by cascade of events that occur in response to arterial wall injury.</a:t>
            </a:r>
            <a:r>
              <a:rPr lang="en-MY" altLang="en-US" sz="1800" baseline="30000">
                <a:latin typeface="Calibri" panose="020F0502020204030204" charset="0"/>
                <a:cs typeface="Calibri" panose="020F0502020204030204" charset="0"/>
              </a:rPr>
              <a:t>3</a:t>
            </a:r>
            <a:endParaRPr lang="en-US" sz="1800">
              <a:latin typeface="Calibri" panose="020F0502020204030204" charset="0"/>
              <a:cs typeface="Calibri" panose="020F0502020204030204" charset="0"/>
            </a:endParaRPr>
          </a:p>
          <a:p>
            <a:r>
              <a:rPr lang="en-US" sz="1800">
                <a:latin typeface="Calibri" panose="020F0502020204030204" charset="0"/>
                <a:cs typeface="Calibri" panose="020F0502020204030204" charset="0"/>
              </a:rPr>
              <a:t> It started with the kidney tissue produce enough tamponade force surrounding the site of injury to slow down the bleeding and forms hematoma around the injured site. Subsequently, reactive fibrosis will occurs encapsulating the hemorrhage and form the aneurysmal sac.</a:t>
            </a:r>
            <a:r>
              <a:rPr lang="en-MY" altLang="en-US" sz="1800" baseline="30000">
                <a:latin typeface="Calibri" panose="020F0502020204030204" charset="0"/>
                <a:cs typeface="Calibri" panose="020F0502020204030204" charset="0"/>
              </a:rPr>
              <a:t>3</a:t>
            </a:r>
            <a:endParaRPr lang="en-US" sz="1800">
              <a:latin typeface="Calibri" panose="020F0502020204030204" charset="0"/>
              <a:cs typeface="Calibri" panose="020F0502020204030204" charset="0"/>
            </a:endParaRPr>
          </a:p>
          <a:p>
            <a:r>
              <a:rPr lang="en-US" sz="1800">
                <a:latin typeface="Calibri" panose="020F0502020204030204" charset="0"/>
                <a:cs typeface="Calibri" panose="020F0502020204030204" charset="0"/>
              </a:rPr>
              <a:t>  Pseudoaneurysm become life-threatening when there is loss of tamponade effect of the  hematoma and connective tissue against the intraluminal hydrostatic pressure. This will cause rupture of the pseudoaneurysm and form perirenal hematoma which subsequently lead to hemorrhagic shock.</a:t>
            </a:r>
            <a:r>
              <a:rPr lang="en-MY" altLang="en-US" sz="1800" baseline="30000">
                <a:latin typeface="Calibri" panose="020F0502020204030204" charset="0"/>
                <a:cs typeface="Calibri" panose="020F0502020204030204" charset="0"/>
              </a:rPr>
              <a:t>3</a:t>
            </a:r>
            <a:endParaRPr lang="en-US" sz="1800">
              <a:latin typeface="Calibri" panose="020F0502020204030204" charset="0"/>
              <a:cs typeface="Calibri" panose="020F0502020204030204" charset="0"/>
            </a:endParaRPr>
          </a:p>
          <a:p>
            <a:r>
              <a:rPr lang="en-US" sz="1800">
                <a:latin typeface="Calibri" panose="020F0502020204030204" charset="0"/>
                <a:cs typeface="Calibri" panose="020F0502020204030204" charset="0"/>
              </a:rPr>
              <a:t>However according to Tin C. Ngo et al study,the incidence of renal pseudoaneurysm following renal biopsy is estimated to be approximately 5%. Thus, they concluded that percutaneous renal biopsy is still a safe procedure with relatively low rate of major hemorrhagic complications.</a:t>
            </a:r>
            <a:r>
              <a:rPr lang="en-MY" altLang="en-US" sz="1800" baseline="30000">
                <a:latin typeface="Calibri" panose="020F0502020204030204" charset="0"/>
                <a:cs typeface="Calibri" panose="020F0502020204030204" charset="0"/>
              </a:rPr>
              <a:t>3</a:t>
            </a:r>
            <a:endParaRPr lang="en-MY" altLang="en-US" sz="1800" baseline="30000">
              <a:latin typeface="Calibri" panose="020F0502020204030204" charset="0"/>
              <a:cs typeface="Calibri" panose="020F050202020403020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MY" altLang="en-US"/>
              <a:t>Conclusion</a:t>
            </a:r>
            <a:endParaRPr lang="en-MY" altLang="en-US"/>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altLang="en-US"/>
              <a:t>Conclusion</a:t>
            </a:r>
            <a:endParaRPr lang="en-MY" altLang="en-US"/>
          </a:p>
        </p:txBody>
      </p:sp>
      <p:sp>
        <p:nvSpPr>
          <p:cNvPr id="3" name="Content Placeholder 2"/>
          <p:cNvSpPr>
            <a:spLocks noGrp="1"/>
          </p:cNvSpPr>
          <p:nvPr>
            <p:ph idx="1"/>
          </p:nvPr>
        </p:nvSpPr>
        <p:spPr/>
        <p:txBody>
          <a:bodyPr/>
          <a:lstStyle/>
          <a:p>
            <a:r>
              <a:rPr lang="en-US" dirty="0" smtClean="0">
                <a:cs typeface="+mn-lt"/>
                <a:sym typeface="+mn-ea"/>
              </a:rPr>
              <a:t>In short, just </a:t>
            </a:r>
            <a:r>
              <a:rPr lang="en-US" dirty="0">
                <a:cs typeface="+mn-lt"/>
                <a:sym typeface="+mn-ea"/>
              </a:rPr>
              <a:t>as the clockwise whirlpool sign has been shown to be a </a:t>
            </a:r>
            <a:r>
              <a:rPr lang="en-US" dirty="0" smtClean="0">
                <a:cs typeface="+mn-lt"/>
                <a:sym typeface="+mn-ea"/>
              </a:rPr>
              <a:t>sensitive </a:t>
            </a:r>
            <a:r>
              <a:rPr lang="en-US" dirty="0">
                <a:cs typeface="+mn-lt"/>
                <a:sym typeface="+mn-ea"/>
              </a:rPr>
              <a:t>positive sign for </a:t>
            </a:r>
            <a:r>
              <a:rPr lang="en-US" dirty="0" err="1">
                <a:cs typeface="+mn-lt"/>
                <a:sym typeface="+mn-ea"/>
              </a:rPr>
              <a:t>midgut</a:t>
            </a:r>
            <a:r>
              <a:rPr lang="en-US" dirty="0">
                <a:cs typeface="+mn-lt"/>
                <a:sym typeface="+mn-ea"/>
              </a:rPr>
              <a:t> volvulus</a:t>
            </a:r>
            <a:r>
              <a:rPr lang="en-US" dirty="0" smtClean="0">
                <a:cs typeface="+mn-lt"/>
                <a:sym typeface="+mn-ea"/>
              </a:rPr>
              <a:t>, </a:t>
            </a:r>
            <a:r>
              <a:rPr lang="en-US" dirty="0">
                <a:cs typeface="+mn-lt"/>
                <a:sym typeface="+mn-ea"/>
              </a:rPr>
              <a:t>the counterclockwise </a:t>
            </a:r>
            <a:r>
              <a:rPr lang="en-US" dirty="0" smtClean="0">
                <a:cs typeface="+mn-lt"/>
                <a:sym typeface="+mn-ea"/>
              </a:rPr>
              <a:t>whirlpool sign </a:t>
            </a:r>
            <a:r>
              <a:rPr lang="en-US" dirty="0">
                <a:cs typeface="+mn-lt"/>
                <a:sym typeface="+mn-ea"/>
              </a:rPr>
              <a:t>can represent a normal relationship of the mesenteric </a:t>
            </a:r>
            <a:r>
              <a:rPr lang="en-US" dirty="0" smtClean="0">
                <a:cs typeface="+mn-lt"/>
                <a:sym typeface="+mn-ea"/>
              </a:rPr>
              <a:t>vessels.</a:t>
            </a:r>
            <a:endParaRPr lang="en-US" dirty="0" smtClean="0">
              <a:cs typeface="+mn-lt"/>
              <a:sym typeface="+mn-ea"/>
            </a:endParaRPr>
          </a:p>
          <a:p>
            <a:r>
              <a:rPr lang="en-US" dirty="0" smtClean="0">
                <a:cs typeface="+mn-lt"/>
                <a:sym typeface="+mn-ea"/>
              </a:rPr>
              <a:t>Therefore with a sound knowledge and awareness of the difference between the two whirlpool signs, unnecessary surgery and extra radiological examination can be avoided.</a:t>
            </a:r>
            <a:endParaRPr lang="en-US" dirty="0">
              <a:cs typeface="+mn-lt"/>
            </a:endParaRP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MY" altLang="en-US"/>
              <a:t>References</a:t>
            </a:r>
            <a:endParaRPr lang="en-MY" altLang="en-US"/>
          </a:p>
        </p:txBody>
      </p:sp>
      <p:sp>
        <p:nvSpPr>
          <p:cNvPr id="6" name="Text Placeholder 5"/>
          <p:cNvSpPr>
            <a:spLocks noGrp="1"/>
          </p:cNvSpPr>
          <p:nvPr>
            <p:ph type="body"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MY" altLang="en-US"/>
              <a:t>Authors</a:t>
            </a:r>
            <a:endParaRPr lang="en-MY" altLang="en-US"/>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386080" indent="-386080">
              <a:buAutoNum type="arabicPeriod"/>
            </a:pPr>
            <a:r>
              <a:rPr lang="en-US"/>
              <a:t>Kushaljit S. Sodhi , Anmol Bhatiaa,Akshay K. Saxenaa,Katragadda L.N. Rao</a:t>
            </a:r>
            <a:r>
              <a:rPr lang="en-MY" altLang="en-US"/>
              <a:t>, </a:t>
            </a:r>
            <a:r>
              <a:rPr lang="en-US"/>
              <a:t>Prema Menon</a:t>
            </a:r>
            <a:r>
              <a:rPr lang="en-MY" altLang="en-US"/>
              <a:t>,</a:t>
            </a:r>
            <a:r>
              <a:rPr lang="en-US"/>
              <a:t> Niranjan Khandelwal</a:t>
            </a:r>
            <a:r>
              <a:rPr lang="en-MY" altLang="en-US"/>
              <a:t>,Anticlockwise swirl of mesenteric vessels: A normal CT appearance,retrospective analysis of 200 pediatric patients, European Journal of Radiology 83 (2014) 710–714</a:t>
            </a:r>
            <a:endParaRPr lang="en-MY" altLang="en-US"/>
          </a:p>
          <a:p>
            <a:pPr marL="386080" indent="-386080">
              <a:buAutoNum type="arabicPeriod"/>
            </a:pPr>
            <a:r>
              <a:rPr lang="en-MY" altLang="en-US"/>
              <a:t>Paul Clark , Lynne Ruess,Counterclockwise barber-pole sign on CT: SMA/SMV variance without midgut malrotation, Pediatr Radiol (2005) 35: 1125–1127, DOI 10.1007/s00247-005-1517-4</a:t>
            </a:r>
            <a:endParaRPr lang="en-MY" altLang="en-US"/>
          </a:p>
          <a:p>
            <a:pPr marL="386080" indent="-386080">
              <a:buAutoNum type="arabicPeriod"/>
            </a:pPr>
            <a:r>
              <a:rPr lang="en-MY" altLang="en-US"/>
              <a:t>Tin C. Ngo, J. Joy Lee and Mark L. Gonzalgo, renal pseudoaneurysm: an overview,  Nature Review Urology Vol.7, 619–625 (2010)</a:t>
            </a:r>
            <a:endParaRPr lang="en-MY"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Title 5"/>
          <p:cNvSpPr>
            <a:spLocks noGrp="1"/>
          </p:cNvSpPr>
          <p:nvPr>
            <p:ph type="ctrTitle"/>
          </p:nvPr>
        </p:nvSpPr>
        <p:spPr/>
        <p:txBody>
          <a:bodyPr/>
          <a:p>
            <a:r>
              <a:rPr lang="en-MY" altLang="en-US"/>
              <a:t>Thank you</a:t>
            </a:r>
            <a:endParaRPr lang="en-MY" altLang="en-US"/>
          </a:p>
        </p:txBody>
      </p:sp>
      <p:sp>
        <p:nvSpPr>
          <p:cNvPr id="7" name="Subtitle 6"/>
          <p:cNvSpPr>
            <a:spLocks noGrp="1"/>
          </p:cNvSpPr>
          <p:nvPr>
            <p:ph type="subTitle" idx="1"/>
          </p:nvPr>
        </p:nvSpPr>
        <p:spPr/>
        <p:txBody>
          <a:bodyPr/>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422082"/>
            <a:ext cx="7886700" cy="4068128"/>
          </a:xfrm>
        </p:spPr>
        <p:txBody>
          <a:bodyPr>
            <a:noAutofit/>
          </a:bodyPr>
          <a:lstStyle/>
          <a:p>
            <a:pPr marL="342900" indent="-342900">
              <a:buFont typeface="+mj-lt"/>
              <a:buAutoNum type="arabicPeriod"/>
            </a:pPr>
            <a:r>
              <a:rPr lang="en-US" dirty="0"/>
              <a:t>Cindy Chin.</a:t>
            </a:r>
            <a:endParaRPr lang="en-US" dirty="0"/>
          </a:p>
          <a:p>
            <a:pPr lvl="1"/>
            <a:r>
              <a:rPr lang="en-MY" altLang="en-US" sz="1800" dirty="0">
                <a:sym typeface="+mn-ea"/>
              </a:rPr>
              <a:t>Radiology Trainee</a:t>
            </a:r>
            <a:endParaRPr lang="en-US" sz="1800" dirty="0">
              <a:sym typeface="+mn-ea"/>
            </a:endParaRPr>
          </a:p>
          <a:p>
            <a:pPr lvl="1"/>
            <a:r>
              <a:rPr lang="en-US" sz="1800" dirty="0">
                <a:sym typeface="+mn-ea"/>
              </a:rPr>
              <a:t>Faculty of Medicine &amp; Health Science, University Malaysia </a:t>
            </a:r>
            <a:r>
              <a:rPr lang="en-US" sz="1800" dirty="0" err="1">
                <a:sym typeface="+mn-ea"/>
              </a:rPr>
              <a:t>Sabah,Kota</a:t>
            </a:r>
            <a:r>
              <a:rPr lang="en-US" sz="1800" dirty="0">
                <a:sym typeface="+mn-ea"/>
              </a:rPr>
              <a:t> </a:t>
            </a:r>
            <a:r>
              <a:rPr lang="en-US" sz="1800" dirty="0" err="1">
                <a:sym typeface="+mn-ea"/>
              </a:rPr>
              <a:t>Kinabalu,Malaysia</a:t>
            </a:r>
            <a:endParaRPr lang="en-US" sz="1800" dirty="0">
              <a:sym typeface="+mn-ea"/>
            </a:endParaRPr>
          </a:p>
          <a:p>
            <a:pPr lvl="1"/>
            <a:r>
              <a:rPr lang="en-US" sz="1800" dirty="0">
                <a:sym typeface="+mn-ea"/>
              </a:rPr>
              <a:t>Radiology Department , University </a:t>
            </a:r>
            <a:r>
              <a:rPr lang="en-US" sz="1800" dirty="0" err="1">
                <a:sym typeface="+mn-ea"/>
              </a:rPr>
              <a:t>Kebangsaan</a:t>
            </a:r>
            <a:r>
              <a:rPr lang="en-US" sz="1800" dirty="0">
                <a:sym typeface="+mn-ea"/>
              </a:rPr>
              <a:t> Malaysia Medical Centre, </a:t>
            </a:r>
            <a:r>
              <a:rPr lang="en-US" sz="1800" dirty="0" err="1">
                <a:sym typeface="+mn-ea"/>
              </a:rPr>
              <a:t>Cheras,Malaysia</a:t>
            </a:r>
            <a:endParaRPr lang="en-US" sz="1800" dirty="0"/>
          </a:p>
          <a:p>
            <a:pPr marL="342900" indent="-342900">
              <a:buFont typeface="+mj-lt"/>
              <a:buAutoNum type="arabicPeriod"/>
            </a:pPr>
            <a:r>
              <a:rPr lang="en-US" dirty="0">
                <a:sym typeface="+mn-ea"/>
              </a:rPr>
              <a:t>Nor </a:t>
            </a:r>
            <a:r>
              <a:rPr lang="en-US" dirty="0" err="1">
                <a:sym typeface="+mn-ea"/>
              </a:rPr>
              <a:t>Fauziah</a:t>
            </a:r>
            <a:r>
              <a:rPr lang="en-US" dirty="0">
                <a:sym typeface="+mn-ea"/>
              </a:rPr>
              <a:t> </a:t>
            </a:r>
            <a:r>
              <a:rPr lang="en-US" dirty="0" err="1">
                <a:sym typeface="+mn-ea"/>
              </a:rPr>
              <a:t>Muhamad</a:t>
            </a:r>
            <a:r>
              <a:rPr lang="en-US" dirty="0">
                <a:sym typeface="+mn-ea"/>
              </a:rPr>
              <a:t> </a:t>
            </a:r>
            <a:r>
              <a:rPr lang="en-US" dirty="0" err="1">
                <a:sym typeface="+mn-ea"/>
              </a:rPr>
              <a:t>Handar</a:t>
            </a:r>
            <a:endParaRPr lang="en-US" dirty="0">
              <a:sym typeface="+mn-ea"/>
            </a:endParaRPr>
          </a:p>
          <a:p>
            <a:pPr lvl="1"/>
            <a:r>
              <a:rPr lang="en-MY" altLang="en-US" sz="1800" dirty="0">
                <a:sym typeface="+mn-ea"/>
              </a:rPr>
              <a:t>Radiology Trainee</a:t>
            </a:r>
            <a:endParaRPr lang="en-US" sz="1800" dirty="0">
              <a:sym typeface="+mn-ea"/>
            </a:endParaRPr>
          </a:p>
          <a:p>
            <a:pPr lvl="1"/>
            <a:r>
              <a:rPr lang="en-US" sz="1800" dirty="0">
                <a:sym typeface="+mn-ea"/>
              </a:rPr>
              <a:t>Radiology Department , University </a:t>
            </a:r>
            <a:r>
              <a:rPr lang="en-US" sz="1800" dirty="0" err="1">
                <a:sym typeface="+mn-ea"/>
              </a:rPr>
              <a:t>Kebangsaan</a:t>
            </a:r>
            <a:r>
              <a:rPr lang="en-US" sz="1800" dirty="0">
                <a:sym typeface="+mn-ea"/>
              </a:rPr>
              <a:t> Malaysia Medical Centre, </a:t>
            </a:r>
            <a:r>
              <a:rPr lang="en-US" sz="1800" dirty="0" err="1">
                <a:sym typeface="+mn-ea"/>
              </a:rPr>
              <a:t>Cheras,Malaysia</a:t>
            </a:r>
            <a:endParaRPr lang="en-US" sz="1800" dirty="0"/>
          </a:p>
          <a:p>
            <a:pPr marL="342900" indent="-342900">
              <a:buFont typeface="+mj-lt"/>
              <a:buAutoNum type="arabicPeriod"/>
            </a:pPr>
            <a:r>
              <a:rPr lang="en-US" dirty="0" err="1">
                <a:sym typeface="+mn-ea"/>
              </a:rPr>
              <a:t>Nur</a:t>
            </a:r>
            <a:r>
              <a:rPr lang="en-US" dirty="0">
                <a:sym typeface="+mn-ea"/>
              </a:rPr>
              <a:t> </a:t>
            </a:r>
            <a:r>
              <a:rPr lang="en-US" dirty="0" err="1">
                <a:sym typeface="+mn-ea"/>
              </a:rPr>
              <a:t>Aishah</a:t>
            </a:r>
            <a:r>
              <a:rPr lang="en-US" dirty="0">
                <a:sym typeface="+mn-ea"/>
              </a:rPr>
              <a:t> </a:t>
            </a:r>
            <a:r>
              <a:rPr lang="en-US" dirty="0" err="1">
                <a:sym typeface="+mn-ea"/>
              </a:rPr>
              <a:t>Binti</a:t>
            </a:r>
            <a:r>
              <a:rPr lang="en-US" dirty="0">
                <a:sym typeface="+mn-ea"/>
              </a:rPr>
              <a:t> </a:t>
            </a:r>
            <a:r>
              <a:rPr lang="en-US" dirty="0" err="1">
                <a:sym typeface="+mn-ea"/>
              </a:rPr>
              <a:t>Mohyin</a:t>
            </a:r>
            <a:endParaRPr lang="en-US" dirty="0">
              <a:sym typeface="+mn-ea"/>
            </a:endParaRPr>
          </a:p>
          <a:p>
            <a:pPr lvl="1"/>
            <a:r>
              <a:rPr lang="en-MY" altLang="en-US" sz="1800" dirty="0">
                <a:sym typeface="+mn-ea"/>
              </a:rPr>
              <a:t>Radiologist</a:t>
            </a:r>
            <a:endParaRPr lang="en-US" sz="1800" dirty="0">
              <a:sym typeface="+mn-ea"/>
            </a:endParaRPr>
          </a:p>
          <a:p>
            <a:pPr lvl="1"/>
            <a:r>
              <a:rPr lang="en-US" sz="1800" dirty="0">
                <a:sym typeface="+mn-ea"/>
              </a:rPr>
              <a:t>Women &amp; Child Hospital Kuala Lumpur, Malaysia</a:t>
            </a:r>
            <a:endParaRPr lang="en-US" sz="1800" dirty="0"/>
          </a:p>
          <a:p>
            <a:pPr marL="342900" indent="-342900">
              <a:buFont typeface="+mj-lt"/>
              <a:buAutoNum type="arabicPeriod"/>
            </a:pPr>
            <a:r>
              <a:rPr lang="en-US" dirty="0" err="1">
                <a:sym typeface="+mn-ea"/>
              </a:rPr>
              <a:t>Che</a:t>
            </a:r>
            <a:r>
              <a:rPr lang="en-US" dirty="0">
                <a:sym typeface="+mn-ea"/>
              </a:rPr>
              <a:t> </a:t>
            </a:r>
            <a:r>
              <a:rPr lang="en-US" dirty="0" err="1">
                <a:sym typeface="+mn-ea"/>
              </a:rPr>
              <a:t>Zubaidah</a:t>
            </a:r>
            <a:r>
              <a:rPr lang="en-US" dirty="0">
                <a:sym typeface="+mn-ea"/>
              </a:rPr>
              <a:t> </a:t>
            </a:r>
            <a:r>
              <a:rPr lang="en-US" dirty="0" err="1">
                <a:sym typeface="+mn-ea"/>
              </a:rPr>
              <a:t>Binti</a:t>
            </a:r>
            <a:r>
              <a:rPr lang="en-US" dirty="0">
                <a:sym typeface="+mn-ea"/>
              </a:rPr>
              <a:t> </a:t>
            </a:r>
            <a:r>
              <a:rPr lang="en-US" dirty="0" err="1">
                <a:sym typeface="+mn-ea"/>
              </a:rPr>
              <a:t>Che</a:t>
            </a:r>
            <a:r>
              <a:rPr lang="en-US" dirty="0">
                <a:sym typeface="+mn-ea"/>
              </a:rPr>
              <a:t> </a:t>
            </a:r>
            <a:r>
              <a:rPr lang="en-US" dirty="0" err="1">
                <a:sym typeface="+mn-ea"/>
              </a:rPr>
              <a:t>Daud</a:t>
            </a:r>
            <a:endParaRPr lang="en-US" dirty="0">
              <a:sym typeface="+mn-ea"/>
            </a:endParaRPr>
          </a:p>
          <a:p>
            <a:pPr lvl="1"/>
            <a:r>
              <a:rPr lang="en-MY" altLang="en-US" sz="1800" dirty="0" smtClean="0">
                <a:sym typeface="+mn-ea"/>
              </a:rPr>
              <a:t>Paediatric </a:t>
            </a:r>
            <a:r>
              <a:rPr lang="en-MY" altLang="en-US" sz="1800" dirty="0">
                <a:sym typeface="+mn-ea"/>
              </a:rPr>
              <a:t>Radiologist</a:t>
            </a:r>
            <a:endParaRPr lang="en-US" sz="1800" dirty="0">
              <a:sym typeface="+mn-ea"/>
            </a:endParaRPr>
          </a:p>
          <a:p>
            <a:pPr lvl="1"/>
            <a:r>
              <a:rPr lang="en-US" sz="1800" dirty="0">
                <a:sym typeface="+mn-ea"/>
              </a:rPr>
              <a:t>Women &amp; Child Hospital Kuala Lumpur, Malaysia</a:t>
            </a:r>
            <a:endParaRPr lang="en-US" sz="1800" dirty="0"/>
          </a:p>
          <a:p>
            <a:pPr marL="0" indent="0">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MY" altLang="en-US"/>
              <a:t>Objectives</a:t>
            </a:r>
            <a:endParaRPr lang="en-MY" altLang="en-US"/>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11630"/>
            <a:ext cx="7886700" cy="3878580"/>
          </a:xfrm>
        </p:spPr>
        <p:txBody>
          <a:bodyPr>
            <a:normAutofit/>
          </a:bodyPr>
          <a:lstStyle/>
          <a:p>
            <a:r>
              <a:rPr lang="en-US" sz="2000" dirty="0" smtClean="0"/>
              <a:t>This </a:t>
            </a:r>
            <a:r>
              <a:rPr lang="en-US" sz="2000" dirty="0"/>
              <a:t>case </a:t>
            </a:r>
            <a:r>
              <a:rPr lang="en-US" sz="2000" dirty="0" smtClean="0"/>
              <a:t>report will </a:t>
            </a:r>
            <a:r>
              <a:rPr lang="en-US" sz="2000" dirty="0" smtClean="0"/>
              <a:t>explore</a:t>
            </a:r>
            <a:r>
              <a:rPr lang="en-US" sz="2000" dirty="0" smtClean="0"/>
              <a:t> and raised the awareness of counterclockwise </a:t>
            </a:r>
            <a:r>
              <a:rPr lang="en-US" sz="2000" dirty="0"/>
              <a:t>mesenteric whirlpool </a:t>
            </a:r>
            <a:r>
              <a:rPr lang="en-US" sz="2000" dirty="0" smtClean="0"/>
              <a:t>sign as a normal variant. It should not be mistaken with the clockwise mesenteric whirlpool sign which is closely associated with </a:t>
            </a:r>
            <a:r>
              <a:rPr lang="en-US" sz="2000" dirty="0" err="1" smtClean="0"/>
              <a:t>malrotation</a:t>
            </a:r>
            <a:r>
              <a:rPr lang="en-US" sz="2000" dirty="0" smtClean="0"/>
              <a:t> or volvulus.</a:t>
            </a:r>
            <a:endParaRPr lang="en-US" sz="2000" dirty="0" smtClean="0"/>
          </a:p>
          <a:p>
            <a:r>
              <a:rPr lang="en-US" sz="2000" dirty="0" smtClean="0"/>
              <a:t>The misinterpretation of this </a:t>
            </a:r>
            <a:r>
              <a:rPr lang="en-US" sz="2000" dirty="0"/>
              <a:t>counterclockwise mesenteric whirlpool </a:t>
            </a:r>
            <a:r>
              <a:rPr lang="en-US" sz="2000" dirty="0" smtClean="0"/>
              <a:t>sign as </a:t>
            </a:r>
            <a:r>
              <a:rPr lang="en-US" sz="2000" dirty="0"/>
              <a:t>‘</a:t>
            </a:r>
            <a:r>
              <a:rPr lang="en-US" sz="2000" dirty="0" err="1"/>
              <a:t>midgut</a:t>
            </a:r>
            <a:r>
              <a:rPr lang="en-US" sz="2000" dirty="0"/>
              <a:t> volvulus’ </a:t>
            </a:r>
            <a:r>
              <a:rPr lang="en-US" sz="2000" dirty="0" smtClean="0"/>
              <a:t>will result </a:t>
            </a:r>
            <a:r>
              <a:rPr lang="en-US" sz="2000" dirty="0"/>
              <a:t>in serious clinical implications </a:t>
            </a:r>
            <a:endParaRPr lang="en-US" sz="2000" dirty="0"/>
          </a:p>
          <a:p>
            <a:r>
              <a:rPr lang="en-US" sz="2000" dirty="0" smtClean="0"/>
              <a:t> This case is also reported to improve the understanding of </a:t>
            </a:r>
            <a:r>
              <a:rPr lang="en-US" sz="2000" dirty="0" smtClean="0"/>
              <a:t>renal </a:t>
            </a:r>
            <a:r>
              <a:rPr lang="en-US" sz="2000" dirty="0" err="1" smtClean="0"/>
              <a:t>pseudoaneurysm</a:t>
            </a:r>
            <a:r>
              <a:rPr lang="en-US" sz="2000" dirty="0"/>
              <a:t>.</a:t>
            </a:r>
            <a:endParaRPr lang="en-US" sz="2000" dirty="0" smtClean="0"/>
          </a:p>
          <a:p>
            <a:r>
              <a:rPr lang="en-US" sz="2000" dirty="0" smtClean="0"/>
              <a:t>The knowledge on </a:t>
            </a:r>
            <a:r>
              <a:rPr lang="en-US" sz="2000" dirty="0"/>
              <a:t>these two conditions are essential in proper management to avoid unnecessary surgery, additional </a:t>
            </a:r>
            <a:r>
              <a:rPr lang="en-US" sz="2000" dirty="0" smtClean="0"/>
              <a:t>radiographic investigations </a:t>
            </a:r>
            <a:r>
              <a:rPr lang="en-US" sz="2000" dirty="0"/>
              <a:t>and life threatening complications.</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p:cNvSpPr>
          <p:nvPr>
            <p:ph type="title"/>
          </p:nvPr>
        </p:nvSpPr>
        <p:spPr/>
        <p:txBody>
          <a:bodyPr/>
          <a:p>
            <a:r>
              <a:rPr lang="en-MY" altLang="en-US"/>
              <a:t>Abstract</a:t>
            </a:r>
            <a:endParaRPr lang="en-MY" altLang="en-US"/>
          </a:p>
        </p:txBody>
      </p:sp>
      <p:sp>
        <p:nvSpPr>
          <p:cNvPr id="5" name="Text Placeholder 4"/>
          <p:cNvSpPr>
            <a:spLocks noGrp="1"/>
          </p:cNvSpPr>
          <p:nvPr>
            <p:ph type="body" idx="1"/>
          </p:nvPr>
        </p:nvSpPr>
        <p:spPr/>
        <p:txBody>
          <a:bodyPr/>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Content Placeholder 2"/>
          <p:cNvSpPr>
            <a:spLocks noGrp="1"/>
          </p:cNvSpPr>
          <p:nvPr>
            <p:ph idx="1"/>
          </p:nvPr>
        </p:nvSpPr>
        <p:spPr>
          <a:xfrm>
            <a:off x="457200" y="856615"/>
            <a:ext cx="7772400" cy="4934585"/>
          </a:xfrm>
        </p:spPr>
        <p:txBody>
          <a:bodyPr>
            <a:normAutofit lnSpcReduction="20000"/>
          </a:bodyPr>
          <a:p>
            <a:r>
              <a:rPr lang="en-US" sz="1400"/>
              <a:t>Background:The superior mesenteric vein(SMV) normally lies to the right of superior mesenteric artery(SMA) with its tributaries cross anteriorly to SMA in clockwise direction. Clockwise whirlpool sign is highly specific and sensitive in representing malrotation/volvulus. As opposed to this, counterclockwise rotation of SMV around SMA can be a normal variant. There have been only seven counterclockwise SMV rotation about the SMA with four of it proven to be negative for malrotation or volvulus.22% of the cases were found to be associated with intra-abdominal pathologies with 31% of them was due to left renal mass.Renal    pseudoaneurysm  is a  rare vascular lesion likely due to under-reported asymptomatic cases. It have an estimated incidence  of  5%. This  arises when the arterial wall injury of the kidney is tamponade by the hematoma and form fibrosis encapsulating the haemorrhage, which resembles an aneurysmal sac.An unstable pseudoaneurysm can rupture and lead to life threatening haemorrhage. </a:t>
            </a:r>
            <a:endParaRPr lang="en-US" sz="1400"/>
          </a:p>
          <a:p>
            <a:r>
              <a:rPr lang="en-US" sz="1400"/>
              <a:t>Case Report: A 2 year old girl, presented with fever, left eye bruising and swelling for 4 days. CT Brain and Abdomen noted to have enhancing mass in middle cranial fossa and large left paravertebral mass adjacent to left kidney. Image guided biopsy of the left paravertebral mass was done and proven to be neuroblastoma. Upon reassessment with CT Abdomen after completion of chemotherapy, noted the large left paravertebral mass have reduced in size but there is a pseudoaneurysm involving branches of anterior segment of left renal artery </a:t>
            </a:r>
            <a:r>
              <a:rPr lang="en-MY" altLang="en-US" sz="1400"/>
              <a:t>and counterclockwise whirlpool sign of SMV branches </a:t>
            </a:r>
            <a:r>
              <a:rPr lang="en-US" sz="1400"/>
              <a:t>.</a:t>
            </a:r>
            <a:endParaRPr lang="en-US" sz="1400"/>
          </a:p>
          <a:p>
            <a:r>
              <a:rPr lang="en-US" sz="1400"/>
              <a:t>Conclusion :It is important for radiologists to be aware of this normal CT appearance of mesenteric vessels which can be seen to avoid unnecessary laparotomy and increase load of additional investigations in the present era. Renal psudoaneurysm is also an important post renal biopsy complication that should not be miss to avoid life threatening situation.</a:t>
            </a:r>
            <a:endParaRPr lang="en-US" sz="1400"/>
          </a:p>
          <a:p>
            <a:endParaRPr lang="en-US" sz="1400"/>
          </a:p>
          <a:p>
            <a:r>
              <a:rPr lang="en-US" sz="1400"/>
              <a:t>Keyword: Counterclockwise whirlpool sign, Pseudoaneurysm of left renal artery, Left paravertebral neuroblastoma.</a:t>
            </a:r>
            <a:endParaRPr lang="en-US" sz="1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MY" altLang="en-US"/>
              <a:t>Clinical Data</a:t>
            </a:r>
            <a:endParaRPr lang="en-MY" altLang="en-US"/>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455897"/>
            <a:ext cx="7886700" cy="4034314"/>
          </a:xfrm>
        </p:spPr>
        <p:txBody>
          <a:bodyPr>
            <a:noAutofit/>
          </a:bodyPr>
          <a:lstStyle/>
          <a:p>
            <a:r>
              <a:rPr lang="en-US" sz="2000" dirty="0"/>
              <a:t>A 2 year old girl, </a:t>
            </a:r>
            <a:r>
              <a:rPr lang="en-MY" altLang="en-US" sz="2000" dirty="0"/>
              <a:t>born full term, no significant antenatal history, born via vaginal delivery, no complication upon delivery, have normal development milestone, no family history of malignancy.</a:t>
            </a:r>
            <a:endParaRPr lang="en-MY" altLang="en-US" sz="2000" dirty="0"/>
          </a:p>
          <a:p>
            <a:r>
              <a:rPr lang="en-US" sz="2000" dirty="0">
                <a:sym typeface="+mn-ea"/>
              </a:rPr>
              <a:t>presented with fever, left eye bruising and swelling for 4 days. </a:t>
            </a:r>
            <a:r>
              <a:rPr lang="en-MY" altLang="en-US" sz="2000" dirty="0">
                <a:sym typeface="+mn-ea"/>
              </a:rPr>
              <a:t>Denies of any abdominal pain or swelling , no altered bowel habit. No loss of appetite or loss of weight.</a:t>
            </a:r>
            <a:endParaRPr lang="en-MY" altLang="en-US" sz="2000" dirty="0"/>
          </a:p>
          <a:p>
            <a:r>
              <a:rPr lang="en-MY" altLang="en-US" sz="2000" dirty="0"/>
              <a:t>On physical </a:t>
            </a:r>
            <a:r>
              <a:rPr lang="en-MY" altLang="en-US" sz="2000" dirty="0" smtClean="0"/>
              <a:t>examination, vague mass noted at left lumbar region. Otherwise, </a:t>
            </a:r>
            <a:r>
              <a:rPr lang="en-MY" altLang="en-US" sz="2000" dirty="0"/>
              <a:t>no neurological </a:t>
            </a:r>
            <a:r>
              <a:rPr lang="en-MY" altLang="en-US" sz="2000" dirty="0" smtClean="0"/>
              <a:t>deficit or obvious abdominal </a:t>
            </a:r>
            <a:r>
              <a:rPr lang="en-MY" altLang="en-US" sz="2000" dirty="0"/>
              <a:t>distension </a:t>
            </a:r>
            <a:endParaRPr lang="en-MY" altLang="en-US" sz="2000" dirty="0" smtClean="0"/>
          </a:p>
          <a:p>
            <a:r>
              <a:rPr lang="en-US" sz="2000" dirty="0" smtClean="0"/>
              <a:t>CT </a:t>
            </a:r>
            <a:r>
              <a:rPr lang="en-US" sz="2000" dirty="0"/>
              <a:t>Brain and Abdomen</a:t>
            </a:r>
            <a:r>
              <a:rPr lang="en-MY" altLang="en-US" sz="2000" dirty="0"/>
              <a:t>( </a:t>
            </a:r>
            <a:r>
              <a:rPr lang="en-MY" altLang="en-US" sz="2000" dirty="0" smtClean="0"/>
              <a:t>20.2.2019)</a:t>
            </a:r>
            <a:r>
              <a:rPr lang="en-US" sz="2000" dirty="0" smtClean="0"/>
              <a:t> </a:t>
            </a:r>
            <a:r>
              <a:rPr lang="en-US" sz="2000" dirty="0"/>
              <a:t>noted to have enhancing mass in middle cranial fossa and large left paravertebral mass adjacent to left kidney.</a:t>
            </a:r>
            <a:endParaRPr lang="en-US" sz="2000" dirty="0"/>
          </a:p>
          <a:p>
            <a:r>
              <a:rPr lang="en-US" sz="2000" dirty="0"/>
              <a:t>Image guided biopsy of the left paravertebral mass was done and proven to be </a:t>
            </a:r>
            <a:r>
              <a:rPr lang="en-US" sz="2000" dirty="0" err="1"/>
              <a:t>neuroblastoma</a:t>
            </a:r>
            <a:r>
              <a:rPr lang="en-US" sz="2000" dirty="0"/>
              <a:t>. </a:t>
            </a:r>
            <a:endParaRPr lang="en-US" sz="2000" dirty="0"/>
          </a:p>
          <a:p>
            <a:r>
              <a:rPr lang="en-US" sz="2000" dirty="0" smtClean="0"/>
              <a:t>CT </a:t>
            </a:r>
            <a:r>
              <a:rPr lang="en-MY" altLang="en-US" sz="2000" dirty="0"/>
              <a:t>Brain, Thorax &amp; </a:t>
            </a:r>
            <a:r>
              <a:rPr lang="en-US" sz="2000" dirty="0" smtClean="0"/>
              <a:t>Abdomen repeated on </a:t>
            </a:r>
            <a:r>
              <a:rPr lang="en-MY" altLang="en-US" sz="2000" dirty="0" smtClean="0"/>
              <a:t>15.4.2019 </a:t>
            </a:r>
            <a:r>
              <a:rPr lang="en-US" sz="2000" dirty="0"/>
              <a:t>after completion of chemotherapy, </a:t>
            </a:r>
            <a:endParaRPr lang="en-US"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Celestial</Template>
  <TotalTime>0</TotalTime>
  <Words>9204</Words>
  <Application>WPS Presentation</Application>
  <PresentationFormat>On-screen Show (4:3)</PresentationFormat>
  <Paragraphs>97</Paragraphs>
  <Slides>21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21</vt:i4>
      </vt:variant>
    </vt:vector>
  </HeadingPairs>
  <TitlesOfParts>
    <vt:vector size="30" baseType="lpstr">
      <vt:lpstr>Arial</vt:lpstr>
      <vt:lpstr>SimSun</vt:lpstr>
      <vt:lpstr>Wingdings</vt:lpstr>
      <vt:lpstr>Arial</vt:lpstr>
      <vt:lpstr>Calibri</vt:lpstr>
      <vt:lpstr>Calibri Light</vt:lpstr>
      <vt:lpstr>Microsoft YaHei</vt:lpstr>
      <vt:lpstr>Arial Unicode MS</vt:lpstr>
      <vt:lpstr>Celestial</vt:lpstr>
      <vt:lpstr>Case Report: Counterclockwise Mesenteric Whirlpool Sign with Left Artery Pseudoaneurysm in a Case of Left Paravertebral Neuroblastoma </vt:lpstr>
      <vt:lpstr>Authors</vt:lpstr>
      <vt:lpstr>PowerPoint 演示文稿</vt:lpstr>
      <vt:lpstr>Objectives</vt:lpstr>
      <vt:lpstr>PowerPoint 演示文稿</vt:lpstr>
      <vt:lpstr>PowerPoint 演示文稿</vt:lpstr>
      <vt:lpstr>PowerPoint 演示文稿</vt:lpstr>
      <vt:lpstr>Clinical Data</vt:lpstr>
      <vt:lpstr>PowerPoint 演示文稿</vt:lpstr>
      <vt:lpstr>CT ABDOMEN DATED 15.4.2019</vt:lpstr>
      <vt:lpstr>PowerPoint 演示文稿</vt:lpstr>
      <vt:lpstr>PowerPoint 演示文稿</vt:lpstr>
      <vt:lpstr>Discussion</vt:lpstr>
      <vt:lpstr>PowerPoint 演示文稿</vt:lpstr>
      <vt:lpstr>PowerPoint 演示文稿</vt:lpstr>
      <vt:lpstr>PowerPoint 演示文稿</vt:lpstr>
      <vt:lpstr>Conclusion</vt:lpstr>
      <vt:lpstr>Conclusion</vt:lpstr>
      <vt:lpstr>References</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
  <cp:lastModifiedBy>User</cp:lastModifiedBy>
  <cp:revision>21</cp:revision>
  <dcterms:created xsi:type="dcterms:W3CDTF">2019-08-12T13:00:00Z</dcterms:created>
  <dcterms:modified xsi:type="dcterms:W3CDTF">2019-08-15T11:17:46Z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1033-11.2.0.8893</vt:lpwstr>
  </property>
</Properties>
</file>