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9" r:id="rId23"/>
    <p:sldId id="290" r:id="rId24"/>
    <p:sldId id="288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6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E89495-85E1-4201-8DFB-F6171174658E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9E339DD-C2F5-4E1B-9E13-7C0AD6F12D08}">
      <dgm:prSet/>
      <dgm:spPr/>
      <dgm:t>
        <a:bodyPr/>
        <a:lstStyle/>
        <a:p>
          <a:r>
            <a:rPr lang="en-MY"/>
            <a:t>Tahap pemerhatian</a:t>
          </a:r>
          <a:endParaRPr lang="en-US"/>
        </a:p>
      </dgm:t>
    </dgm:pt>
    <dgm:pt modelId="{79B15E13-CEB4-4D57-B868-55276B41B3B6}" type="parTrans" cxnId="{0C2D700B-CD17-4BF1-867E-AD57BCAA5931}">
      <dgm:prSet/>
      <dgm:spPr/>
      <dgm:t>
        <a:bodyPr/>
        <a:lstStyle/>
        <a:p>
          <a:endParaRPr lang="en-US"/>
        </a:p>
      </dgm:t>
    </dgm:pt>
    <dgm:pt modelId="{F50C9E5E-C73D-4EBB-84D0-A7543ECA7B29}" type="sibTrans" cxnId="{0C2D700B-CD17-4BF1-867E-AD57BCAA5931}">
      <dgm:prSet/>
      <dgm:spPr/>
      <dgm:t>
        <a:bodyPr/>
        <a:lstStyle/>
        <a:p>
          <a:endParaRPr lang="en-US"/>
        </a:p>
      </dgm:t>
    </dgm:pt>
    <dgm:pt modelId="{A52249AF-C192-487B-9AF2-B9F0CBCCB32B}">
      <dgm:prSet/>
      <dgm:spPr/>
      <dgm:t>
        <a:bodyPr/>
        <a:lstStyle/>
        <a:p>
          <a:r>
            <a:rPr lang="en-MY"/>
            <a:t>Tahap tujuan</a:t>
          </a:r>
          <a:endParaRPr lang="en-US"/>
        </a:p>
      </dgm:t>
    </dgm:pt>
    <dgm:pt modelId="{0D1C9B50-49C6-471E-9323-4BEADD457CF4}" type="parTrans" cxnId="{077456AE-1814-42D2-A119-F45AA002D13C}">
      <dgm:prSet/>
      <dgm:spPr/>
      <dgm:t>
        <a:bodyPr/>
        <a:lstStyle/>
        <a:p>
          <a:endParaRPr lang="en-US"/>
        </a:p>
      </dgm:t>
    </dgm:pt>
    <dgm:pt modelId="{DF57EA14-2624-455F-8A77-C0C098D23BA2}" type="sibTrans" cxnId="{077456AE-1814-42D2-A119-F45AA002D13C}">
      <dgm:prSet/>
      <dgm:spPr/>
      <dgm:t>
        <a:bodyPr/>
        <a:lstStyle/>
        <a:p>
          <a:endParaRPr lang="en-US"/>
        </a:p>
      </dgm:t>
    </dgm:pt>
    <dgm:pt modelId="{88934C6E-A629-4A25-9DC4-6A20BFF3EAD5}">
      <dgm:prSet/>
      <dgm:spPr/>
      <dgm:t>
        <a:bodyPr/>
        <a:lstStyle/>
        <a:p>
          <a:r>
            <a:rPr lang="en-MY" dirty="0" err="1"/>
            <a:t>Pertimbangan</a:t>
          </a:r>
          <a:r>
            <a:rPr lang="en-MY" dirty="0"/>
            <a:t> </a:t>
          </a:r>
          <a:r>
            <a:rPr lang="en-MY" dirty="0" err="1"/>
            <a:t>normatif</a:t>
          </a:r>
          <a:endParaRPr lang="en-US" dirty="0"/>
        </a:p>
      </dgm:t>
    </dgm:pt>
    <dgm:pt modelId="{9B8EF744-3510-4210-B2AD-18956C2E3B08}" type="parTrans" cxnId="{E096970D-528A-48F8-AC59-9C4D09E14E85}">
      <dgm:prSet/>
      <dgm:spPr/>
      <dgm:t>
        <a:bodyPr/>
        <a:lstStyle/>
        <a:p>
          <a:endParaRPr lang="en-US"/>
        </a:p>
      </dgm:t>
    </dgm:pt>
    <dgm:pt modelId="{EFE10F98-BC52-47FE-8EF9-C0370B2A70B9}" type="sibTrans" cxnId="{E096970D-528A-48F8-AC59-9C4D09E14E85}">
      <dgm:prSet/>
      <dgm:spPr/>
      <dgm:t>
        <a:bodyPr/>
        <a:lstStyle/>
        <a:p>
          <a:endParaRPr lang="en-US"/>
        </a:p>
      </dgm:t>
    </dgm:pt>
    <dgm:pt modelId="{BE40DC57-FFAB-42C9-8FD8-C544D3603CF1}" type="pres">
      <dgm:prSet presAssocID="{CCE89495-85E1-4201-8DFB-F6171174658E}" presName="outerComposite" presStyleCnt="0">
        <dgm:presLayoutVars>
          <dgm:chMax val="5"/>
          <dgm:dir/>
          <dgm:resizeHandles val="exact"/>
        </dgm:presLayoutVars>
      </dgm:prSet>
      <dgm:spPr/>
    </dgm:pt>
    <dgm:pt modelId="{8CFF109A-DE6A-431D-B85F-BE6275A670B7}" type="pres">
      <dgm:prSet presAssocID="{CCE89495-85E1-4201-8DFB-F6171174658E}" presName="dummyMaxCanvas" presStyleCnt="0">
        <dgm:presLayoutVars/>
      </dgm:prSet>
      <dgm:spPr/>
    </dgm:pt>
    <dgm:pt modelId="{EDBF6638-AECA-4836-A200-3F0FA5FCB264}" type="pres">
      <dgm:prSet presAssocID="{CCE89495-85E1-4201-8DFB-F6171174658E}" presName="ThreeNodes_1" presStyleLbl="node1" presStyleIdx="0" presStyleCnt="3">
        <dgm:presLayoutVars>
          <dgm:bulletEnabled val="1"/>
        </dgm:presLayoutVars>
      </dgm:prSet>
      <dgm:spPr/>
    </dgm:pt>
    <dgm:pt modelId="{97C53F53-9BC6-4B35-A3E6-7D488EA26520}" type="pres">
      <dgm:prSet presAssocID="{CCE89495-85E1-4201-8DFB-F6171174658E}" presName="ThreeNodes_2" presStyleLbl="node1" presStyleIdx="1" presStyleCnt="3">
        <dgm:presLayoutVars>
          <dgm:bulletEnabled val="1"/>
        </dgm:presLayoutVars>
      </dgm:prSet>
      <dgm:spPr/>
    </dgm:pt>
    <dgm:pt modelId="{3362ACB9-C5A1-4772-BE58-5D2DFE97E92A}" type="pres">
      <dgm:prSet presAssocID="{CCE89495-85E1-4201-8DFB-F6171174658E}" presName="ThreeNodes_3" presStyleLbl="node1" presStyleIdx="2" presStyleCnt="3">
        <dgm:presLayoutVars>
          <dgm:bulletEnabled val="1"/>
        </dgm:presLayoutVars>
      </dgm:prSet>
      <dgm:spPr/>
    </dgm:pt>
    <dgm:pt modelId="{FCEF2D0F-F792-40F6-9A95-4400D663F16D}" type="pres">
      <dgm:prSet presAssocID="{CCE89495-85E1-4201-8DFB-F6171174658E}" presName="ThreeConn_1-2" presStyleLbl="fgAccFollowNode1" presStyleIdx="0" presStyleCnt="2">
        <dgm:presLayoutVars>
          <dgm:bulletEnabled val="1"/>
        </dgm:presLayoutVars>
      </dgm:prSet>
      <dgm:spPr/>
    </dgm:pt>
    <dgm:pt modelId="{265CF10F-9FD9-487B-8337-F4DCF030CFFD}" type="pres">
      <dgm:prSet presAssocID="{CCE89495-85E1-4201-8DFB-F6171174658E}" presName="ThreeConn_2-3" presStyleLbl="fgAccFollowNode1" presStyleIdx="1" presStyleCnt="2">
        <dgm:presLayoutVars>
          <dgm:bulletEnabled val="1"/>
        </dgm:presLayoutVars>
      </dgm:prSet>
      <dgm:spPr/>
    </dgm:pt>
    <dgm:pt modelId="{A2AA1EC6-50EB-44E0-B302-B9C397BB5196}" type="pres">
      <dgm:prSet presAssocID="{CCE89495-85E1-4201-8DFB-F6171174658E}" presName="ThreeNodes_1_text" presStyleLbl="node1" presStyleIdx="2" presStyleCnt="3">
        <dgm:presLayoutVars>
          <dgm:bulletEnabled val="1"/>
        </dgm:presLayoutVars>
      </dgm:prSet>
      <dgm:spPr/>
    </dgm:pt>
    <dgm:pt modelId="{4CCDC316-F36F-45E6-8546-16285F8A3F25}" type="pres">
      <dgm:prSet presAssocID="{CCE89495-85E1-4201-8DFB-F6171174658E}" presName="ThreeNodes_2_text" presStyleLbl="node1" presStyleIdx="2" presStyleCnt="3">
        <dgm:presLayoutVars>
          <dgm:bulletEnabled val="1"/>
        </dgm:presLayoutVars>
      </dgm:prSet>
      <dgm:spPr/>
    </dgm:pt>
    <dgm:pt modelId="{BC2FB7E8-A21D-4074-B3F3-783D3BF7DF51}" type="pres">
      <dgm:prSet presAssocID="{CCE89495-85E1-4201-8DFB-F6171174658E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0C2D700B-CD17-4BF1-867E-AD57BCAA5931}" srcId="{CCE89495-85E1-4201-8DFB-F6171174658E}" destId="{09E339DD-C2F5-4E1B-9E13-7C0AD6F12D08}" srcOrd="0" destOrd="0" parTransId="{79B15E13-CEB4-4D57-B868-55276B41B3B6}" sibTransId="{F50C9E5E-C73D-4EBB-84D0-A7543ECA7B29}"/>
    <dgm:cxn modelId="{E096970D-528A-48F8-AC59-9C4D09E14E85}" srcId="{CCE89495-85E1-4201-8DFB-F6171174658E}" destId="{88934C6E-A629-4A25-9DC4-6A20BFF3EAD5}" srcOrd="2" destOrd="0" parTransId="{9B8EF744-3510-4210-B2AD-18956C2E3B08}" sibTransId="{EFE10F98-BC52-47FE-8EF9-C0370B2A70B9}"/>
    <dgm:cxn modelId="{D498F80E-4908-43D0-BAE3-18CB067E312F}" type="presOf" srcId="{CCE89495-85E1-4201-8DFB-F6171174658E}" destId="{BE40DC57-FFAB-42C9-8FD8-C544D3603CF1}" srcOrd="0" destOrd="0" presId="urn:microsoft.com/office/officeart/2005/8/layout/vProcess5"/>
    <dgm:cxn modelId="{6474B61E-422D-42FB-B127-C66C8986F9EF}" type="presOf" srcId="{DF57EA14-2624-455F-8A77-C0C098D23BA2}" destId="{265CF10F-9FD9-487B-8337-F4DCF030CFFD}" srcOrd="0" destOrd="0" presId="urn:microsoft.com/office/officeart/2005/8/layout/vProcess5"/>
    <dgm:cxn modelId="{F247E61E-A7B4-4DD2-9015-0EC9F812996A}" type="presOf" srcId="{88934C6E-A629-4A25-9DC4-6A20BFF3EAD5}" destId="{BC2FB7E8-A21D-4074-B3F3-783D3BF7DF51}" srcOrd="1" destOrd="0" presId="urn:microsoft.com/office/officeart/2005/8/layout/vProcess5"/>
    <dgm:cxn modelId="{9759052C-0EEA-4453-A215-D0FFE2181D7A}" type="presOf" srcId="{A52249AF-C192-487B-9AF2-B9F0CBCCB32B}" destId="{4CCDC316-F36F-45E6-8546-16285F8A3F25}" srcOrd="1" destOrd="0" presId="urn:microsoft.com/office/officeart/2005/8/layout/vProcess5"/>
    <dgm:cxn modelId="{46876F32-FE43-4E5A-8A26-5BE7A892AA64}" type="presOf" srcId="{F50C9E5E-C73D-4EBB-84D0-A7543ECA7B29}" destId="{FCEF2D0F-F792-40F6-9A95-4400D663F16D}" srcOrd="0" destOrd="0" presId="urn:microsoft.com/office/officeart/2005/8/layout/vProcess5"/>
    <dgm:cxn modelId="{F221BF42-9B26-4850-B133-FD2770AD07CE}" type="presOf" srcId="{09E339DD-C2F5-4E1B-9E13-7C0AD6F12D08}" destId="{A2AA1EC6-50EB-44E0-B302-B9C397BB5196}" srcOrd="1" destOrd="0" presId="urn:microsoft.com/office/officeart/2005/8/layout/vProcess5"/>
    <dgm:cxn modelId="{A0BA8767-DE32-45A7-B65E-EEFFF75DDCD0}" type="presOf" srcId="{A52249AF-C192-487B-9AF2-B9F0CBCCB32B}" destId="{97C53F53-9BC6-4B35-A3E6-7D488EA26520}" srcOrd="0" destOrd="0" presId="urn:microsoft.com/office/officeart/2005/8/layout/vProcess5"/>
    <dgm:cxn modelId="{C42FC253-E2C8-49D1-ADCC-9C0700A8266F}" type="presOf" srcId="{09E339DD-C2F5-4E1B-9E13-7C0AD6F12D08}" destId="{EDBF6638-AECA-4836-A200-3F0FA5FCB264}" srcOrd="0" destOrd="0" presId="urn:microsoft.com/office/officeart/2005/8/layout/vProcess5"/>
    <dgm:cxn modelId="{077456AE-1814-42D2-A119-F45AA002D13C}" srcId="{CCE89495-85E1-4201-8DFB-F6171174658E}" destId="{A52249AF-C192-487B-9AF2-B9F0CBCCB32B}" srcOrd="1" destOrd="0" parTransId="{0D1C9B50-49C6-471E-9323-4BEADD457CF4}" sibTransId="{DF57EA14-2624-455F-8A77-C0C098D23BA2}"/>
    <dgm:cxn modelId="{C69DADDC-5F92-493B-8C73-0753B4EE8690}" type="presOf" srcId="{88934C6E-A629-4A25-9DC4-6A20BFF3EAD5}" destId="{3362ACB9-C5A1-4772-BE58-5D2DFE97E92A}" srcOrd="0" destOrd="0" presId="urn:microsoft.com/office/officeart/2005/8/layout/vProcess5"/>
    <dgm:cxn modelId="{F4C42D39-B402-46C9-9F21-652E4984D8D7}" type="presParOf" srcId="{BE40DC57-FFAB-42C9-8FD8-C544D3603CF1}" destId="{8CFF109A-DE6A-431D-B85F-BE6275A670B7}" srcOrd="0" destOrd="0" presId="urn:microsoft.com/office/officeart/2005/8/layout/vProcess5"/>
    <dgm:cxn modelId="{D5FCBCE8-6D1C-4ABC-BF6C-9288307DBB10}" type="presParOf" srcId="{BE40DC57-FFAB-42C9-8FD8-C544D3603CF1}" destId="{EDBF6638-AECA-4836-A200-3F0FA5FCB264}" srcOrd="1" destOrd="0" presId="urn:microsoft.com/office/officeart/2005/8/layout/vProcess5"/>
    <dgm:cxn modelId="{34B5CE4A-AAE9-4C42-9967-51266B52CF0E}" type="presParOf" srcId="{BE40DC57-FFAB-42C9-8FD8-C544D3603CF1}" destId="{97C53F53-9BC6-4B35-A3E6-7D488EA26520}" srcOrd="2" destOrd="0" presId="urn:microsoft.com/office/officeart/2005/8/layout/vProcess5"/>
    <dgm:cxn modelId="{7CBFA953-E558-4C81-A6DC-53B4427A638C}" type="presParOf" srcId="{BE40DC57-FFAB-42C9-8FD8-C544D3603CF1}" destId="{3362ACB9-C5A1-4772-BE58-5D2DFE97E92A}" srcOrd="3" destOrd="0" presId="urn:microsoft.com/office/officeart/2005/8/layout/vProcess5"/>
    <dgm:cxn modelId="{7FEC5648-814E-4F42-92C7-CFB5AB3388DF}" type="presParOf" srcId="{BE40DC57-FFAB-42C9-8FD8-C544D3603CF1}" destId="{FCEF2D0F-F792-40F6-9A95-4400D663F16D}" srcOrd="4" destOrd="0" presId="urn:microsoft.com/office/officeart/2005/8/layout/vProcess5"/>
    <dgm:cxn modelId="{47177EEB-9A2D-4036-9F33-79CE8E7C61C7}" type="presParOf" srcId="{BE40DC57-FFAB-42C9-8FD8-C544D3603CF1}" destId="{265CF10F-9FD9-487B-8337-F4DCF030CFFD}" srcOrd="5" destOrd="0" presId="urn:microsoft.com/office/officeart/2005/8/layout/vProcess5"/>
    <dgm:cxn modelId="{3AE20AD6-DF89-416C-9BF6-06CEA7973B24}" type="presParOf" srcId="{BE40DC57-FFAB-42C9-8FD8-C544D3603CF1}" destId="{A2AA1EC6-50EB-44E0-B302-B9C397BB5196}" srcOrd="6" destOrd="0" presId="urn:microsoft.com/office/officeart/2005/8/layout/vProcess5"/>
    <dgm:cxn modelId="{AF5406F5-D111-4730-BBA9-7BA9EE5B893C}" type="presParOf" srcId="{BE40DC57-FFAB-42C9-8FD8-C544D3603CF1}" destId="{4CCDC316-F36F-45E6-8546-16285F8A3F25}" srcOrd="7" destOrd="0" presId="urn:microsoft.com/office/officeart/2005/8/layout/vProcess5"/>
    <dgm:cxn modelId="{FF767ED1-DC35-4B26-877E-ACF1C7B1DF86}" type="presParOf" srcId="{BE40DC57-FFAB-42C9-8FD8-C544D3603CF1}" destId="{BC2FB7E8-A21D-4074-B3F3-783D3BF7DF5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B2BF94-C82D-4910-972B-8E56AE13E25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2E3D200-279D-443A-AAF9-DA585559EABB}">
      <dgm:prSet/>
      <dgm:spPr/>
      <dgm:t>
        <a:bodyPr/>
        <a:lstStyle/>
        <a:p>
          <a:r>
            <a:rPr lang="en-MY"/>
            <a:t>Harold Lasswell - ahli sains politik membuat analisis propaganda Nazi untuk mengenal pasti kesan terhadap pendengar. </a:t>
          </a:r>
          <a:endParaRPr lang="en-US"/>
        </a:p>
      </dgm:t>
    </dgm:pt>
    <dgm:pt modelId="{C5C12EF0-6C0E-42CE-80DE-E6D01FFC62AC}" type="parTrans" cxnId="{0076B64F-3615-4F63-B9E3-8723D3336E2F}">
      <dgm:prSet/>
      <dgm:spPr/>
      <dgm:t>
        <a:bodyPr/>
        <a:lstStyle/>
        <a:p>
          <a:endParaRPr lang="en-US"/>
        </a:p>
      </dgm:t>
    </dgm:pt>
    <dgm:pt modelId="{6A6A6C25-14F9-481A-B9C9-36E2AC40B527}" type="sibTrans" cxnId="{0076B64F-3615-4F63-B9E3-8723D3336E2F}">
      <dgm:prSet/>
      <dgm:spPr/>
      <dgm:t>
        <a:bodyPr/>
        <a:lstStyle/>
        <a:p>
          <a:endParaRPr lang="en-US"/>
        </a:p>
      </dgm:t>
    </dgm:pt>
    <dgm:pt modelId="{9AC19FE5-C595-4ECD-AA88-D26CDCDBB6C6}">
      <dgm:prSet/>
      <dgm:spPr/>
      <dgm:t>
        <a:bodyPr/>
        <a:lstStyle/>
        <a:p>
          <a:r>
            <a:rPr lang="en-MY"/>
            <a:t>Menurut Lasswell proses komunikasi mengandungi empat unsur – siapa berkata apa, melalui saluran mana, kepada siapa, dengan kesan apa.</a:t>
          </a:r>
          <a:endParaRPr lang="en-US"/>
        </a:p>
      </dgm:t>
    </dgm:pt>
    <dgm:pt modelId="{B99B2383-DA97-4E70-8A4A-377B28E08483}" type="parTrans" cxnId="{C6FDB222-C1F0-4E0F-9304-FE8EC89731E7}">
      <dgm:prSet/>
      <dgm:spPr/>
      <dgm:t>
        <a:bodyPr/>
        <a:lstStyle/>
        <a:p>
          <a:endParaRPr lang="en-US"/>
        </a:p>
      </dgm:t>
    </dgm:pt>
    <dgm:pt modelId="{0E6D4D9D-25AF-40A7-A5B2-A413D00D6FD0}" type="sibTrans" cxnId="{C6FDB222-C1F0-4E0F-9304-FE8EC89731E7}">
      <dgm:prSet/>
      <dgm:spPr/>
      <dgm:t>
        <a:bodyPr/>
        <a:lstStyle/>
        <a:p>
          <a:endParaRPr lang="en-US"/>
        </a:p>
      </dgm:t>
    </dgm:pt>
    <dgm:pt modelId="{FC42BAB6-A2CC-47ED-99CC-8EC41DC5C05F}" type="pres">
      <dgm:prSet presAssocID="{62B2BF94-C82D-4910-972B-8E56AE13E25D}" presName="linear" presStyleCnt="0">
        <dgm:presLayoutVars>
          <dgm:animLvl val="lvl"/>
          <dgm:resizeHandles val="exact"/>
        </dgm:presLayoutVars>
      </dgm:prSet>
      <dgm:spPr/>
    </dgm:pt>
    <dgm:pt modelId="{B1CE641F-F139-4BB3-ADA3-05FD285A2D75}" type="pres">
      <dgm:prSet presAssocID="{C2E3D200-279D-443A-AAF9-DA585559EAB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B01D3C9-437C-41C6-82BF-0EBA17722F83}" type="pres">
      <dgm:prSet presAssocID="{6A6A6C25-14F9-481A-B9C9-36E2AC40B527}" presName="spacer" presStyleCnt="0"/>
      <dgm:spPr/>
    </dgm:pt>
    <dgm:pt modelId="{32BA442C-CB8E-4B46-A846-8ABB09D2EB51}" type="pres">
      <dgm:prSet presAssocID="{9AC19FE5-C595-4ECD-AA88-D26CDCDBB6C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6FDB222-C1F0-4E0F-9304-FE8EC89731E7}" srcId="{62B2BF94-C82D-4910-972B-8E56AE13E25D}" destId="{9AC19FE5-C595-4ECD-AA88-D26CDCDBB6C6}" srcOrd="1" destOrd="0" parTransId="{B99B2383-DA97-4E70-8A4A-377B28E08483}" sibTransId="{0E6D4D9D-25AF-40A7-A5B2-A413D00D6FD0}"/>
    <dgm:cxn modelId="{C4D6173A-DF78-4B3A-8620-DA86222DB2A1}" type="presOf" srcId="{C2E3D200-279D-443A-AAF9-DA585559EABB}" destId="{B1CE641F-F139-4BB3-ADA3-05FD285A2D75}" srcOrd="0" destOrd="0" presId="urn:microsoft.com/office/officeart/2005/8/layout/vList2"/>
    <dgm:cxn modelId="{0076B64F-3615-4F63-B9E3-8723D3336E2F}" srcId="{62B2BF94-C82D-4910-972B-8E56AE13E25D}" destId="{C2E3D200-279D-443A-AAF9-DA585559EABB}" srcOrd="0" destOrd="0" parTransId="{C5C12EF0-6C0E-42CE-80DE-E6D01FFC62AC}" sibTransId="{6A6A6C25-14F9-481A-B9C9-36E2AC40B527}"/>
    <dgm:cxn modelId="{04AB0683-89FE-43C5-955D-8C44060AA835}" type="presOf" srcId="{9AC19FE5-C595-4ECD-AA88-D26CDCDBB6C6}" destId="{32BA442C-CB8E-4B46-A846-8ABB09D2EB51}" srcOrd="0" destOrd="0" presId="urn:microsoft.com/office/officeart/2005/8/layout/vList2"/>
    <dgm:cxn modelId="{B2B636C6-4448-4368-9715-95E4DCCE64CC}" type="presOf" srcId="{62B2BF94-C82D-4910-972B-8E56AE13E25D}" destId="{FC42BAB6-A2CC-47ED-99CC-8EC41DC5C05F}" srcOrd="0" destOrd="0" presId="urn:microsoft.com/office/officeart/2005/8/layout/vList2"/>
    <dgm:cxn modelId="{EB639CAC-E729-40D7-A21D-A31FA9CC2D77}" type="presParOf" srcId="{FC42BAB6-A2CC-47ED-99CC-8EC41DC5C05F}" destId="{B1CE641F-F139-4BB3-ADA3-05FD285A2D75}" srcOrd="0" destOrd="0" presId="urn:microsoft.com/office/officeart/2005/8/layout/vList2"/>
    <dgm:cxn modelId="{7A7AC7E2-B854-459F-923A-5AAE352CB007}" type="presParOf" srcId="{FC42BAB6-A2CC-47ED-99CC-8EC41DC5C05F}" destId="{5B01D3C9-437C-41C6-82BF-0EBA17722F83}" srcOrd="1" destOrd="0" presId="urn:microsoft.com/office/officeart/2005/8/layout/vList2"/>
    <dgm:cxn modelId="{5CD27A88-8D35-4FB5-9C7C-0BF19A7677A4}" type="presParOf" srcId="{FC42BAB6-A2CC-47ED-99CC-8EC41DC5C05F}" destId="{32BA442C-CB8E-4B46-A846-8ABB09D2EB5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D78155-765F-4EFD-85B6-E3F3D6EB9587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FCF881E8-7E13-44FA-B21C-B23E53FE466F}">
      <dgm:prSet phldrT="[Text]"/>
      <dgm:spPr/>
      <dgm:t>
        <a:bodyPr/>
        <a:lstStyle/>
        <a:p>
          <a:r>
            <a:rPr lang="en-MY" dirty="0" err="1"/>
            <a:t>Sumber</a:t>
          </a:r>
          <a:endParaRPr lang="en-MY" dirty="0"/>
        </a:p>
      </dgm:t>
    </dgm:pt>
    <dgm:pt modelId="{13D9544E-B35D-4999-9679-962D9322F8D0}" type="parTrans" cxnId="{981DC358-B44F-4BF4-B666-281904A73113}">
      <dgm:prSet/>
      <dgm:spPr/>
      <dgm:t>
        <a:bodyPr/>
        <a:lstStyle/>
        <a:p>
          <a:endParaRPr lang="en-MY"/>
        </a:p>
      </dgm:t>
    </dgm:pt>
    <dgm:pt modelId="{6470F17A-6042-4890-A514-F0F5F3CA95D9}" type="sibTrans" cxnId="{981DC358-B44F-4BF4-B666-281904A73113}">
      <dgm:prSet/>
      <dgm:spPr/>
      <dgm:t>
        <a:bodyPr/>
        <a:lstStyle/>
        <a:p>
          <a:endParaRPr lang="en-MY"/>
        </a:p>
      </dgm:t>
    </dgm:pt>
    <dgm:pt modelId="{14246518-8CCE-4DFE-871F-3246F5D8471B}">
      <dgm:prSet phldrT="[Text]"/>
      <dgm:spPr/>
      <dgm:t>
        <a:bodyPr/>
        <a:lstStyle/>
        <a:p>
          <a:r>
            <a:rPr lang="en-MY" dirty="0"/>
            <a:t>Mesej</a:t>
          </a:r>
        </a:p>
      </dgm:t>
    </dgm:pt>
    <dgm:pt modelId="{0BF96828-1B0E-447D-BEDC-5A9B3A28E120}" type="parTrans" cxnId="{2954B15C-DF5C-49F2-9CEF-FB62CCF2D66E}">
      <dgm:prSet/>
      <dgm:spPr/>
      <dgm:t>
        <a:bodyPr/>
        <a:lstStyle/>
        <a:p>
          <a:endParaRPr lang="en-MY"/>
        </a:p>
      </dgm:t>
    </dgm:pt>
    <dgm:pt modelId="{38568CA8-EC51-4A6B-90A9-1877B0808664}" type="sibTrans" cxnId="{2954B15C-DF5C-49F2-9CEF-FB62CCF2D66E}">
      <dgm:prSet/>
      <dgm:spPr/>
      <dgm:t>
        <a:bodyPr/>
        <a:lstStyle/>
        <a:p>
          <a:endParaRPr lang="en-MY"/>
        </a:p>
      </dgm:t>
    </dgm:pt>
    <dgm:pt modelId="{CE742A7B-58F5-4DA7-B71B-94D79908AD0E}">
      <dgm:prSet phldrT="[Text]"/>
      <dgm:spPr/>
      <dgm:t>
        <a:bodyPr/>
        <a:lstStyle/>
        <a:p>
          <a:r>
            <a:rPr lang="en-MY" dirty="0" err="1"/>
            <a:t>Saluran</a:t>
          </a:r>
          <a:endParaRPr lang="en-MY" dirty="0"/>
        </a:p>
      </dgm:t>
    </dgm:pt>
    <dgm:pt modelId="{58E644E0-A304-49D9-B999-47C3633D770D}" type="parTrans" cxnId="{A1CD9F52-0A38-422E-AB2A-5B0ACB7AF565}">
      <dgm:prSet/>
      <dgm:spPr/>
      <dgm:t>
        <a:bodyPr/>
        <a:lstStyle/>
        <a:p>
          <a:endParaRPr lang="en-MY"/>
        </a:p>
      </dgm:t>
    </dgm:pt>
    <dgm:pt modelId="{8147C133-21D4-4395-9C75-54D674808A66}" type="sibTrans" cxnId="{A1CD9F52-0A38-422E-AB2A-5B0ACB7AF565}">
      <dgm:prSet/>
      <dgm:spPr/>
      <dgm:t>
        <a:bodyPr/>
        <a:lstStyle/>
        <a:p>
          <a:endParaRPr lang="en-MY"/>
        </a:p>
      </dgm:t>
    </dgm:pt>
    <dgm:pt modelId="{5F15F9AA-6EC9-4B97-BB31-8B20E3E77030}">
      <dgm:prSet/>
      <dgm:spPr/>
      <dgm:t>
        <a:bodyPr/>
        <a:lstStyle/>
        <a:p>
          <a:r>
            <a:rPr lang="en-MY" dirty="0" err="1"/>
            <a:t>Penerima</a:t>
          </a:r>
          <a:endParaRPr lang="en-MY" dirty="0"/>
        </a:p>
      </dgm:t>
    </dgm:pt>
    <dgm:pt modelId="{EB5C001D-C5C0-40CE-BDC3-D9E30A10C872}" type="parTrans" cxnId="{37C5F6B5-1268-4854-B5BA-8F82643EE099}">
      <dgm:prSet/>
      <dgm:spPr/>
      <dgm:t>
        <a:bodyPr/>
        <a:lstStyle/>
        <a:p>
          <a:endParaRPr lang="en-MY"/>
        </a:p>
      </dgm:t>
    </dgm:pt>
    <dgm:pt modelId="{BAA66FFE-0252-4F46-9AF0-1469AA0BC309}" type="sibTrans" cxnId="{37C5F6B5-1268-4854-B5BA-8F82643EE099}">
      <dgm:prSet/>
      <dgm:spPr/>
      <dgm:t>
        <a:bodyPr/>
        <a:lstStyle/>
        <a:p>
          <a:endParaRPr lang="en-MY"/>
        </a:p>
      </dgm:t>
    </dgm:pt>
    <dgm:pt modelId="{00DBAC89-ABFA-49F1-851B-F7FEB0C614B4}" type="pres">
      <dgm:prSet presAssocID="{7BD78155-765F-4EFD-85B6-E3F3D6EB9587}" presName="Name0" presStyleCnt="0">
        <dgm:presLayoutVars>
          <dgm:dir/>
          <dgm:resizeHandles val="exact"/>
        </dgm:presLayoutVars>
      </dgm:prSet>
      <dgm:spPr/>
    </dgm:pt>
    <dgm:pt modelId="{4DB2B0AF-26DF-4DC5-96D5-9D8733FDBC98}" type="pres">
      <dgm:prSet presAssocID="{FCF881E8-7E13-44FA-B21C-B23E53FE466F}" presName="node" presStyleLbl="node1" presStyleIdx="0" presStyleCnt="4">
        <dgm:presLayoutVars>
          <dgm:bulletEnabled val="1"/>
        </dgm:presLayoutVars>
      </dgm:prSet>
      <dgm:spPr/>
    </dgm:pt>
    <dgm:pt modelId="{1939F9B6-70B9-4029-9615-EFB6814738D9}" type="pres">
      <dgm:prSet presAssocID="{6470F17A-6042-4890-A514-F0F5F3CA95D9}" presName="sibTrans" presStyleLbl="sibTrans2D1" presStyleIdx="0" presStyleCnt="3"/>
      <dgm:spPr/>
    </dgm:pt>
    <dgm:pt modelId="{171E4378-5D7C-49A1-8935-CEE91F54F33B}" type="pres">
      <dgm:prSet presAssocID="{6470F17A-6042-4890-A514-F0F5F3CA95D9}" presName="connectorText" presStyleLbl="sibTrans2D1" presStyleIdx="0" presStyleCnt="3"/>
      <dgm:spPr/>
    </dgm:pt>
    <dgm:pt modelId="{D7B974D6-D003-43B6-B4BF-ED27B3FAD8A0}" type="pres">
      <dgm:prSet presAssocID="{14246518-8CCE-4DFE-871F-3246F5D8471B}" presName="node" presStyleLbl="node1" presStyleIdx="1" presStyleCnt="4">
        <dgm:presLayoutVars>
          <dgm:bulletEnabled val="1"/>
        </dgm:presLayoutVars>
      </dgm:prSet>
      <dgm:spPr/>
    </dgm:pt>
    <dgm:pt modelId="{089E6F24-8AD1-4437-AF7D-273C57528C09}" type="pres">
      <dgm:prSet presAssocID="{38568CA8-EC51-4A6B-90A9-1877B0808664}" presName="sibTrans" presStyleLbl="sibTrans2D1" presStyleIdx="1" presStyleCnt="3"/>
      <dgm:spPr/>
    </dgm:pt>
    <dgm:pt modelId="{EC1F7332-5986-47FE-B8A4-FFE6EF563A23}" type="pres">
      <dgm:prSet presAssocID="{38568CA8-EC51-4A6B-90A9-1877B0808664}" presName="connectorText" presStyleLbl="sibTrans2D1" presStyleIdx="1" presStyleCnt="3"/>
      <dgm:spPr/>
    </dgm:pt>
    <dgm:pt modelId="{5B1C178B-E373-4E76-B161-95B7C9E25964}" type="pres">
      <dgm:prSet presAssocID="{CE742A7B-58F5-4DA7-B71B-94D79908AD0E}" presName="node" presStyleLbl="node1" presStyleIdx="2" presStyleCnt="4">
        <dgm:presLayoutVars>
          <dgm:bulletEnabled val="1"/>
        </dgm:presLayoutVars>
      </dgm:prSet>
      <dgm:spPr/>
    </dgm:pt>
    <dgm:pt modelId="{63DB1EDD-FD1E-4FC3-B9E4-2C8588480F6D}" type="pres">
      <dgm:prSet presAssocID="{8147C133-21D4-4395-9C75-54D674808A66}" presName="sibTrans" presStyleLbl="sibTrans2D1" presStyleIdx="2" presStyleCnt="3"/>
      <dgm:spPr/>
    </dgm:pt>
    <dgm:pt modelId="{B62570F1-1797-4405-9615-FADF704D166E}" type="pres">
      <dgm:prSet presAssocID="{8147C133-21D4-4395-9C75-54D674808A66}" presName="connectorText" presStyleLbl="sibTrans2D1" presStyleIdx="2" presStyleCnt="3"/>
      <dgm:spPr/>
    </dgm:pt>
    <dgm:pt modelId="{D4E6E18A-B344-40BE-A039-F10EFFBD7B4D}" type="pres">
      <dgm:prSet presAssocID="{5F15F9AA-6EC9-4B97-BB31-8B20E3E77030}" presName="node" presStyleLbl="node1" presStyleIdx="3" presStyleCnt="4">
        <dgm:presLayoutVars>
          <dgm:bulletEnabled val="1"/>
        </dgm:presLayoutVars>
      </dgm:prSet>
      <dgm:spPr/>
    </dgm:pt>
  </dgm:ptLst>
  <dgm:cxnLst>
    <dgm:cxn modelId="{734C9B15-53D7-4B06-AE21-363EF95069EC}" type="presOf" srcId="{38568CA8-EC51-4A6B-90A9-1877B0808664}" destId="{089E6F24-8AD1-4437-AF7D-273C57528C09}" srcOrd="0" destOrd="0" presId="urn:microsoft.com/office/officeart/2005/8/layout/process1"/>
    <dgm:cxn modelId="{58E9D135-D6D9-4CBA-851B-963F2FAB722F}" type="presOf" srcId="{CE742A7B-58F5-4DA7-B71B-94D79908AD0E}" destId="{5B1C178B-E373-4E76-B161-95B7C9E25964}" srcOrd="0" destOrd="0" presId="urn:microsoft.com/office/officeart/2005/8/layout/process1"/>
    <dgm:cxn modelId="{2954B15C-DF5C-49F2-9CEF-FB62CCF2D66E}" srcId="{7BD78155-765F-4EFD-85B6-E3F3D6EB9587}" destId="{14246518-8CCE-4DFE-871F-3246F5D8471B}" srcOrd="1" destOrd="0" parTransId="{0BF96828-1B0E-447D-BEDC-5A9B3A28E120}" sibTransId="{38568CA8-EC51-4A6B-90A9-1877B0808664}"/>
    <dgm:cxn modelId="{C3779C4C-AC66-4313-B040-45508E186889}" type="presOf" srcId="{7BD78155-765F-4EFD-85B6-E3F3D6EB9587}" destId="{00DBAC89-ABFA-49F1-851B-F7FEB0C614B4}" srcOrd="0" destOrd="0" presId="urn:microsoft.com/office/officeart/2005/8/layout/process1"/>
    <dgm:cxn modelId="{D2CC6670-C5A3-4DCE-831B-467418FBFA9C}" type="presOf" srcId="{5F15F9AA-6EC9-4B97-BB31-8B20E3E77030}" destId="{D4E6E18A-B344-40BE-A039-F10EFFBD7B4D}" srcOrd="0" destOrd="0" presId="urn:microsoft.com/office/officeart/2005/8/layout/process1"/>
    <dgm:cxn modelId="{A1CD9F52-0A38-422E-AB2A-5B0ACB7AF565}" srcId="{7BD78155-765F-4EFD-85B6-E3F3D6EB9587}" destId="{CE742A7B-58F5-4DA7-B71B-94D79908AD0E}" srcOrd="2" destOrd="0" parTransId="{58E644E0-A304-49D9-B999-47C3633D770D}" sibTransId="{8147C133-21D4-4395-9C75-54D674808A66}"/>
    <dgm:cxn modelId="{817CE373-91F5-4BF5-A425-07AABEDE1100}" type="presOf" srcId="{FCF881E8-7E13-44FA-B21C-B23E53FE466F}" destId="{4DB2B0AF-26DF-4DC5-96D5-9D8733FDBC98}" srcOrd="0" destOrd="0" presId="urn:microsoft.com/office/officeart/2005/8/layout/process1"/>
    <dgm:cxn modelId="{981DC358-B44F-4BF4-B666-281904A73113}" srcId="{7BD78155-765F-4EFD-85B6-E3F3D6EB9587}" destId="{FCF881E8-7E13-44FA-B21C-B23E53FE466F}" srcOrd="0" destOrd="0" parTransId="{13D9544E-B35D-4999-9679-962D9322F8D0}" sibTransId="{6470F17A-6042-4890-A514-F0F5F3CA95D9}"/>
    <dgm:cxn modelId="{A23AAC7E-F156-4E1F-A4D3-582F89D44E5B}" type="presOf" srcId="{6470F17A-6042-4890-A514-F0F5F3CA95D9}" destId="{171E4378-5D7C-49A1-8935-CEE91F54F33B}" srcOrd="1" destOrd="0" presId="urn:microsoft.com/office/officeart/2005/8/layout/process1"/>
    <dgm:cxn modelId="{BBF0D39C-85BD-49F7-8A64-6B8FC634E27D}" type="presOf" srcId="{14246518-8CCE-4DFE-871F-3246F5D8471B}" destId="{D7B974D6-D003-43B6-B4BF-ED27B3FAD8A0}" srcOrd="0" destOrd="0" presId="urn:microsoft.com/office/officeart/2005/8/layout/process1"/>
    <dgm:cxn modelId="{F55201A4-907E-44A0-A4DD-980EC14497F9}" type="presOf" srcId="{8147C133-21D4-4395-9C75-54D674808A66}" destId="{B62570F1-1797-4405-9615-FADF704D166E}" srcOrd="1" destOrd="0" presId="urn:microsoft.com/office/officeart/2005/8/layout/process1"/>
    <dgm:cxn modelId="{3726B6AB-D576-4BF3-B558-1E3492B5E726}" type="presOf" srcId="{6470F17A-6042-4890-A514-F0F5F3CA95D9}" destId="{1939F9B6-70B9-4029-9615-EFB6814738D9}" srcOrd="0" destOrd="0" presId="urn:microsoft.com/office/officeart/2005/8/layout/process1"/>
    <dgm:cxn modelId="{37C5F6B5-1268-4854-B5BA-8F82643EE099}" srcId="{7BD78155-765F-4EFD-85B6-E3F3D6EB9587}" destId="{5F15F9AA-6EC9-4B97-BB31-8B20E3E77030}" srcOrd="3" destOrd="0" parTransId="{EB5C001D-C5C0-40CE-BDC3-D9E30A10C872}" sibTransId="{BAA66FFE-0252-4F46-9AF0-1469AA0BC309}"/>
    <dgm:cxn modelId="{8C4301B9-D75C-47A6-9468-9805C62C8607}" type="presOf" srcId="{38568CA8-EC51-4A6B-90A9-1877B0808664}" destId="{EC1F7332-5986-47FE-B8A4-FFE6EF563A23}" srcOrd="1" destOrd="0" presId="urn:microsoft.com/office/officeart/2005/8/layout/process1"/>
    <dgm:cxn modelId="{27958CE5-6467-4301-A888-B0C4216ABE99}" type="presOf" srcId="{8147C133-21D4-4395-9C75-54D674808A66}" destId="{63DB1EDD-FD1E-4FC3-B9E4-2C8588480F6D}" srcOrd="0" destOrd="0" presId="urn:microsoft.com/office/officeart/2005/8/layout/process1"/>
    <dgm:cxn modelId="{6B4412E4-CC44-4FF5-8250-B5067AE2F567}" type="presParOf" srcId="{00DBAC89-ABFA-49F1-851B-F7FEB0C614B4}" destId="{4DB2B0AF-26DF-4DC5-96D5-9D8733FDBC98}" srcOrd="0" destOrd="0" presId="urn:microsoft.com/office/officeart/2005/8/layout/process1"/>
    <dgm:cxn modelId="{8841ECCF-693E-467D-A096-AC2B0A5298D1}" type="presParOf" srcId="{00DBAC89-ABFA-49F1-851B-F7FEB0C614B4}" destId="{1939F9B6-70B9-4029-9615-EFB6814738D9}" srcOrd="1" destOrd="0" presId="urn:microsoft.com/office/officeart/2005/8/layout/process1"/>
    <dgm:cxn modelId="{349E931A-BA53-48BC-9EDE-972BE6FCF350}" type="presParOf" srcId="{1939F9B6-70B9-4029-9615-EFB6814738D9}" destId="{171E4378-5D7C-49A1-8935-CEE91F54F33B}" srcOrd="0" destOrd="0" presId="urn:microsoft.com/office/officeart/2005/8/layout/process1"/>
    <dgm:cxn modelId="{306623E0-D061-420B-A448-F991FD12DB02}" type="presParOf" srcId="{00DBAC89-ABFA-49F1-851B-F7FEB0C614B4}" destId="{D7B974D6-D003-43B6-B4BF-ED27B3FAD8A0}" srcOrd="2" destOrd="0" presId="urn:microsoft.com/office/officeart/2005/8/layout/process1"/>
    <dgm:cxn modelId="{C17B6EC0-9BF4-4B80-A73E-4A23198FA198}" type="presParOf" srcId="{00DBAC89-ABFA-49F1-851B-F7FEB0C614B4}" destId="{089E6F24-8AD1-4437-AF7D-273C57528C09}" srcOrd="3" destOrd="0" presId="urn:microsoft.com/office/officeart/2005/8/layout/process1"/>
    <dgm:cxn modelId="{64D54A92-4F9B-4AA1-A605-5BE55F878418}" type="presParOf" srcId="{089E6F24-8AD1-4437-AF7D-273C57528C09}" destId="{EC1F7332-5986-47FE-B8A4-FFE6EF563A23}" srcOrd="0" destOrd="0" presId="urn:microsoft.com/office/officeart/2005/8/layout/process1"/>
    <dgm:cxn modelId="{1F02DF4A-6D73-4DC6-BB97-CA545D2262BE}" type="presParOf" srcId="{00DBAC89-ABFA-49F1-851B-F7FEB0C614B4}" destId="{5B1C178B-E373-4E76-B161-95B7C9E25964}" srcOrd="4" destOrd="0" presId="urn:microsoft.com/office/officeart/2005/8/layout/process1"/>
    <dgm:cxn modelId="{9677A4BC-E558-4FA9-999A-FE924AF99C8B}" type="presParOf" srcId="{00DBAC89-ABFA-49F1-851B-F7FEB0C614B4}" destId="{63DB1EDD-FD1E-4FC3-B9E4-2C8588480F6D}" srcOrd="5" destOrd="0" presId="urn:microsoft.com/office/officeart/2005/8/layout/process1"/>
    <dgm:cxn modelId="{3EF4FBFA-28FA-4D2D-BC11-615BA7A0A8DE}" type="presParOf" srcId="{63DB1EDD-FD1E-4FC3-B9E4-2C8588480F6D}" destId="{B62570F1-1797-4405-9615-FADF704D166E}" srcOrd="0" destOrd="0" presId="urn:microsoft.com/office/officeart/2005/8/layout/process1"/>
    <dgm:cxn modelId="{EFEA3D3B-0164-4FCF-94BD-CA80B11675AF}" type="presParOf" srcId="{00DBAC89-ABFA-49F1-851B-F7FEB0C614B4}" destId="{D4E6E18A-B344-40BE-A039-F10EFFBD7B4D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F6638-AECA-4836-A200-3F0FA5FCB264}">
      <dsp:nvSpPr>
        <dsp:cNvPr id="0" name=""/>
        <dsp:cNvSpPr/>
      </dsp:nvSpPr>
      <dsp:spPr>
        <a:xfrm>
          <a:off x="0" y="0"/>
          <a:ext cx="8722360" cy="9323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4200" kern="1200"/>
            <a:t>Tahap pemerhatian</a:t>
          </a:r>
          <a:endParaRPr lang="en-US" sz="4200" kern="1200"/>
        </a:p>
      </dsp:txBody>
      <dsp:txXfrm>
        <a:off x="27307" y="27307"/>
        <a:ext cx="7716308" cy="877710"/>
      </dsp:txXfrm>
    </dsp:sp>
    <dsp:sp modelId="{97C53F53-9BC6-4B35-A3E6-7D488EA26520}">
      <dsp:nvSpPr>
        <dsp:cNvPr id="0" name=""/>
        <dsp:cNvSpPr/>
      </dsp:nvSpPr>
      <dsp:spPr>
        <a:xfrm>
          <a:off x="769619" y="1087711"/>
          <a:ext cx="8722360" cy="9323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4200" kern="1200"/>
            <a:t>Tahap tujuan</a:t>
          </a:r>
          <a:endParaRPr lang="en-US" sz="4200" kern="1200"/>
        </a:p>
      </dsp:txBody>
      <dsp:txXfrm>
        <a:off x="796926" y="1115018"/>
        <a:ext cx="7292115" cy="877710"/>
      </dsp:txXfrm>
    </dsp:sp>
    <dsp:sp modelId="{3362ACB9-C5A1-4772-BE58-5D2DFE97E92A}">
      <dsp:nvSpPr>
        <dsp:cNvPr id="0" name=""/>
        <dsp:cNvSpPr/>
      </dsp:nvSpPr>
      <dsp:spPr>
        <a:xfrm>
          <a:off x="1539239" y="2175423"/>
          <a:ext cx="8722360" cy="93232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4200" kern="1200" dirty="0" err="1"/>
            <a:t>Pertimbangan</a:t>
          </a:r>
          <a:r>
            <a:rPr lang="en-MY" sz="4200" kern="1200" dirty="0"/>
            <a:t> </a:t>
          </a:r>
          <a:r>
            <a:rPr lang="en-MY" sz="4200" kern="1200" dirty="0" err="1"/>
            <a:t>normatif</a:t>
          </a:r>
          <a:endParaRPr lang="en-US" sz="4200" kern="1200" dirty="0"/>
        </a:p>
      </dsp:txBody>
      <dsp:txXfrm>
        <a:off x="1566546" y="2202730"/>
        <a:ext cx="7292115" cy="877710"/>
      </dsp:txXfrm>
    </dsp:sp>
    <dsp:sp modelId="{FCEF2D0F-F792-40F6-9A95-4400D663F16D}">
      <dsp:nvSpPr>
        <dsp:cNvPr id="0" name=""/>
        <dsp:cNvSpPr/>
      </dsp:nvSpPr>
      <dsp:spPr>
        <a:xfrm>
          <a:off x="8116349" y="707012"/>
          <a:ext cx="606010" cy="60601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8252701" y="707012"/>
        <a:ext cx="333306" cy="456023"/>
      </dsp:txXfrm>
    </dsp:sp>
    <dsp:sp modelId="{265CF10F-9FD9-487B-8337-F4DCF030CFFD}">
      <dsp:nvSpPr>
        <dsp:cNvPr id="0" name=""/>
        <dsp:cNvSpPr/>
      </dsp:nvSpPr>
      <dsp:spPr>
        <a:xfrm>
          <a:off x="8885969" y="1788508"/>
          <a:ext cx="606010" cy="60601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9022321" y="1788508"/>
        <a:ext cx="333306" cy="4560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CE641F-F139-4BB3-ADA3-05FD285A2D75}">
      <dsp:nvSpPr>
        <dsp:cNvPr id="0" name=""/>
        <dsp:cNvSpPr/>
      </dsp:nvSpPr>
      <dsp:spPr>
        <a:xfrm>
          <a:off x="0" y="29949"/>
          <a:ext cx="6151562" cy="25638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100" kern="1200"/>
            <a:t>Harold Lasswell - ahli sains politik membuat analisis propaganda Nazi untuk mengenal pasti kesan terhadap pendengar. </a:t>
          </a:r>
          <a:endParaRPr lang="en-US" sz="3100" kern="1200"/>
        </a:p>
      </dsp:txBody>
      <dsp:txXfrm>
        <a:off x="125156" y="155105"/>
        <a:ext cx="5901250" cy="2313523"/>
      </dsp:txXfrm>
    </dsp:sp>
    <dsp:sp modelId="{32BA442C-CB8E-4B46-A846-8ABB09D2EB51}">
      <dsp:nvSpPr>
        <dsp:cNvPr id="0" name=""/>
        <dsp:cNvSpPr/>
      </dsp:nvSpPr>
      <dsp:spPr>
        <a:xfrm>
          <a:off x="0" y="2683065"/>
          <a:ext cx="6151562" cy="2563835"/>
        </a:xfrm>
        <a:prstGeom prst="roundRect">
          <a:avLst/>
        </a:prstGeom>
        <a:solidFill>
          <a:schemeClr val="accent2">
            <a:hueOff val="-10351888"/>
            <a:satOff val="45859"/>
            <a:lumOff val="-168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3100" kern="1200"/>
            <a:t>Menurut Lasswell proses komunikasi mengandungi empat unsur – siapa berkata apa, melalui saluran mana, kepada siapa, dengan kesan apa.</a:t>
          </a:r>
          <a:endParaRPr lang="en-US" sz="3100" kern="1200"/>
        </a:p>
      </dsp:txBody>
      <dsp:txXfrm>
        <a:off x="125156" y="2808221"/>
        <a:ext cx="5901250" cy="23135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2B0AF-26DF-4DC5-96D5-9D8733FDBC98}">
      <dsp:nvSpPr>
        <dsp:cNvPr id="0" name=""/>
        <dsp:cNvSpPr/>
      </dsp:nvSpPr>
      <dsp:spPr>
        <a:xfrm>
          <a:off x="3571" y="1114755"/>
          <a:ext cx="1561703" cy="9370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700" kern="1200" dirty="0" err="1"/>
            <a:t>Sumber</a:t>
          </a:r>
          <a:endParaRPr lang="en-MY" sz="2700" kern="1200" dirty="0"/>
        </a:p>
      </dsp:txBody>
      <dsp:txXfrm>
        <a:off x="31015" y="1142199"/>
        <a:ext cx="1506815" cy="882133"/>
      </dsp:txXfrm>
    </dsp:sp>
    <dsp:sp modelId="{1939F9B6-70B9-4029-9615-EFB6814738D9}">
      <dsp:nvSpPr>
        <dsp:cNvPr id="0" name=""/>
        <dsp:cNvSpPr/>
      </dsp:nvSpPr>
      <dsp:spPr>
        <a:xfrm>
          <a:off x="1721445" y="1389615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1700" kern="1200"/>
        </a:p>
      </dsp:txBody>
      <dsp:txXfrm>
        <a:off x="1721445" y="1467075"/>
        <a:ext cx="231757" cy="232382"/>
      </dsp:txXfrm>
    </dsp:sp>
    <dsp:sp modelId="{D7B974D6-D003-43B6-B4BF-ED27B3FAD8A0}">
      <dsp:nvSpPr>
        <dsp:cNvPr id="0" name=""/>
        <dsp:cNvSpPr/>
      </dsp:nvSpPr>
      <dsp:spPr>
        <a:xfrm>
          <a:off x="2189956" y="1114755"/>
          <a:ext cx="1561703" cy="937021"/>
        </a:xfrm>
        <a:prstGeom prst="roundRect">
          <a:avLst>
            <a:gd name="adj" fmla="val 10000"/>
          </a:avLst>
        </a:prstGeom>
        <a:solidFill>
          <a:schemeClr val="accent2">
            <a:hueOff val="-3450629"/>
            <a:satOff val="15286"/>
            <a:lumOff val="-56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700" kern="1200" dirty="0"/>
            <a:t>Mesej</a:t>
          </a:r>
        </a:p>
      </dsp:txBody>
      <dsp:txXfrm>
        <a:off x="2217400" y="1142199"/>
        <a:ext cx="1506815" cy="882133"/>
      </dsp:txXfrm>
    </dsp:sp>
    <dsp:sp modelId="{089E6F24-8AD1-4437-AF7D-273C57528C09}">
      <dsp:nvSpPr>
        <dsp:cNvPr id="0" name=""/>
        <dsp:cNvSpPr/>
      </dsp:nvSpPr>
      <dsp:spPr>
        <a:xfrm>
          <a:off x="3907829" y="1389615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5175944"/>
            <a:satOff val="22930"/>
            <a:lumOff val="-84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1700" kern="1200"/>
        </a:p>
      </dsp:txBody>
      <dsp:txXfrm>
        <a:off x="3907829" y="1467075"/>
        <a:ext cx="231757" cy="232382"/>
      </dsp:txXfrm>
    </dsp:sp>
    <dsp:sp modelId="{5B1C178B-E373-4E76-B161-95B7C9E25964}">
      <dsp:nvSpPr>
        <dsp:cNvPr id="0" name=""/>
        <dsp:cNvSpPr/>
      </dsp:nvSpPr>
      <dsp:spPr>
        <a:xfrm>
          <a:off x="4376340" y="1114755"/>
          <a:ext cx="1561703" cy="937021"/>
        </a:xfrm>
        <a:prstGeom prst="roundRect">
          <a:avLst>
            <a:gd name="adj" fmla="val 10000"/>
          </a:avLst>
        </a:prstGeom>
        <a:solidFill>
          <a:schemeClr val="accent2">
            <a:hueOff val="-6901259"/>
            <a:satOff val="30573"/>
            <a:lumOff val="-112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700" kern="1200" dirty="0" err="1"/>
            <a:t>Saluran</a:t>
          </a:r>
          <a:endParaRPr lang="en-MY" sz="2700" kern="1200" dirty="0"/>
        </a:p>
      </dsp:txBody>
      <dsp:txXfrm>
        <a:off x="4403784" y="1142199"/>
        <a:ext cx="1506815" cy="882133"/>
      </dsp:txXfrm>
    </dsp:sp>
    <dsp:sp modelId="{63DB1EDD-FD1E-4FC3-B9E4-2C8588480F6D}">
      <dsp:nvSpPr>
        <dsp:cNvPr id="0" name=""/>
        <dsp:cNvSpPr/>
      </dsp:nvSpPr>
      <dsp:spPr>
        <a:xfrm>
          <a:off x="6094214" y="1389615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0351888"/>
            <a:satOff val="45859"/>
            <a:lumOff val="-1686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1700" kern="1200"/>
        </a:p>
      </dsp:txBody>
      <dsp:txXfrm>
        <a:off x="6094214" y="1467075"/>
        <a:ext cx="231757" cy="232382"/>
      </dsp:txXfrm>
    </dsp:sp>
    <dsp:sp modelId="{D4E6E18A-B344-40BE-A039-F10EFFBD7B4D}">
      <dsp:nvSpPr>
        <dsp:cNvPr id="0" name=""/>
        <dsp:cNvSpPr/>
      </dsp:nvSpPr>
      <dsp:spPr>
        <a:xfrm>
          <a:off x="6562724" y="1114755"/>
          <a:ext cx="1561703" cy="937021"/>
        </a:xfrm>
        <a:prstGeom prst="roundRect">
          <a:avLst>
            <a:gd name="adj" fmla="val 10000"/>
          </a:avLst>
        </a:prstGeom>
        <a:solidFill>
          <a:schemeClr val="accent2">
            <a:hueOff val="-10351888"/>
            <a:satOff val="45859"/>
            <a:lumOff val="-168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700" kern="1200" dirty="0" err="1"/>
            <a:t>Penerima</a:t>
          </a:r>
          <a:endParaRPr lang="en-MY" sz="2700" kern="1200" dirty="0"/>
        </a:p>
      </dsp:txBody>
      <dsp:txXfrm>
        <a:off x="6590168" y="1142199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7/28/2023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A8720B0-3E7D-8299-0F7A-30555F6D40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dirty="0"/>
              <a:t>SCCA1023 </a:t>
            </a:r>
            <a:br>
              <a:rPr lang="en-MY" dirty="0"/>
            </a:br>
            <a:r>
              <a:rPr lang="sq-AL" dirty="0"/>
              <a:t>Teori</a:t>
            </a:r>
            <a:r>
              <a:rPr lang="en-MY" dirty="0"/>
              <a:t> </a:t>
            </a:r>
            <a:r>
              <a:rPr lang="af-ZA" dirty="0"/>
              <a:t>Komunikasi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013F7B7-026E-FE60-E0B1-7F5A7AE9E0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205383"/>
            <a:ext cx="6801612" cy="442922"/>
          </a:xfrm>
        </p:spPr>
        <p:txBody>
          <a:bodyPr/>
          <a:lstStyle/>
          <a:p>
            <a:r>
              <a:rPr lang="en-MY" dirty="0"/>
              <a:t>Dr Mohamad Isa Abd Jalil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6F222F-1CB3-2E38-99BA-2C84819BA2D1}"/>
              </a:ext>
            </a:extLst>
          </p:cNvPr>
          <p:cNvSpPr/>
          <p:nvPr/>
        </p:nvSpPr>
        <p:spPr>
          <a:xfrm>
            <a:off x="251809" y="5320095"/>
            <a:ext cx="11688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reaming Outloud Pro" panose="03050502040302030504" pitchFamily="66" charset="0"/>
                <a:cs typeface="Dreaming Outloud Pro" panose="03050502040302030504" pitchFamily="66" charset="0"/>
              </a:rPr>
              <a:t>PERKEMBANGAN BIDANG KOMUNIKASI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8C8B36-4DBA-0FE9-950E-1EDD163EB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8300" y="0"/>
            <a:ext cx="2667000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012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D7C5BE-418C-4A44-91BF-28E411F75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120" y="1559052"/>
            <a:ext cx="10271760" cy="4347972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400211-975C-E9D4-D44E-8501576F7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VERBAL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BFBBC12-C929-F8C8-DFD8-FDCA687908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4752" y="2676306"/>
            <a:ext cx="9314170" cy="254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027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74F4EA8-B533-3123-09F4-8285899CC1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542"/>
          <a:stretch/>
        </p:blipFill>
        <p:spPr>
          <a:xfrm>
            <a:off x="731195" y="157345"/>
            <a:ext cx="10729609" cy="2926324"/>
          </a:xfrm>
          <a:prstGeom prst="rect">
            <a:avLst/>
          </a:prstGeom>
        </p:spPr>
      </p:pic>
      <p:pic>
        <p:nvPicPr>
          <p:cNvPr id="5" name="Content Placeholder 10">
            <a:extLst>
              <a:ext uri="{FF2B5EF4-FFF2-40B4-BE49-F238E27FC236}">
                <a16:creationId xmlns:a16="http://schemas.microsoft.com/office/drawing/2014/main" id="{CF5C14B3-A81B-6DA2-7E8C-6DD0BDF3F8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994" b="77935"/>
          <a:stretch/>
        </p:blipFill>
        <p:spPr>
          <a:xfrm>
            <a:off x="731195" y="3429000"/>
            <a:ext cx="10761034" cy="530158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46C1E2CB-55A8-C1D7-17C4-57B564A7B1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57" b="57524"/>
          <a:stretch/>
        </p:blipFill>
        <p:spPr>
          <a:xfrm>
            <a:off x="731195" y="4051279"/>
            <a:ext cx="10761034" cy="11141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198076-E9D2-A488-A5F0-D972A0670E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84721"/>
          <a:stretch/>
        </p:blipFill>
        <p:spPr>
          <a:xfrm>
            <a:off x="731195" y="5257508"/>
            <a:ext cx="10763310" cy="44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35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35A212-3DEE-C1F6-404E-8C1AAA124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289" b="73382"/>
          <a:stretch/>
        </p:blipFill>
        <p:spPr>
          <a:xfrm>
            <a:off x="121732" y="219919"/>
            <a:ext cx="11974436" cy="1331089"/>
          </a:xfrm>
          <a:prstGeom prst="rect">
            <a:avLst/>
          </a:prstGeom>
        </p:spPr>
      </p:pic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20A65C3D-37DB-9B4F-B2DB-0C4B62C026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619" b="24144"/>
          <a:stretch/>
        </p:blipFill>
        <p:spPr>
          <a:xfrm>
            <a:off x="121732" y="1551009"/>
            <a:ext cx="11988139" cy="1562582"/>
          </a:xfrm>
          <a:prstGeom prst="rect">
            <a:avLst/>
          </a:prstGeom>
        </p:spPr>
      </p:pic>
      <p:pic>
        <p:nvPicPr>
          <p:cNvPr id="4" name="Content Placeholder 10">
            <a:extLst>
              <a:ext uri="{FF2B5EF4-FFF2-40B4-BE49-F238E27FC236}">
                <a16:creationId xmlns:a16="http://schemas.microsoft.com/office/drawing/2014/main" id="{6220FA4E-A65A-F9CC-0CC0-E9B42E347B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525" b="28513"/>
          <a:stretch/>
        </p:blipFill>
        <p:spPr>
          <a:xfrm>
            <a:off x="121732" y="3113591"/>
            <a:ext cx="11948536" cy="1464199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7FB0A0-DF37-AD10-9AB6-2C917EBBC1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0450" b="19256"/>
          <a:stretch/>
        </p:blipFill>
        <p:spPr>
          <a:xfrm>
            <a:off x="121731" y="4577790"/>
            <a:ext cx="11948535" cy="9907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F9D151-493C-22E1-E196-A53E8F9B3ED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6194" b="33084"/>
          <a:stretch/>
        </p:blipFill>
        <p:spPr>
          <a:xfrm>
            <a:off x="121729" y="5568535"/>
            <a:ext cx="11948535" cy="128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593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35A212-3DEE-C1F6-404E-8C1AAA124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289" b="73382"/>
          <a:stretch/>
        </p:blipFill>
        <p:spPr>
          <a:xfrm>
            <a:off x="121732" y="219919"/>
            <a:ext cx="11974436" cy="1331089"/>
          </a:xfrm>
          <a:prstGeom prst="rect">
            <a:avLst/>
          </a:prstGeom>
        </p:spPr>
      </p:pic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20A65C3D-37DB-9B4F-B2DB-0C4B62C026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763"/>
          <a:stretch/>
        </p:blipFill>
        <p:spPr>
          <a:xfrm>
            <a:off x="121732" y="1551009"/>
            <a:ext cx="11988139" cy="1562582"/>
          </a:xfrm>
          <a:prstGeom prst="rect">
            <a:avLst/>
          </a:prstGeom>
        </p:spPr>
      </p:pic>
      <p:pic>
        <p:nvPicPr>
          <p:cNvPr id="4" name="Content Placeholder 10">
            <a:extLst>
              <a:ext uri="{FF2B5EF4-FFF2-40B4-BE49-F238E27FC236}">
                <a16:creationId xmlns:a16="http://schemas.microsoft.com/office/drawing/2014/main" id="{6220FA4E-A65A-F9CC-0CC0-E9B42E347B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1" t="75019" r="-331" b="-296"/>
          <a:stretch/>
        </p:blipFill>
        <p:spPr>
          <a:xfrm>
            <a:off x="121732" y="3264617"/>
            <a:ext cx="11948536" cy="740779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7FB0A0-DF37-AD10-9AB6-2C917EBBC1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19" t="78771" r="-1019"/>
          <a:stretch/>
        </p:blipFill>
        <p:spPr>
          <a:xfrm>
            <a:off x="121732" y="4154200"/>
            <a:ext cx="11948535" cy="5219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F9D151-493C-22E1-E196-A53E8F9B3ED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5064" b="106"/>
          <a:stretch/>
        </p:blipFill>
        <p:spPr>
          <a:xfrm>
            <a:off x="161336" y="5117122"/>
            <a:ext cx="11948535" cy="88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040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8B645-4740-A59B-009E-A474AC3986C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847428" y="2107702"/>
            <a:ext cx="8497144" cy="264259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4000" dirty="0"/>
              <a:t>Komunikasi </a:t>
            </a:r>
            <a:r>
              <a:rPr lang="en-MY" sz="4000" dirty="0" err="1"/>
              <a:t>dihadkan</a:t>
            </a:r>
            <a:r>
              <a:rPr lang="en-MY" sz="4000" dirty="0"/>
              <a:t> kepada mesej yang secara </a:t>
            </a:r>
            <a:r>
              <a:rPr lang="en-MY" sz="4000" dirty="0" err="1">
                <a:solidFill>
                  <a:srgbClr val="FF0000"/>
                </a:solidFill>
              </a:rPr>
              <a:t>sedar</a:t>
            </a:r>
            <a:r>
              <a:rPr lang="en-MY" sz="4000" dirty="0"/>
              <a:t> </a:t>
            </a:r>
            <a:r>
              <a:rPr lang="en-MY" sz="4000" dirty="0" err="1"/>
              <a:t>ditujukan</a:t>
            </a:r>
            <a:r>
              <a:rPr lang="en-MY" sz="4000" dirty="0"/>
              <a:t> kepada orang lain dan </a:t>
            </a:r>
            <a:r>
              <a:rPr lang="en-MY" sz="4000" dirty="0" err="1"/>
              <a:t>diterima</a:t>
            </a:r>
            <a:r>
              <a:rPr lang="en-MY" sz="4000" dirty="0"/>
              <a:t> oleh mereka</a:t>
            </a:r>
          </a:p>
        </p:txBody>
      </p:sp>
    </p:spTree>
    <p:extLst>
      <p:ext uri="{BB962C8B-B14F-4D97-AF65-F5344CB8AC3E}">
        <p14:creationId xmlns:p14="http://schemas.microsoft.com/office/powerpoint/2010/main" val="3947007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79414-B4CE-8F99-2728-DCB9A84AC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2729" y="5499895"/>
            <a:ext cx="9638443" cy="484633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167985-D6E9-40FF-97C0-4B6D373E8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68" y="640080"/>
            <a:ext cx="10911865" cy="462686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801362-349C-44BE-BEF6-8E926E1D3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6" y="804672"/>
            <a:ext cx="10579608" cy="4297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BE59F6-2685-F838-0082-17412FB6F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729" y="1289303"/>
            <a:ext cx="9638443" cy="3339303"/>
          </a:xfrm>
          <a:ln>
            <a:noFill/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50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PERKEMBANGAN BIDANG KOMUNIKASI</a:t>
            </a:r>
          </a:p>
        </p:txBody>
      </p:sp>
    </p:spTree>
    <p:extLst>
      <p:ext uri="{BB962C8B-B14F-4D97-AF65-F5344CB8AC3E}">
        <p14:creationId xmlns:p14="http://schemas.microsoft.com/office/powerpoint/2010/main" val="71204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9887BB-2ED9-35A4-4DE1-0E99E3A94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Perkembangan di Barat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D289558-47F6-9220-F707-382BB632E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98422"/>
          </a:xfrm>
        </p:spPr>
        <p:txBody>
          <a:bodyPr>
            <a:normAutofit/>
          </a:bodyPr>
          <a:lstStyle/>
          <a:p>
            <a:r>
              <a:rPr lang="nn-NO" sz="2000" dirty="0"/>
              <a:t>Era Awal (1900 – 1950): Kebangkitan Retorik</a:t>
            </a:r>
          </a:p>
          <a:p>
            <a:r>
              <a:rPr lang="nb-NO" sz="2000" dirty="0"/>
              <a:t>Era Komunikasi dan Sains Sosial (1930 – 1960): Kesan Media</a:t>
            </a:r>
          </a:p>
          <a:p>
            <a:r>
              <a:rPr lang="it-IT" sz="2000" dirty="0"/>
              <a:t>Era Revolusi Empirik (1950 – 1970): Teori dalam Tabung Uji</a:t>
            </a:r>
          </a:p>
          <a:p>
            <a:r>
              <a:rPr lang="en-MY" sz="2000" dirty="0"/>
              <a:t>Era </a:t>
            </a:r>
            <a:r>
              <a:rPr lang="en-MY" sz="2000" dirty="0" err="1"/>
              <a:t>Pergolakan</a:t>
            </a:r>
            <a:r>
              <a:rPr lang="en-MY" sz="2000" dirty="0"/>
              <a:t> 60-an (1960 – 1970): </a:t>
            </a:r>
            <a:r>
              <a:rPr lang="en-MY" sz="2000" dirty="0" err="1"/>
              <a:t>Asas</a:t>
            </a:r>
            <a:r>
              <a:rPr lang="en-MY" sz="2000" dirty="0"/>
              <a:t> </a:t>
            </a:r>
            <a:r>
              <a:rPr lang="en-MY" sz="2000" dirty="0" err="1"/>
              <a:t>Pelancaran</a:t>
            </a:r>
            <a:r>
              <a:rPr lang="en-MY" sz="2000" dirty="0"/>
              <a:t> Komunikasi </a:t>
            </a:r>
            <a:r>
              <a:rPr lang="en-MY" sz="2000" dirty="0" err="1"/>
              <a:t>antara</a:t>
            </a:r>
            <a:r>
              <a:rPr lang="en-MY" sz="2000" dirty="0"/>
              <a:t> </a:t>
            </a:r>
            <a:r>
              <a:rPr lang="en-MY" sz="2000" dirty="0" err="1"/>
              <a:t>Perseorangan</a:t>
            </a:r>
            <a:endParaRPr lang="en-MY" sz="2000" dirty="0"/>
          </a:p>
          <a:p>
            <a:r>
              <a:rPr lang="pt-BR" sz="2000" dirty="0"/>
              <a:t>Era Retorik Baru (1965 – 1980)</a:t>
            </a:r>
          </a:p>
          <a:p>
            <a:r>
              <a:rPr lang="it-IT" sz="2000" dirty="0"/>
              <a:t>Era Pencarian Model Sejagat (1970 – 1980)</a:t>
            </a:r>
          </a:p>
          <a:p>
            <a:r>
              <a:rPr lang="it-IT" sz="2000" dirty="0"/>
              <a:t>Era Pergolakan dalam Bidang (1980 – kini)</a:t>
            </a:r>
            <a:endParaRPr lang="pt-BR" sz="20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9155957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54912-453A-F107-CFAD-158EAD109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dirty="0"/>
              <a:t>Era Awal (</a:t>
            </a:r>
            <a:r>
              <a:rPr lang="nn-NO" dirty="0">
                <a:solidFill>
                  <a:srgbClr val="FF0000"/>
                </a:solidFill>
              </a:rPr>
              <a:t>1900 – 1950</a:t>
            </a:r>
            <a:r>
              <a:rPr lang="nn-NO" dirty="0"/>
              <a:t>): </a:t>
            </a:r>
            <a:br>
              <a:rPr lang="nn-NO" dirty="0"/>
            </a:br>
            <a:r>
              <a:rPr lang="nn-NO" dirty="0"/>
              <a:t>Kebangkitan Retorik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4ADC1-6B33-658D-43F5-6B827F811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 err="1"/>
              <a:t>menekankan</a:t>
            </a:r>
            <a:r>
              <a:rPr lang="en-MY" dirty="0"/>
              <a:t> </a:t>
            </a:r>
            <a:r>
              <a:rPr lang="en-MY" dirty="0" err="1"/>
              <a:t>panduan</a:t>
            </a:r>
            <a:r>
              <a:rPr lang="en-MY" dirty="0"/>
              <a:t> </a:t>
            </a:r>
            <a:r>
              <a:rPr lang="en-MY" dirty="0" err="1"/>
              <a:t>praktik</a:t>
            </a:r>
            <a:r>
              <a:rPr lang="en-MY" dirty="0"/>
              <a:t> dalam </a:t>
            </a:r>
            <a:r>
              <a:rPr lang="en-MY" dirty="0" err="1"/>
              <a:t>mempengaruhi</a:t>
            </a:r>
            <a:r>
              <a:rPr lang="en-MY" dirty="0"/>
              <a:t> </a:t>
            </a:r>
            <a:r>
              <a:rPr lang="en-MY" dirty="0" err="1"/>
              <a:t>penerima</a:t>
            </a:r>
            <a:r>
              <a:rPr lang="en-MY" dirty="0"/>
              <a:t> melalui </a:t>
            </a:r>
            <a:r>
              <a:rPr lang="en-MY" dirty="0" err="1"/>
              <a:t>hebahan</a:t>
            </a:r>
            <a:r>
              <a:rPr lang="en-MY" dirty="0"/>
              <a:t> awam (public address), </a:t>
            </a:r>
            <a:r>
              <a:rPr lang="en-MY" dirty="0" err="1"/>
              <a:t>interpretasi</a:t>
            </a:r>
            <a:r>
              <a:rPr lang="en-MY" dirty="0"/>
              <a:t> </a:t>
            </a:r>
            <a:r>
              <a:rPr lang="en-MY" dirty="0" err="1"/>
              <a:t>lisan</a:t>
            </a:r>
            <a:r>
              <a:rPr lang="en-MY" dirty="0"/>
              <a:t>, drama, </a:t>
            </a:r>
            <a:r>
              <a:rPr lang="en-MY" dirty="0" err="1"/>
              <a:t>debat</a:t>
            </a:r>
            <a:r>
              <a:rPr lang="en-MY" dirty="0"/>
              <a:t> dan perbincangan meja </a:t>
            </a:r>
            <a:r>
              <a:rPr lang="en-MY" dirty="0" err="1"/>
              <a:t>bulat</a:t>
            </a:r>
            <a:r>
              <a:rPr lang="en-MY" dirty="0"/>
              <a:t>. </a:t>
            </a:r>
          </a:p>
          <a:p>
            <a:r>
              <a:rPr lang="en-MY" dirty="0"/>
              <a:t>Guru-guru menggunakan tulisan zaman Greek dan Rome sebagai </a:t>
            </a:r>
            <a:r>
              <a:rPr lang="en-MY" dirty="0" err="1"/>
              <a:t>bahan</a:t>
            </a:r>
            <a:r>
              <a:rPr lang="en-MY" dirty="0"/>
              <a:t> </a:t>
            </a:r>
            <a:r>
              <a:rPr lang="en-MY" dirty="0" err="1"/>
              <a:t>rujukan</a:t>
            </a:r>
            <a:r>
              <a:rPr lang="en-MY" dirty="0"/>
              <a:t>.</a:t>
            </a:r>
          </a:p>
          <a:p>
            <a:r>
              <a:rPr lang="en-MY" dirty="0"/>
              <a:t>Plato, Aristotle, Cicero dan </a:t>
            </a:r>
            <a:r>
              <a:rPr lang="en-MY" dirty="0" err="1"/>
              <a:t>Quantilian</a:t>
            </a:r>
            <a:r>
              <a:rPr lang="en-MY" dirty="0"/>
              <a:t> </a:t>
            </a:r>
            <a:r>
              <a:rPr lang="en-MY" dirty="0" err="1"/>
              <a:t>merupakan</a:t>
            </a:r>
            <a:r>
              <a:rPr lang="en-MY" dirty="0"/>
              <a:t> </a:t>
            </a:r>
            <a:r>
              <a:rPr lang="en-MY" dirty="0" err="1"/>
              <a:t>sumber</a:t>
            </a:r>
            <a:r>
              <a:rPr lang="en-MY" dirty="0"/>
              <a:t> </a:t>
            </a:r>
            <a:r>
              <a:rPr lang="en-MY" dirty="0" err="1"/>
              <a:t>bahan</a:t>
            </a:r>
            <a:r>
              <a:rPr lang="en-MY" dirty="0"/>
              <a:t> pengajian dalam </a:t>
            </a:r>
            <a:r>
              <a:rPr lang="en-MY" dirty="0" err="1"/>
              <a:t>hebahan</a:t>
            </a:r>
            <a:r>
              <a:rPr lang="en-MY" dirty="0"/>
              <a:t> awam.</a:t>
            </a:r>
          </a:p>
        </p:txBody>
      </p:sp>
    </p:spTree>
    <p:extLst>
      <p:ext uri="{BB962C8B-B14F-4D97-AF65-F5344CB8AC3E}">
        <p14:creationId xmlns:p14="http://schemas.microsoft.com/office/powerpoint/2010/main" val="354359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D6F59-9D5A-17A1-117B-20231E9FB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RETORIK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C4ADA-B8B4-25FC-5F6F-3C087AFBC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3600" dirty="0" err="1"/>
              <a:t>Retorik</a:t>
            </a:r>
            <a:r>
              <a:rPr lang="en-MY" sz="3600" dirty="0"/>
              <a:t> ialah </a:t>
            </a:r>
            <a:r>
              <a:rPr lang="fi-FI" sz="3600" dirty="0"/>
              <a:t>seni atau teknik memujuk melalui bahasa lisan, visual atau tulisan.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2405663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14A96-F0E4-4474-20C9-52C6B100D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Era Komunikasi dan Sains Sosial (</a:t>
            </a:r>
            <a:r>
              <a:rPr lang="nb-NO" dirty="0">
                <a:solidFill>
                  <a:srgbClr val="FF0000"/>
                </a:solidFill>
              </a:rPr>
              <a:t>1930 – 1960</a:t>
            </a:r>
            <a:r>
              <a:rPr lang="nb-NO" dirty="0"/>
              <a:t>): Kesan Media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F3548-4898-E8A9-C66C-FECC6AEF45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MY" sz="2400" dirty="0"/>
              <a:t>Era </a:t>
            </a:r>
            <a:r>
              <a:rPr lang="en-MY" sz="2400" dirty="0" err="1"/>
              <a:t>kebangkitan</a:t>
            </a:r>
            <a:r>
              <a:rPr lang="en-MY" sz="2400" dirty="0"/>
              <a:t> </a:t>
            </a:r>
            <a:r>
              <a:rPr lang="en-MY" sz="2400" dirty="0" err="1"/>
              <a:t>empat</a:t>
            </a:r>
            <a:r>
              <a:rPr lang="en-MY" sz="2400" dirty="0"/>
              <a:t> orang </a:t>
            </a:r>
            <a:r>
              <a:rPr lang="en-MY" sz="2400" dirty="0" err="1"/>
              <a:t>sarjana</a:t>
            </a:r>
            <a:r>
              <a:rPr lang="en-MY" sz="2400" dirty="0"/>
              <a:t> yang </a:t>
            </a:r>
            <a:r>
              <a:rPr lang="en-MY" sz="2400" dirty="0" err="1"/>
              <a:t>digelar</a:t>
            </a:r>
            <a:r>
              <a:rPr lang="en-MY" sz="2400" dirty="0"/>
              <a:t> ‘</a:t>
            </a:r>
            <a:r>
              <a:rPr lang="en-MY" sz="2400" dirty="0" err="1"/>
              <a:t>bapa</a:t>
            </a:r>
            <a:r>
              <a:rPr lang="en-MY" sz="2400" dirty="0"/>
              <a:t> penyelidikan komunikasi’.</a:t>
            </a:r>
          </a:p>
          <a:p>
            <a:pPr algn="just"/>
            <a:r>
              <a:rPr lang="en-MY" sz="2400" dirty="0"/>
              <a:t>Menggunakan </a:t>
            </a:r>
            <a:r>
              <a:rPr lang="en-MY" sz="2400" dirty="0" err="1"/>
              <a:t>pendekatan</a:t>
            </a:r>
            <a:r>
              <a:rPr lang="en-MY" sz="2400" dirty="0"/>
              <a:t> </a:t>
            </a:r>
            <a:r>
              <a:rPr lang="en-MY" sz="2400" dirty="0">
                <a:solidFill>
                  <a:srgbClr val="FF0000"/>
                </a:solidFill>
              </a:rPr>
              <a:t>sains</a:t>
            </a:r>
            <a:r>
              <a:rPr lang="en-MY" sz="2400" dirty="0"/>
              <a:t> </a:t>
            </a:r>
            <a:r>
              <a:rPr lang="en-MY" sz="2400" dirty="0" err="1"/>
              <a:t>perlakuan</a:t>
            </a:r>
            <a:r>
              <a:rPr lang="en-MY" sz="2400" dirty="0"/>
              <a:t> untuk </a:t>
            </a:r>
            <a:r>
              <a:rPr lang="en-MY" sz="2400" dirty="0" err="1"/>
              <a:t>mengkaji</a:t>
            </a:r>
            <a:r>
              <a:rPr lang="en-MY" sz="2400" dirty="0"/>
              <a:t> </a:t>
            </a:r>
            <a:r>
              <a:rPr lang="en-MY" sz="2400" dirty="0" err="1"/>
              <a:t>kesan</a:t>
            </a:r>
            <a:r>
              <a:rPr lang="en-MY" sz="2400" dirty="0"/>
              <a:t> mesej </a:t>
            </a:r>
            <a:r>
              <a:rPr lang="en-MY" sz="2400" dirty="0" err="1"/>
              <a:t>pembujukan</a:t>
            </a:r>
            <a:r>
              <a:rPr lang="en-MY" sz="2400" dirty="0"/>
              <a:t> </a:t>
            </a:r>
            <a:r>
              <a:rPr lang="en-MY" sz="2400" dirty="0" err="1"/>
              <a:t>terhadap</a:t>
            </a:r>
            <a:r>
              <a:rPr lang="en-MY" sz="2400" dirty="0"/>
              <a:t> </a:t>
            </a:r>
            <a:r>
              <a:rPr lang="en-MY" sz="2400" dirty="0" err="1"/>
              <a:t>audien</a:t>
            </a:r>
            <a:r>
              <a:rPr lang="en-MY" sz="2400" dirty="0"/>
              <a:t> yang ramai.</a:t>
            </a:r>
          </a:p>
        </p:txBody>
      </p:sp>
    </p:spTree>
    <p:extLst>
      <p:ext uri="{BB962C8B-B14F-4D97-AF65-F5344CB8AC3E}">
        <p14:creationId xmlns:p14="http://schemas.microsoft.com/office/powerpoint/2010/main" val="4035639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51EA5-9C7F-E841-57CC-78577F69A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sz="1800" b="1" i="0" u="none" strike="noStrike" baseline="0" dirty="0">
                <a:latin typeface="Garamond-Bold"/>
              </a:rPr>
              <a:t>TAKRIF KOMUNIKASI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2EA98-0FE8-1BA4-B431-F0022C785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sq-AL" sz="3200" b="0" i="0" u="none" strike="noStrike" baseline="0" dirty="0">
                <a:latin typeface="Garamond" panose="02020404030301010803" pitchFamily="18" charset="0"/>
              </a:rPr>
              <a:t>Satu </a:t>
            </a:r>
            <a:r>
              <a:rPr lang="sq-AL" sz="3200" b="0" i="0" u="none" strike="noStrike" baseline="0" dirty="0">
                <a:solidFill>
                  <a:srgbClr val="FF0000"/>
                </a:solidFill>
                <a:latin typeface="Garamond" panose="02020404030301010803" pitchFamily="18" charset="0"/>
              </a:rPr>
              <a:t>proses sistematik</a:t>
            </a:r>
            <a:r>
              <a:rPr lang="sq-AL" sz="3200" b="0" i="0" u="none" strike="noStrike" baseline="0" dirty="0">
                <a:latin typeface="Garamond" panose="02020404030301010803" pitchFamily="18" charset="0"/>
              </a:rPr>
              <a:t> yang terjadi</a:t>
            </a:r>
            <a:r>
              <a:rPr lang="sq-AL" sz="3200" dirty="0">
                <a:latin typeface="Garamond" panose="02020404030301010803" pitchFamily="18" charset="0"/>
              </a:rPr>
              <a:t> </a:t>
            </a:r>
            <a:r>
              <a:rPr lang="sq-AL" sz="3200" b="0" i="0" u="none" strike="noStrike" baseline="0" dirty="0">
                <a:latin typeface="Garamond" panose="02020404030301010803" pitchFamily="18" charset="0"/>
              </a:rPr>
              <a:t>apabila individu berinteraksi dengan simbol dan melalui simbol untuk mencipta dan mentafsir </a:t>
            </a:r>
            <a:r>
              <a:rPr lang="sq-AL" sz="3200" b="0" i="0" u="none" strike="noStrike" baseline="0" dirty="0">
                <a:solidFill>
                  <a:srgbClr val="FF0000"/>
                </a:solidFill>
                <a:latin typeface="Garamond" panose="02020404030301010803" pitchFamily="18" charset="0"/>
              </a:rPr>
              <a:t>makna</a:t>
            </a:r>
            <a:endParaRPr lang="sq-AL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973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866FF9-A729-45F0-A163-10E89E871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38255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FE3A2B-B035-4EF0-7B3C-ED097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681105"/>
            <a:ext cx="3401568" cy="1495794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>
            <a:normAutofit/>
          </a:bodyPr>
          <a:lstStyle/>
          <a:p>
            <a:r>
              <a:rPr lang="en-MY" sz="2600"/>
              <a:t>bapa penyelidikan komunikasi</a:t>
            </a: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804366F-2366-4688-98E7-B101C7BC61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3278" y="0"/>
            <a:ext cx="7438722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D8D30484-8B8E-825A-E87D-9457FD176E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729618"/>
              </p:ext>
            </p:extLst>
          </p:nvPr>
        </p:nvGraphicFramePr>
        <p:xfrm>
          <a:off x="5397500" y="639763"/>
          <a:ext cx="6151563" cy="527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5274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E3A2B-B035-4EF0-7B3C-ED097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MY" sz="2400">
                <a:solidFill>
                  <a:schemeClr val="tx1"/>
                </a:solidFill>
              </a:rPr>
              <a:t>bapa penyelidikan komunikasi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2B18A-DC91-28CC-FD55-056C08685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algn="just"/>
            <a:r>
              <a:rPr lang="en-MY" sz="2400" dirty="0">
                <a:solidFill>
                  <a:schemeClr val="bg1"/>
                </a:solidFill>
              </a:rPr>
              <a:t>Kurt Lewin – </a:t>
            </a:r>
            <a:r>
              <a:rPr lang="en-MY" sz="2400" dirty="0" err="1">
                <a:solidFill>
                  <a:schemeClr val="bg1"/>
                </a:solidFill>
              </a:rPr>
              <a:t>ahli</a:t>
            </a:r>
            <a:r>
              <a:rPr lang="en-MY" sz="2400" dirty="0">
                <a:solidFill>
                  <a:schemeClr val="bg1"/>
                </a:solidFill>
              </a:rPr>
              <a:t> </a:t>
            </a:r>
            <a:r>
              <a:rPr lang="en-MY" sz="2400" dirty="0" err="1">
                <a:solidFill>
                  <a:schemeClr val="bg1"/>
                </a:solidFill>
              </a:rPr>
              <a:t>psikologi</a:t>
            </a:r>
            <a:r>
              <a:rPr lang="en-MY" sz="2400" dirty="0">
                <a:solidFill>
                  <a:schemeClr val="bg1"/>
                </a:solidFill>
              </a:rPr>
              <a:t> </a:t>
            </a:r>
            <a:r>
              <a:rPr lang="en-MY" sz="2400" dirty="0" err="1">
                <a:solidFill>
                  <a:schemeClr val="bg1"/>
                </a:solidFill>
              </a:rPr>
              <a:t>sosial</a:t>
            </a:r>
            <a:r>
              <a:rPr lang="en-MY" sz="2400" dirty="0">
                <a:solidFill>
                  <a:schemeClr val="bg1"/>
                </a:solidFill>
              </a:rPr>
              <a:t> dan </a:t>
            </a:r>
            <a:r>
              <a:rPr lang="en-MY" sz="2400" dirty="0" err="1">
                <a:solidFill>
                  <a:schemeClr val="bg1"/>
                </a:solidFill>
              </a:rPr>
              <a:t>beliau</a:t>
            </a:r>
            <a:r>
              <a:rPr lang="en-MY" sz="2400" dirty="0">
                <a:solidFill>
                  <a:schemeClr val="bg1"/>
                </a:solidFill>
              </a:rPr>
              <a:t> </a:t>
            </a:r>
            <a:r>
              <a:rPr lang="en-MY" sz="2400" dirty="0" err="1">
                <a:solidFill>
                  <a:schemeClr val="bg1"/>
                </a:solidFill>
              </a:rPr>
              <a:t>menolak</a:t>
            </a:r>
            <a:r>
              <a:rPr lang="en-MY" sz="2400" dirty="0">
                <a:solidFill>
                  <a:schemeClr val="bg1"/>
                </a:solidFill>
              </a:rPr>
              <a:t> kepimpinan autoritorian. </a:t>
            </a:r>
          </a:p>
          <a:p>
            <a:pPr algn="just"/>
            <a:r>
              <a:rPr lang="en-MY" sz="2400" dirty="0">
                <a:solidFill>
                  <a:schemeClr val="bg1"/>
                </a:solidFill>
              </a:rPr>
              <a:t>Oleh itu, </a:t>
            </a:r>
            <a:r>
              <a:rPr lang="en-MY" sz="2400" dirty="0" err="1">
                <a:solidFill>
                  <a:schemeClr val="bg1"/>
                </a:solidFill>
              </a:rPr>
              <a:t>beliau</a:t>
            </a:r>
            <a:r>
              <a:rPr lang="en-MY" sz="2400" dirty="0">
                <a:solidFill>
                  <a:schemeClr val="bg1"/>
                </a:solidFill>
              </a:rPr>
              <a:t> telah </a:t>
            </a:r>
            <a:r>
              <a:rPr lang="en-MY" sz="2400" dirty="0" err="1">
                <a:solidFill>
                  <a:schemeClr val="bg1"/>
                </a:solidFill>
              </a:rPr>
              <a:t>mengkaji</a:t>
            </a:r>
            <a:r>
              <a:rPr lang="en-MY" sz="2400" dirty="0">
                <a:solidFill>
                  <a:schemeClr val="bg1"/>
                </a:solidFill>
              </a:rPr>
              <a:t> </a:t>
            </a:r>
            <a:r>
              <a:rPr lang="en-MY" sz="2400" dirty="0" err="1">
                <a:solidFill>
                  <a:schemeClr val="bg1"/>
                </a:solidFill>
              </a:rPr>
              <a:t>prejudis</a:t>
            </a:r>
            <a:r>
              <a:rPr lang="en-MY" sz="2400" dirty="0">
                <a:solidFill>
                  <a:schemeClr val="bg1"/>
                </a:solidFill>
              </a:rPr>
              <a:t> dan bagaimana </a:t>
            </a:r>
            <a:r>
              <a:rPr lang="en-MY" sz="2400" dirty="0" err="1">
                <a:solidFill>
                  <a:schemeClr val="bg1"/>
                </a:solidFill>
              </a:rPr>
              <a:t>kumpulan</a:t>
            </a:r>
            <a:r>
              <a:rPr lang="en-MY" sz="2400" dirty="0">
                <a:solidFill>
                  <a:schemeClr val="bg1"/>
                </a:solidFill>
              </a:rPr>
              <a:t> </a:t>
            </a:r>
            <a:r>
              <a:rPr lang="en-MY" sz="2400" dirty="0" err="1">
                <a:solidFill>
                  <a:schemeClr val="bg1"/>
                </a:solidFill>
              </a:rPr>
              <a:t>mempengaruhi</a:t>
            </a:r>
            <a:r>
              <a:rPr lang="en-MY" sz="2400" dirty="0">
                <a:solidFill>
                  <a:schemeClr val="bg1"/>
                </a:solidFill>
              </a:rPr>
              <a:t> </a:t>
            </a:r>
            <a:r>
              <a:rPr lang="en-MY" sz="2400" dirty="0" err="1">
                <a:solidFill>
                  <a:schemeClr val="bg1"/>
                </a:solidFill>
              </a:rPr>
              <a:t>ahli</a:t>
            </a:r>
            <a:r>
              <a:rPr lang="en-MY" sz="2400" dirty="0">
                <a:solidFill>
                  <a:schemeClr val="bg1"/>
                </a:solidFill>
              </a:rPr>
              <a:t> dalam </a:t>
            </a:r>
            <a:r>
              <a:rPr lang="en-MY" sz="2400" dirty="0" err="1">
                <a:solidFill>
                  <a:schemeClr val="bg1"/>
                </a:solidFill>
              </a:rPr>
              <a:t>kumpulan</a:t>
            </a:r>
            <a:r>
              <a:rPr lang="en-MY" sz="2400" dirty="0">
                <a:solidFill>
                  <a:schemeClr val="bg1"/>
                </a:solidFill>
              </a:rPr>
              <a:t>.</a:t>
            </a:r>
          </a:p>
          <a:p>
            <a:pPr algn="just"/>
            <a:endParaRPr lang="en-MY" sz="2400" dirty="0">
              <a:solidFill>
                <a:schemeClr val="bg1"/>
              </a:solidFill>
            </a:endParaRPr>
          </a:p>
          <a:p>
            <a:pPr algn="just"/>
            <a:r>
              <a:rPr lang="en-MY" sz="2400" i="1" dirty="0" err="1">
                <a:solidFill>
                  <a:schemeClr val="bg1"/>
                </a:solidFill>
              </a:rPr>
              <a:t>Autoritarianisme</a:t>
            </a:r>
            <a:r>
              <a:rPr lang="en-MY" sz="2400" i="1" dirty="0">
                <a:solidFill>
                  <a:schemeClr val="bg1"/>
                </a:solidFill>
              </a:rPr>
              <a:t> </a:t>
            </a:r>
            <a:r>
              <a:rPr lang="en-MY" sz="2400" i="1" dirty="0" err="1">
                <a:solidFill>
                  <a:schemeClr val="bg1"/>
                </a:solidFill>
              </a:rPr>
              <a:t>bermaksud</a:t>
            </a:r>
            <a:r>
              <a:rPr lang="en-MY" sz="2400" i="1" dirty="0">
                <a:solidFill>
                  <a:schemeClr val="bg1"/>
                </a:solidFill>
              </a:rPr>
              <a:t> </a:t>
            </a:r>
            <a:r>
              <a:rPr lang="en-MY" sz="2400" i="1" dirty="0" err="1">
                <a:solidFill>
                  <a:schemeClr val="bg1"/>
                </a:solidFill>
              </a:rPr>
              <a:t>fahaman</a:t>
            </a:r>
            <a:r>
              <a:rPr lang="en-MY" sz="2400" i="1" dirty="0">
                <a:solidFill>
                  <a:schemeClr val="bg1"/>
                </a:solidFill>
              </a:rPr>
              <a:t> yang </a:t>
            </a:r>
            <a:r>
              <a:rPr lang="en-MY" sz="2400" i="1" dirty="0" err="1">
                <a:solidFill>
                  <a:schemeClr val="bg1"/>
                </a:solidFill>
              </a:rPr>
              <a:t>menyokong</a:t>
            </a:r>
            <a:r>
              <a:rPr lang="en-MY" sz="2400" i="1" dirty="0">
                <a:solidFill>
                  <a:schemeClr val="bg1"/>
                </a:solidFill>
              </a:rPr>
              <a:t> </a:t>
            </a:r>
            <a:r>
              <a:rPr lang="en-MY" sz="2400" i="1" dirty="0" err="1">
                <a:solidFill>
                  <a:schemeClr val="bg1"/>
                </a:solidFill>
              </a:rPr>
              <a:t>campur</a:t>
            </a:r>
            <a:r>
              <a:rPr lang="en-MY" sz="2400" i="1" dirty="0">
                <a:solidFill>
                  <a:schemeClr val="bg1"/>
                </a:solidFill>
              </a:rPr>
              <a:t> </a:t>
            </a:r>
            <a:r>
              <a:rPr lang="en-MY" sz="2400" i="1" dirty="0" err="1">
                <a:solidFill>
                  <a:schemeClr val="bg1"/>
                </a:solidFill>
              </a:rPr>
              <a:t>tangan</a:t>
            </a:r>
            <a:r>
              <a:rPr lang="en-MY" sz="2400" i="1" dirty="0">
                <a:solidFill>
                  <a:schemeClr val="bg1"/>
                </a:solidFill>
              </a:rPr>
              <a:t> pihak </a:t>
            </a:r>
            <a:r>
              <a:rPr lang="en-MY" sz="2400" i="1" dirty="0" err="1">
                <a:solidFill>
                  <a:schemeClr val="bg1"/>
                </a:solidFill>
              </a:rPr>
              <a:t>berkuasa</a:t>
            </a:r>
            <a:r>
              <a:rPr lang="en-MY" sz="2400" i="1" dirty="0">
                <a:solidFill>
                  <a:schemeClr val="bg1"/>
                </a:solidFill>
              </a:rPr>
              <a:t> (authority dalam </a:t>
            </a:r>
            <a:r>
              <a:rPr lang="en-MY" sz="2400" i="1" dirty="0" err="1">
                <a:solidFill>
                  <a:schemeClr val="bg1"/>
                </a:solidFill>
              </a:rPr>
              <a:t>bahasa</a:t>
            </a:r>
            <a:r>
              <a:rPr lang="en-MY" sz="2400" i="1" dirty="0">
                <a:solidFill>
                  <a:schemeClr val="bg1"/>
                </a:solidFill>
              </a:rPr>
              <a:t> </a:t>
            </a:r>
            <a:r>
              <a:rPr lang="en-MY" sz="2400" i="1" dirty="0" err="1">
                <a:solidFill>
                  <a:schemeClr val="bg1"/>
                </a:solidFill>
              </a:rPr>
              <a:t>Inggeris</a:t>
            </a:r>
            <a:r>
              <a:rPr lang="en-MY" sz="2400" i="1" dirty="0">
                <a:solidFill>
                  <a:schemeClr val="bg1"/>
                </a:solidFill>
              </a:rPr>
              <a:t>) secara total dalam </a:t>
            </a:r>
            <a:r>
              <a:rPr lang="en-MY" sz="2400" i="1" dirty="0" err="1">
                <a:solidFill>
                  <a:schemeClr val="bg1"/>
                </a:solidFill>
              </a:rPr>
              <a:t>pentadbiran</a:t>
            </a:r>
            <a:r>
              <a:rPr lang="en-MY" sz="2400" i="1" dirty="0">
                <a:solidFill>
                  <a:schemeClr val="bg1"/>
                </a:solidFill>
              </a:rPr>
              <a:t> negara.</a:t>
            </a:r>
          </a:p>
        </p:txBody>
      </p:sp>
    </p:spTree>
    <p:extLst>
      <p:ext uri="{BB962C8B-B14F-4D97-AF65-F5344CB8AC3E}">
        <p14:creationId xmlns:p14="http://schemas.microsoft.com/office/powerpoint/2010/main" val="141374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E3A2B-B035-4EF0-7B3C-ED097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MY" sz="2400">
                <a:solidFill>
                  <a:schemeClr val="tx1"/>
                </a:solidFill>
              </a:rPr>
              <a:t>bapa penyelidikan komunikasi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2B18A-DC91-28CC-FD55-056C08685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algn="just"/>
            <a:r>
              <a:rPr lang="en-MY" sz="2800" dirty="0">
                <a:solidFill>
                  <a:schemeClr val="bg1"/>
                </a:solidFill>
              </a:rPr>
              <a:t>Paul </a:t>
            </a:r>
            <a:r>
              <a:rPr lang="en-MY" sz="2800" dirty="0" err="1">
                <a:solidFill>
                  <a:schemeClr val="bg1"/>
                </a:solidFill>
              </a:rPr>
              <a:t>Lazarsfeld</a:t>
            </a:r>
            <a:r>
              <a:rPr lang="en-MY" sz="2800" dirty="0">
                <a:solidFill>
                  <a:schemeClr val="bg1"/>
                </a:solidFill>
              </a:rPr>
              <a:t> – </a:t>
            </a:r>
            <a:r>
              <a:rPr lang="en-MY" sz="2800" dirty="0" err="1">
                <a:solidFill>
                  <a:schemeClr val="bg1"/>
                </a:solidFill>
              </a:rPr>
              <a:t>pakar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sosiologi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menjalankan</a:t>
            </a:r>
            <a:r>
              <a:rPr lang="en-MY" sz="2800" dirty="0">
                <a:solidFill>
                  <a:schemeClr val="bg1"/>
                </a:solidFill>
              </a:rPr>
              <a:t> penyelidikan radio yang </a:t>
            </a:r>
            <a:r>
              <a:rPr lang="en-MY" sz="2800" dirty="0" err="1">
                <a:solidFill>
                  <a:schemeClr val="bg1"/>
                </a:solidFill>
              </a:rPr>
              <a:t>menjadi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perintis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kajian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tinjauan</a:t>
            </a:r>
            <a:r>
              <a:rPr lang="en-MY" sz="2800" dirty="0">
                <a:solidFill>
                  <a:schemeClr val="bg1"/>
                </a:solidFill>
              </a:rPr>
              <a:t> dan </a:t>
            </a:r>
            <a:r>
              <a:rPr lang="en-MY" sz="2800" dirty="0" err="1">
                <a:solidFill>
                  <a:schemeClr val="bg1"/>
                </a:solidFill>
              </a:rPr>
              <a:t>teknik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kumpulan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fokus</a:t>
            </a:r>
            <a:r>
              <a:rPr lang="en-MY" sz="2800" dirty="0">
                <a:solidFill>
                  <a:schemeClr val="bg1"/>
                </a:solidFill>
              </a:rPr>
              <a:t> untuk </a:t>
            </a:r>
            <a:r>
              <a:rPr lang="en-MY" sz="2800" dirty="0" err="1">
                <a:solidFill>
                  <a:schemeClr val="bg1"/>
                </a:solidFill>
              </a:rPr>
              <a:t>melihat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impak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penyiaran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terhadap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emosi</a:t>
            </a:r>
            <a:r>
              <a:rPr lang="en-MY" sz="28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01403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E3A2B-B035-4EF0-7B3C-ED097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MY" sz="2400">
                <a:solidFill>
                  <a:schemeClr val="tx1"/>
                </a:solidFill>
              </a:rPr>
              <a:t>bapa penyelidikan komunikasi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2B18A-DC91-28CC-FD55-056C08685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82" y="802638"/>
            <a:ext cx="5408696" cy="5252722"/>
          </a:xfrm>
        </p:spPr>
        <p:txBody>
          <a:bodyPr anchor="ctr">
            <a:normAutofit/>
          </a:bodyPr>
          <a:lstStyle/>
          <a:p>
            <a:pPr algn="just"/>
            <a:r>
              <a:rPr lang="en-MY" sz="2800" dirty="0">
                <a:solidFill>
                  <a:schemeClr val="bg1"/>
                </a:solidFill>
              </a:rPr>
              <a:t>Karl </a:t>
            </a:r>
            <a:r>
              <a:rPr lang="en-MY" sz="2800" dirty="0" err="1">
                <a:solidFill>
                  <a:schemeClr val="bg1"/>
                </a:solidFill>
              </a:rPr>
              <a:t>Hovland</a:t>
            </a:r>
            <a:r>
              <a:rPr lang="en-MY" sz="2800" dirty="0">
                <a:solidFill>
                  <a:schemeClr val="bg1"/>
                </a:solidFill>
              </a:rPr>
              <a:t> – </a:t>
            </a:r>
            <a:r>
              <a:rPr lang="en-MY" sz="2800" dirty="0" err="1">
                <a:solidFill>
                  <a:schemeClr val="bg1"/>
                </a:solidFill>
              </a:rPr>
              <a:t>ahli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penyelidik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psikologi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meminati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kajian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tentang</a:t>
            </a:r>
            <a:r>
              <a:rPr lang="en-MY" sz="2800" dirty="0">
                <a:solidFill>
                  <a:schemeClr val="bg1"/>
                </a:solidFill>
              </a:rPr>
              <a:t> perubahan </a:t>
            </a:r>
            <a:r>
              <a:rPr lang="en-MY" sz="2800" dirty="0" err="1">
                <a:solidFill>
                  <a:schemeClr val="bg1"/>
                </a:solidFill>
              </a:rPr>
              <a:t>sikap</a:t>
            </a:r>
            <a:r>
              <a:rPr lang="en-MY" sz="2800" dirty="0">
                <a:solidFill>
                  <a:schemeClr val="bg1"/>
                </a:solidFill>
              </a:rPr>
              <a:t>. </a:t>
            </a:r>
            <a:r>
              <a:rPr lang="en-MY" sz="2800" dirty="0" err="1">
                <a:solidFill>
                  <a:schemeClr val="bg1"/>
                </a:solidFill>
              </a:rPr>
              <a:t>Beliau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menguji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kesan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pembujukan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terhadap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kredibiliti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sumber</a:t>
            </a:r>
            <a:r>
              <a:rPr lang="en-MY" sz="2800" dirty="0">
                <a:solidFill>
                  <a:schemeClr val="bg1"/>
                </a:solidFill>
              </a:rPr>
              <a:t> dan juga </a:t>
            </a:r>
            <a:r>
              <a:rPr lang="en-MY" sz="2800" dirty="0" err="1">
                <a:solidFill>
                  <a:schemeClr val="bg1"/>
                </a:solidFill>
              </a:rPr>
              <a:t>susunan</a:t>
            </a:r>
            <a:r>
              <a:rPr lang="en-MY" sz="2800" dirty="0">
                <a:solidFill>
                  <a:schemeClr val="bg1"/>
                </a:solidFill>
              </a:rPr>
              <a:t> </a:t>
            </a:r>
            <a:r>
              <a:rPr lang="en-MY" sz="2800" dirty="0" err="1">
                <a:solidFill>
                  <a:schemeClr val="bg1"/>
                </a:solidFill>
              </a:rPr>
              <a:t>hujah</a:t>
            </a:r>
            <a:r>
              <a:rPr lang="en-MY" sz="2800" dirty="0">
                <a:solidFill>
                  <a:schemeClr val="bg1"/>
                </a:solidFill>
              </a:rPr>
              <a:t> dalam mesej.</a:t>
            </a:r>
          </a:p>
        </p:txBody>
      </p:sp>
    </p:spTree>
    <p:extLst>
      <p:ext uri="{BB962C8B-B14F-4D97-AF65-F5344CB8AC3E}">
        <p14:creationId xmlns:p14="http://schemas.microsoft.com/office/powerpoint/2010/main" val="1962085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2D15D-40FD-8F49-8799-C3145807A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Era Revolusi Empirik (1950 – 1970): Teori dalam Tabung Uji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A419C-E53C-B5DE-E64E-787B6A800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790956"/>
          </a:xfrm>
        </p:spPr>
        <p:txBody>
          <a:bodyPr>
            <a:normAutofit/>
          </a:bodyPr>
          <a:lstStyle/>
          <a:p>
            <a:r>
              <a:rPr lang="en-MY" sz="2800" dirty="0"/>
              <a:t>Model linear komunikasi </a:t>
            </a:r>
            <a:r>
              <a:rPr lang="en-MY" sz="2800" dirty="0" err="1"/>
              <a:t>diperkenalkan</a:t>
            </a:r>
            <a:endParaRPr lang="en-MY" sz="28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797E4F7-A3F2-C2AD-A4FD-2E512655D3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4449259"/>
              </p:ext>
            </p:extLst>
          </p:nvPr>
        </p:nvGraphicFramePr>
        <p:xfrm>
          <a:off x="2032000" y="2971800"/>
          <a:ext cx="8128000" cy="3166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8265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20EE6-6E95-BA44-5518-339C42455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MY" dirty="0"/>
              <a:t>Era </a:t>
            </a:r>
            <a:r>
              <a:rPr lang="en-MY" dirty="0" err="1"/>
              <a:t>Pergolakan</a:t>
            </a:r>
            <a:r>
              <a:rPr lang="en-MY" dirty="0"/>
              <a:t> 60-an (1960 – 1970): </a:t>
            </a:r>
            <a:r>
              <a:rPr lang="en-MY" dirty="0" err="1"/>
              <a:t>Asas</a:t>
            </a:r>
            <a:r>
              <a:rPr lang="en-MY" dirty="0"/>
              <a:t> </a:t>
            </a:r>
            <a:r>
              <a:rPr lang="en-MY" dirty="0" err="1"/>
              <a:t>Pelancaran</a:t>
            </a:r>
            <a:r>
              <a:rPr lang="en-MY" dirty="0"/>
              <a:t> Komunikasi </a:t>
            </a:r>
            <a:br>
              <a:rPr lang="en-MY" dirty="0"/>
            </a:br>
            <a:r>
              <a:rPr lang="en-MY" dirty="0" err="1"/>
              <a:t>antara</a:t>
            </a:r>
            <a:r>
              <a:rPr lang="en-MY" dirty="0"/>
              <a:t> </a:t>
            </a:r>
            <a:r>
              <a:rPr lang="en-MY" dirty="0" err="1"/>
              <a:t>Perseorangan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198B9-51C5-E564-998B-291AB3178A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dirty="0"/>
              <a:t>Para pensyarah di </a:t>
            </a:r>
            <a:r>
              <a:rPr lang="en-MY" dirty="0" err="1"/>
              <a:t>universiti</a:t>
            </a:r>
            <a:r>
              <a:rPr lang="en-MY" dirty="0"/>
              <a:t> </a:t>
            </a:r>
            <a:r>
              <a:rPr lang="en-MY" dirty="0" err="1"/>
              <a:t>menganggap</a:t>
            </a:r>
            <a:r>
              <a:rPr lang="en-MY" dirty="0"/>
              <a:t> </a:t>
            </a:r>
            <a:r>
              <a:rPr lang="en-MY" dirty="0" err="1"/>
              <a:t>pengucapan</a:t>
            </a:r>
            <a:r>
              <a:rPr lang="en-MY" dirty="0"/>
              <a:t> awam sebagai </a:t>
            </a:r>
            <a:r>
              <a:rPr lang="en-MY" dirty="0" err="1"/>
              <a:t>ketinggalan</a:t>
            </a:r>
            <a:r>
              <a:rPr lang="en-MY" dirty="0"/>
              <a:t> zaman dan jabatan-jabatan komunikasi </a:t>
            </a:r>
            <a:r>
              <a:rPr lang="en-MY" dirty="0" err="1"/>
              <a:t>berubah</a:t>
            </a:r>
            <a:r>
              <a:rPr lang="en-MY" dirty="0"/>
              <a:t> secara </a:t>
            </a:r>
            <a:r>
              <a:rPr lang="en-MY" dirty="0" err="1"/>
              <a:t>radikal</a:t>
            </a:r>
            <a:r>
              <a:rPr lang="en-MY" dirty="0"/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MY" dirty="0"/>
              <a:t>Komunikasi </a:t>
            </a:r>
            <a:r>
              <a:rPr lang="en-MY" dirty="0" err="1"/>
              <a:t>antara</a:t>
            </a:r>
            <a:r>
              <a:rPr lang="en-MY" dirty="0"/>
              <a:t> </a:t>
            </a:r>
            <a:r>
              <a:rPr lang="en-MY" dirty="0" err="1"/>
              <a:t>perseorangan</a:t>
            </a:r>
            <a:r>
              <a:rPr lang="en-MY" dirty="0"/>
              <a:t> </a:t>
            </a:r>
            <a:r>
              <a:rPr lang="en-MY" dirty="0" err="1"/>
              <a:t>menggantikan</a:t>
            </a:r>
            <a:r>
              <a:rPr lang="en-MY" dirty="0"/>
              <a:t> </a:t>
            </a:r>
            <a:r>
              <a:rPr lang="en-MY" dirty="0" err="1"/>
              <a:t>pidato</a:t>
            </a:r>
            <a:r>
              <a:rPr lang="en-MY" dirty="0"/>
              <a:t> </a:t>
            </a:r>
            <a:r>
              <a:rPr lang="en-MY" dirty="0" err="1"/>
              <a:t>umum</a:t>
            </a:r>
            <a:endParaRPr lang="en-MY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MY" dirty="0"/>
              <a:t>Para </a:t>
            </a:r>
            <a:r>
              <a:rPr lang="en-MY" dirty="0" err="1"/>
              <a:t>profesor</a:t>
            </a:r>
            <a:r>
              <a:rPr lang="en-MY" dirty="0"/>
              <a:t> </a:t>
            </a:r>
            <a:r>
              <a:rPr lang="en-MY" dirty="0" err="1"/>
              <a:t>menukar</a:t>
            </a:r>
            <a:r>
              <a:rPr lang="en-MY" dirty="0"/>
              <a:t> </a:t>
            </a:r>
            <a:r>
              <a:rPr lang="en-MY" dirty="0" err="1"/>
              <a:t>haluan</a:t>
            </a:r>
            <a:r>
              <a:rPr lang="en-MY" dirty="0"/>
              <a:t> dengan </a:t>
            </a:r>
            <a:r>
              <a:rPr lang="en-MY" dirty="0" err="1"/>
              <a:t>mengajar</a:t>
            </a:r>
            <a:r>
              <a:rPr lang="en-MY" dirty="0"/>
              <a:t> kursus komunikasi bukan verbal, </a:t>
            </a:r>
            <a:r>
              <a:rPr lang="en-MY" dirty="0" err="1"/>
              <a:t>membentuk</a:t>
            </a:r>
            <a:r>
              <a:rPr lang="en-MY" dirty="0"/>
              <a:t> </a:t>
            </a:r>
            <a:r>
              <a:rPr lang="en-MY" dirty="0" err="1"/>
              <a:t>kepercayaan</a:t>
            </a:r>
            <a:r>
              <a:rPr lang="en-MY" dirty="0"/>
              <a:t>, </a:t>
            </a:r>
            <a:r>
              <a:rPr lang="en-MY" dirty="0" err="1"/>
              <a:t>pendedahan</a:t>
            </a:r>
            <a:r>
              <a:rPr lang="en-MY" dirty="0"/>
              <a:t> </a:t>
            </a:r>
            <a:r>
              <a:rPr lang="en-MY" dirty="0" err="1"/>
              <a:t>kendiri</a:t>
            </a:r>
            <a:endParaRPr lang="en-MY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MY" dirty="0" err="1"/>
              <a:t>Fokus</a:t>
            </a:r>
            <a:r>
              <a:rPr lang="en-MY" dirty="0"/>
              <a:t> komunikasi  - </a:t>
            </a:r>
            <a:r>
              <a:rPr lang="en-MY" dirty="0" err="1"/>
              <a:t>Apa</a:t>
            </a:r>
            <a:r>
              <a:rPr lang="en-MY" dirty="0"/>
              <a:t> yang </a:t>
            </a:r>
            <a:r>
              <a:rPr lang="en-MY" dirty="0" err="1"/>
              <a:t>dinyatakan</a:t>
            </a:r>
            <a:r>
              <a:rPr lang="en-MY" dirty="0"/>
              <a:t> kurang penting </a:t>
            </a:r>
            <a:r>
              <a:rPr lang="en-MY" dirty="0" err="1"/>
              <a:t>berbanding</a:t>
            </a:r>
            <a:r>
              <a:rPr lang="en-MY" dirty="0"/>
              <a:t> bagaimana </a:t>
            </a:r>
            <a:r>
              <a:rPr lang="en-MY" dirty="0" err="1"/>
              <a:t>ia</a:t>
            </a:r>
            <a:r>
              <a:rPr lang="en-MY" dirty="0"/>
              <a:t> </a:t>
            </a:r>
            <a:r>
              <a:rPr lang="en-MY" dirty="0" err="1"/>
              <a:t>dituturkan</a:t>
            </a:r>
            <a:r>
              <a:rPr lang="en-MY" dirty="0"/>
              <a:t> dan </a:t>
            </a:r>
            <a:r>
              <a:rPr lang="en-MY" dirty="0" err="1"/>
              <a:t>kesannya</a:t>
            </a:r>
            <a:r>
              <a:rPr lang="en-MY" dirty="0"/>
              <a:t> </a:t>
            </a:r>
            <a:r>
              <a:rPr lang="en-MY" dirty="0" err="1"/>
              <a:t>terhadap</a:t>
            </a:r>
            <a:r>
              <a:rPr lang="en-MY" dirty="0"/>
              <a:t> orang lain.</a:t>
            </a:r>
          </a:p>
        </p:txBody>
      </p:sp>
    </p:spTree>
    <p:extLst>
      <p:ext uri="{BB962C8B-B14F-4D97-AF65-F5344CB8AC3E}">
        <p14:creationId xmlns:p14="http://schemas.microsoft.com/office/powerpoint/2010/main" val="1459193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2F18E-4F95-AAAD-AABE-BC025E5BD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Era Retorik Baru (1965 – 1980)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FF973-C72D-42E7-8430-0AE340D07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 err="1"/>
              <a:t>Televisyen</a:t>
            </a:r>
            <a:r>
              <a:rPr lang="en-MY" dirty="0"/>
              <a:t>, </a:t>
            </a:r>
            <a:r>
              <a:rPr lang="en-MY" dirty="0" err="1"/>
              <a:t>filem</a:t>
            </a:r>
            <a:r>
              <a:rPr lang="en-MY" dirty="0"/>
              <a:t> dan </a:t>
            </a:r>
            <a:r>
              <a:rPr lang="en-MY" dirty="0" err="1"/>
              <a:t>muzik</a:t>
            </a:r>
            <a:r>
              <a:rPr lang="en-MY" dirty="0"/>
              <a:t> popular </a:t>
            </a:r>
            <a:r>
              <a:rPr lang="en-MY" dirty="0" err="1"/>
              <a:t>mempunyai</a:t>
            </a:r>
            <a:r>
              <a:rPr lang="en-MY" dirty="0"/>
              <a:t> </a:t>
            </a:r>
            <a:r>
              <a:rPr lang="en-MY" dirty="0" err="1"/>
              <a:t>pengaruh</a:t>
            </a:r>
            <a:r>
              <a:rPr lang="en-MY" dirty="0"/>
              <a:t> dalam </a:t>
            </a:r>
            <a:r>
              <a:rPr lang="en-MY" dirty="0" err="1"/>
              <a:t>membentuk</a:t>
            </a:r>
            <a:r>
              <a:rPr lang="en-MY" dirty="0"/>
              <a:t> </a:t>
            </a:r>
            <a:r>
              <a:rPr lang="en-MY" dirty="0" err="1"/>
              <a:t>budaya</a:t>
            </a:r>
            <a:r>
              <a:rPr lang="en-MY" dirty="0"/>
              <a:t> </a:t>
            </a:r>
            <a:r>
              <a:rPr lang="en-MY" dirty="0" err="1"/>
              <a:t>umum</a:t>
            </a:r>
            <a:r>
              <a:rPr lang="en-MY" dirty="0"/>
              <a:t>, tidak hanya </a:t>
            </a:r>
            <a:r>
              <a:rPr lang="en-MY" dirty="0" err="1"/>
              <a:t>memberi</a:t>
            </a:r>
            <a:r>
              <a:rPr lang="en-MY" dirty="0"/>
              <a:t> </a:t>
            </a:r>
            <a:r>
              <a:rPr lang="en-MY" dirty="0" err="1"/>
              <a:t>hiburan</a:t>
            </a:r>
            <a:r>
              <a:rPr lang="en-MY" dirty="0"/>
              <a:t> </a:t>
            </a:r>
            <a:r>
              <a:rPr lang="en-MY" dirty="0" err="1"/>
              <a:t>semata-mata</a:t>
            </a:r>
            <a:r>
              <a:rPr lang="en-MY" dirty="0"/>
              <a:t>.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963538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16ED4-F4FA-76EA-6BC1-B98ED9E8D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Era Pencarian Model Sejagat </a:t>
            </a:r>
            <a:br>
              <a:rPr lang="it-IT" dirty="0"/>
            </a:br>
            <a:r>
              <a:rPr lang="it-IT" dirty="0"/>
              <a:t>(1970 – 1980)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E6C7C-4BEB-55FC-7B55-687B27BD4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 err="1"/>
              <a:t>Sarjana</a:t>
            </a:r>
            <a:r>
              <a:rPr lang="en-MY" dirty="0"/>
              <a:t> </a:t>
            </a:r>
            <a:r>
              <a:rPr lang="en-MY" dirty="0" err="1"/>
              <a:t>retorik</a:t>
            </a:r>
            <a:r>
              <a:rPr lang="en-MY" dirty="0"/>
              <a:t> yang </a:t>
            </a:r>
            <a:r>
              <a:rPr lang="en-MY" dirty="0" err="1"/>
              <a:t>cuba</a:t>
            </a:r>
            <a:r>
              <a:rPr lang="en-MY" dirty="0"/>
              <a:t> </a:t>
            </a:r>
            <a:r>
              <a:rPr lang="en-MY" dirty="0" err="1"/>
              <a:t>membuat</a:t>
            </a:r>
            <a:r>
              <a:rPr lang="en-MY" dirty="0"/>
              <a:t> </a:t>
            </a:r>
            <a:r>
              <a:rPr lang="en-MY" dirty="0" err="1"/>
              <a:t>kepelbagaian</a:t>
            </a:r>
            <a:r>
              <a:rPr lang="en-MY" dirty="0"/>
              <a:t>, </a:t>
            </a:r>
            <a:r>
              <a:rPr lang="en-MY" dirty="0" err="1"/>
              <a:t>saintis</a:t>
            </a:r>
            <a:r>
              <a:rPr lang="en-MY" dirty="0"/>
              <a:t> komunikasi </a:t>
            </a:r>
            <a:r>
              <a:rPr lang="en-MY" dirty="0" err="1"/>
              <a:t>cuba</a:t>
            </a:r>
            <a:r>
              <a:rPr lang="en-MY" dirty="0"/>
              <a:t> </a:t>
            </a:r>
            <a:r>
              <a:rPr lang="en-MY" dirty="0" err="1"/>
              <a:t>membuat</a:t>
            </a:r>
            <a:r>
              <a:rPr lang="en-MY" dirty="0"/>
              <a:t> </a:t>
            </a:r>
            <a:r>
              <a:rPr lang="en-MY" dirty="0" err="1"/>
              <a:t>penyatuan</a:t>
            </a:r>
            <a:r>
              <a:rPr lang="en-MY" dirty="0"/>
              <a:t>. </a:t>
            </a:r>
            <a:r>
              <a:rPr lang="en-MY" dirty="0" err="1"/>
              <a:t>Fokus</a:t>
            </a:r>
            <a:r>
              <a:rPr lang="en-MY" dirty="0"/>
              <a:t> penyelidikan </a:t>
            </a:r>
            <a:r>
              <a:rPr lang="en-MY" dirty="0" err="1"/>
              <a:t>bidang</a:t>
            </a:r>
            <a:r>
              <a:rPr lang="en-MY" dirty="0"/>
              <a:t> komunikasi ialah </a:t>
            </a:r>
            <a:r>
              <a:rPr lang="en-MY" dirty="0" err="1"/>
              <a:t>menemui</a:t>
            </a:r>
            <a:r>
              <a:rPr lang="en-MY" dirty="0"/>
              <a:t> </a:t>
            </a:r>
            <a:r>
              <a:rPr lang="en-MY" dirty="0" err="1"/>
              <a:t>suatu</a:t>
            </a:r>
            <a:r>
              <a:rPr lang="en-MY" dirty="0"/>
              <a:t> </a:t>
            </a:r>
            <a:r>
              <a:rPr lang="en-MY" dirty="0" err="1"/>
              <a:t>teori</a:t>
            </a:r>
            <a:r>
              <a:rPr lang="en-MY" dirty="0"/>
              <a:t> besar</a:t>
            </a:r>
          </a:p>
          <a:p>
            <a:r>
              <a:rPr lang="en-MY" dirty="0"/>
              <a:t>Para </a:t>
            </a:r>
            <a:r>
              <a:rPr lang="en-MY" dirty="0" err="1"/>
              <a:t>penyelidik</a:t>
            </a:r>
            <a:r>
              <a:rPr lang="en-MY" dirty="0"/>
              <a:t> komunikasi </a:t>
            </a:r>
            <a:r>
              <a:rPr lang="en-MY" dirty="0" err="1"/>
              <a:t>mengejar</a:t>
            </a:r>
            <a:r>
              <a:rPr lang="en-MY" dirty="0"/>
              <a:t> impian untuk </a:t>
            </a:r>
            <a:r>
              <a:rPr lang="en-MY" dirty="0" err="1"/>
              <a:t>mendapatkan</a:t>
            </a:r>
            <a:r>
              <a:rPr lang="en-MY" dirty="0"/>
              <a:t> model komunikasi yang boleh </a:t>
            </a:r>
            <a:r>
              <a:rPr lang="en-MY" dirty="0" err="1"/>
              <a:t>diterima</a:t>
            </a:r>
            <a:r>
              <a:rPr lang="en-MY" dirty="0"/>
              <a:t> </a:t>
            </a:r>
            <a:r>
              <a:rPr lang="en-MY" dirty="0" err="1"/>
              <a:t>umum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9052102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3EBDB-0530-DF24-2FF1-CEC26E406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Era Pergolakan dalam Bidang (1980 – kini)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0F2F2-C4C3-E4A7-7ACC-4D500C0FE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Pencampuran</a:t>
            </a:r>
            <a:r>
              <a:rPr lang="es-ES" dirty="0"/>
              <a:t> idea dan </a:t>
            </a:r>
            <a:r>
              <a:rPr lang="es-ES" dirty="0" err="1"/>
              <a:t>tenaga</a:t>
            </a:r>
            <a:r>
              <a:rPr lang="es-ES" dirty="0"/>
              <a:t> </a:t>
            </a:r>
            <a:r>
              <a:rPr lang="es-ES" dirty="0" err="1"/>
              <a:t>kreatif</a:t>
            </a:r>
            <a:endParaRPr lang="es-ES" dirty="0"/>
          </a:p>
          <a:p>
            <a:r>
              <a:rPr lang="en-MY" dirty="0" err="1"/>
              <a:t>Penubuhan</a:t>
            </a:r>
            <a:r>
              <a:rPr lang="en-MY" dirty="0"/>
              <a:t> lebih </a:t>
            </a:r>
            <a:r>
              <a:rPr lang="en-MY" dirty="0" err="1"/>
              <a:t>banyak</a:t>
            </a:r>
            <a:r>
              <a:rPr lang="en-MY" dirty="0"/>
              <a:t> Jabatan Komunikasi dan </a:t>
            </a:r>
            <a:r>
              <a:rPr lang="en-MY" dirty="0" err="1"/>
              <a:t>bidang</a:t>
            </a:r>
            <a:r>
              <a:rPr lang="en-MY" dirty="0"/>
              <a:t> </a:t>
            </a:r>
            <a:r>
              <a:rPr lang="en-MY" dirty="0" err="1"/>
              <a:t>pengkhususan</a:t>
            </a:r>
            <a:endParaRPr lang="en-MY" dirty="0"/>
          </a:p>
          <a:p>
            <a:r>
              <a:rPr lang="en-MY" dirty="0"/>
              <a:t>Perkembangan </a:t>
            </a:r>
            <a:r>
              <a:rPr lang="en-MY" dirty="0" err="1"/>
              <a:t>bidang</a:t>
            </a:r>
            <a:r>
              <a:rPr lang="en-MY" dirty="0"/>
              <a:t> komunikasi </a:t>
            </a:r>
            <a:r>
              <a:rPr lang="en-MY" dirty="0" err="1"/>
              <a:t>keorganisasian</a:t>
            </a:r>
            <a:r>
              <a:rPr lang="en-MY" dirty="0"/>
              <a:t>, </a:t>
            </a:r>
            <a:r>
              <a:rPr lang="en-MY" dirty="0" err="1"/>
              <a:t>kemahiran</a:t>
            </a:r>
            <a:r>
              <a:rPr lang="en-MY" dirty="0"/>
              <a:t> kepimpinan, pengurusan </a:t>
            </a:r>
            <a:r>
              <a:rPr lang="en-MY" dirty="0" err="1"/>
              <a:t>konflik</a:t>
            </a:r>
            <a:r>
              <a:rPr lang="en-MY" dirty="0"/>
              <a:t> </a:t>
            </a:r>
            <a:r>
              <a:rPr lang="en-MY" dirty="0" err="1"/>
              <a:t>periklanan</a:t>
            </a:r>
            <a:r>
              <a:rPr lang="en-MY" dirty="0"/>
              <a:t> dan perhubungan awam </a:t>
            </a:r>
            <a:r>
              <a:rPr lang="en-MY" dirty="0" err="1"/>
              <a:t>menjadi</a:t>
            </a:r>
            <a:r>
              <a:rPr lang="en-MY" dirty="0"/>
              <a:t> trend pada masa ini dan </a:t>
            </a:r>
            <a:r>
              <a:rPr lang="en-MY" dirty="0" err="1"/>
              <a:t>menyebabkan</a:t>
            </a:r>
            <a:r>
              <a:rPr lang="en-MY" dirty="0"/>
              <a:t> lebih ramai pelajar yang </a:t>
            </a:r>
            <a:r>
              <a:rPr lang="en-MY" dirty="0" err="1"/>
              <a:t>mengikuti</a:t>
            </a:r>
            <a:r>
              <a:rPr lang="en-MY" dirty="0"/>
              <a:t> </a:t>
            </a:r>
            <a:r>
              <a:rPr lang="en-MY" dirty="0" err="1"/>
              <a:t>bidang</a:t>
            </a:r>
            <a:r>
              <a:rPr lang="en-MY" dirty="0"/>
              <a:t> </a:t>
            </a:r>
            <a:r>
              <a:rPr lang="en-MY" dirty="0" err="1"/>
              <a:t>tersebut</a:t>
            </a:r>
            <a:r>
              <a:rPr lang="en-MY" dirty="0"/>
              <a:t>.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553541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86F2EA-F0C3-A703-C3EB-D2E6CAE03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Perkembangan di Malaysia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142BE8-C394-2FBF-A889-103397F8DD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40855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651AB-1824-BD3C-CF93-AD025FB82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n-MY" dirty="0"/>
              <a:t>3 </a:t>
            </a:r>
            <a:r>
              <a:rPr lang="en-MY" dirty="0" err="1"/>
              <a:t>tahap</a:t>
            </a:r>
            <a:r>
              <a:rPr lang="en-MY" dirty="0"/>
              <a:t> komunikasi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7AE145B-736D-EBCC-2809-4BD446B8A1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8881906"/>
              </p:ext>
            </p:extLst>
          </p:nvPr>
        </p:nvGraphicFramePr>
        <p:xfrm>
          <a:off x="965200" y="2638425"/>
          <a:ext cx="10261600" cy="3107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77475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008A8F-A343-47A6-FEBA-550268E25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4 </a:t>
            </a:r>
            <a:r>
              <a:rPr lang="en-MY" dirty="0" err="1"/>
              <a:t>fasa</a:t>
            </a:r>
            <a:r>
              <a:rPr lang="en-MY" dirty="0"/>
              <a:t> perkembangan pengajian komunikasi di </a:t>
            </a:r>
            <a:r>
              <a:rPr lang="en-MY" dirty="0" err="1"/>
              <a:t>malaysia</a:t>
            </a:r>
            <a:endParaRPr lang="en-MY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124CCE-FA16-3679-26A1-37DAFB9BC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MY" dirty="0" err="1"/>
              <a:t>Bidang</a:t>
            </a:r>
            <a:r>
              <a:rPr lang="en-MY" dirty="0"/>
              <a:t> komunikasi di Malaysia </a:t>
            </a:r>
            <a:r>
              <a:rPr lang="en-MY" dirty="0" err="1"/>
              <a:t>dipengaruhi</a:t>
            </a:r>
            <a:r>
              <a:rPr lang="en-MY" dirty="0"/>
              <a:t> oleh </a:t>
            </a:r>
            <a:r>
              <a:rPr lang="en-MY" dirty="0" err="1"/>
              <a:t>bidang</a:t>
            </a:r>
            <a:r>
              <a:rPr lang="en-MY" dirty="0"/>
              <a:t> </a:t>
            </a:r>
            <a:r>
              <a:rPr lang="en-MY" dirty="0" err="1"/>
              <a:t>kewartawanan</a:t>
            </a:r>
            <a:r>
              <a:rPr lang="en-MY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MY" dirty="0" err="1"/>
              <a:t>Wujudnya</a:t>
            </a:r>
            <a:r>
              <a:rPr lang="en-MY" dirty="0"/>
              <a:t> </a:t>
            </a:r>
            <a:r>
              <a:rPr lang="en-MY" dirty="0" err="1"/>
              <a:t>bidang</a:t>
            </a:r>
            <a:r>
              <a:rPr lang="en-MY" dirty="0"/>
              <a:t> </a:t>
            </a:r>
            <a:r>
              <a:rPr lang="en-MY" dirty="0" err="1"/>
              <a:t>penyiaran</a:t>
            </a:r>
            <a:r>
              <a:rPr lang="en-MY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MY" dirty="0"/>
              <a:t>Latihan </a:t>
            </a:r>
            <a:r>
              <a:rPr lang="en-MY" dirty="0" err="1"/>
              <a:t>serta</a:t>
            </a:r>
            <a:r>
              <a:rPr lang="en-MY" dirty="0"/>
              <a:t> </a:t>
            </a:r>
            <a:r>
              <a:rPr lang="en-MY" dirty="0" err="1"/>
              <a:t>profesion</a:t>
            </a:r>
            <a:r>
              <a:rPr lang="en-MY" dirty="0"/>
              <a:t> dalam </a:t>
            </a:r>
            <a:r>
              <a:rPr lang="en-MY" dirty="0" err="1"/>
              <a:t>penyiaran</a:t>
            </a:r>
            <a:r>
              <a:rPr lang="en-MY" dirty="0"/>
              <a:t> radio, </a:t>
            </a:r>
            <a:r>
              <a:rPr lang="en-MY" dirty="0" err="1"/>
              <a:t>televisyen</a:t>
            </a:r>
            <a:r>
              <a:rPr lang="en-MY" dirty="0"/>
              <a:t> dan </a:t>
            </a:r>
            <a:r>
              <a:rPr lang="en-MY" dirty="0" err="1"/>
              <a:t>agensi</a:t>
            </a:r>
            <a:r>
              <a:rPr lang="en-MY" dirty="0"/>
              <a:t> </a:t>
            </a:r>
            <a:r>
              <a:rPr lang="en-MY" dirty="0" err="1"/>
              <a:t>berita</a:t>
            </a:r>
            <a:r>
              <a:rPr lang="en-MY" dirty="0"/>
              <a:t> mula </a:t>
            </a:r>
            <a:r>
              <a:rPr lang="en-MY" dirty="0" err="1"/>
              <a:t>digandingkan</a:t>
            </a:r>
            <a:r>
              <a:rPr lang="en-MY" dirty="0"/>
              <a:t> dengan </a:t>
            </a:r>
            <a:r>
              <a:rPr lang="en-MY" dirty="0" err="1"/>
              <a:t>bidang</a:t>
            </a:r>
            <a:r>
              <a:rPr lang="en-MY" dirty="0"/>
              <a:t> </a:t>
            </a:r>
            <a:r>
              <a:rPr lang="en-MY" dirty="0" err="1"/>
              <a:t>periklanan</a:t>
            </a:r>
            <a:r>
              <a:rPr lang="en-MY" dirty="0"/>
              <a:t> dan perhubungan awam.</a:t>
            </a:r>
          </a:p>
          <a:p>
            <a:pPr marL="342900" indent="-342900">
              <a:buFont typeface="+mj-lt"/>
              <a:buAutoNum type="arabicPeriod"/>
            </a:pPr>
            <a:r>
              <a:rPr lang="en-MY" dirty="0" err="1"/>
              <a:t>Teknologi</a:t>
            </a:r>
            <a:r>
              <a:rPr lang="en-MY" dirty="0"/>
              <a:t> komunikasi </a:t>
            </a:r>
            <a:r>
              <a:rPr lang="en-MY" dirty="0" err="1"/>
              <a:t>merupakan</a:t>
            </a:r>
            <a:r>
              <a:rPr lang="en-MY" dirty="0"/>
              <a:t> </a:t>
            </a:r>
            <a:r>
              <a:rPr lang="en-MY" dirty="0" err="1"/>
              <a:t>komponen</a:t>
            </a:r>
            <a:r>
              <a:rPr lang="en-MY" dirty="0"/>
              <a:t> pengajian komunikasi</a:t>
            </a:r>
          </a:p>
        </p:txBody>
      </p:sp>
    </p:spTree>
    <p:extLst>
      <p:ext uri="{BB962C8B-B14F-4D97-AF65-F5344CB8AC3E}">
        <p14:creationId xmlns:p14="http://schemas.microsoft.com/office/powerpoint/2010/main" val="27343386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mpu jalan tua dan cakrawala kota saat senja">
            <a:extLst>
              <a:ext uri="{FF2B5EF4-FFF2-40B4-BE49-F238E27FC236}">
                <a16:creationId xmlns:a16="http://schemas.microsoft.com/office/drawing/2014/main" id="{988B4961-F133-DCCF-FD76-287C987AB4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29B6014-66FC-61B1-FF8B-E14A5952C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00200" y="2386744"/>
            <a:ext cx="8991600" cy="1645920"/>
          </a:xfrm>
          <a:noFill/>
          <a:ln w="38100" cap="sq">
            <a:solidFill>
              <a:schemeClr val="tx1"/>
            </a:solidFill>
            <a:miter lim="800000"/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>
                <a:solidFill>
                  <a:schemeClr val="tx1"/>
                </a:solidFill>
              </a:rPr>
              <a:t>KOMUNIKASI SEBAGAI DISIPLIN SAINS SOSIAL</a:t>
            </a:r>
          </a:p>
        </p:txBody>
      </p:sp>
    </p:spTree>
    <p:extLst>
      <p:ext uri="{BB962C8B-B14F-4D97-AF65-F5344CB8AC3E}">
        <p14:creationId xmlns:p14="http://schemas.microsoft.com/office/powerpoint/2010/main" val="1894717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84FCD5C-7443-4EBD-B37B-EAB86BF09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920" y="804334"/>
            <a:ext cx="10550161" cy="5102266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0E9B40-C467-4CDE-8CC1-38533731D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968883"/>
            <a:ext cx="10222992" cy="4773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9C56FD-1A36-A256-C9BE-F2C6141D8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105" y="1288923"/>
            <a:ext cx="3533790" cy="413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666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BBA1E-DD3F-A9DE-E73A-D49310C32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err="1"/>
              <a:t>Tahap</a:t>
            </a:r>
            <a:r>
              <a:rPr lang="en-MY" dirty="0"/>
              <a:t> </a:t>
            </a:r>
            <a:r>
              <a:rPr lang="en-MY" dirty="0" err="1"/>
              <a:t>pemerhatian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E9C63-45A1-63CB-7D2D-CAABF14BD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3200" dirty="0"/>
              <a:t>Komunikasi ialah proses </a:t>
            </a:r>
            <a:r>
              <a:rPr lang="en-MY" sz="3200" dirty="0" err="1"/>
              <a:t>merapatkan</a:t>
            </a:r>
            <a:r>
              <a:rPr lang="en-MY" sz="3200" dirty="0"/>
              <a:t> </a:t>
            </a:r>
            <a:r>
              <a:rPr lang="en-MY" sz="3200" dirty="0" err="1"/>
              <a:t>hubungan</a:t>
            </a:r>
            <a:r>
              <a:rPr lang="en-MY" sz="3200" dirty="0"/>
              <a:t> yang </a:t>
            </a:r>
            <a:r>
              <a:rPr lang="en-MY" sz="3200" dirty="0" err="1"/>
              <a:t>terasing</a:t>
            </a:r>
            <a:r>
              <a:rPr lang="en-MY" sz="3200" dirty="0"/>
              <a:t> di dunia ini</a:t>
            </a:r>
          </a:p>
        </p:txBody>
      </p:sp>
    </p:spTree>
    <p:extLst>
      <p:ext uri="{BB962C8B-B14F-4D97-AF65-F5344CB8AC3E}">
        <p14:creationId xmlns:p14="http://schemas.microsoft.com/office/powerpoint/2010/main" val="3446623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41C1F-DCB8-F5F3-99DF-BC506E539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err="1"/>
              <a:t>Tahap</a:t>
            </a:r>
            <a:r>
              <a:rPr lang="en-MY" dirty="0"/>
              <a:t> tujuan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12260-B09C-94F6-F626-949CE7B10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3200" dirty="0"/>
              <a:t>Komunikasi ialah keadaan </a:t>
            </a:r>
            <a:r>
              <a:rPr lang="en-MY" sz="3200" dirty="0" err="1"/>
              <a:t>sumber</a:t>
            </a:r>
            <a:r>
              <a:rPr lang="en-MY" sz="3200" dirty="0"/>
              <a:t> </a:t>
            </a:r>
            <a:r>
              <a:rPr lang="en-MY" sz="3200" dirty="0" err="1"/>
              <a:t>menyalurkan</a:t>
            </a:r>
            <a:r>
              <a:rPr lang="en-MY" sz="3200" dirty="0"/>
              <a:t> mesej kepada </a:t>
            </a:r>
            <a:r>
              <a:rPr lang="en-MY" sz="3200" dirty="0" err="1"/>
              <a:t>penerima</a:t>
            </a:r>
            <a:r>
              <a:rPr lang="en-MY" sz="3200" dirty="0"/>
              <a:t> untuk </a:t>
            </a:r>
            <a:r>
              <a:rPr lang="en-MY" sz="3200" dirty="0" err="1"/>
              <a:t>mempengaruhi</a:t>
            </a:r>
            <a:r>
              <a:rPr lang="en-MY" sz="3200" dirty="0"/>
              <a:t> </a:t>
            </a:r>
            <a:r>
              <a:rPr lang="en-MY" sz="3200" dirty="0" err="1"/>
              <a:t>perlakuan</a:t>
            </a:r>
            <a:r>
              <a:rPr lang="en-MY" sz="3200" dirty="0"/>
              <a:t> </a:t>
            </a:r>
            <a:r>
              <a:rPr lang="en-MY" sz="3200" dirty="0" err="1"/>
              <a:t>penerima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871628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DBF04-3E07-3111-7F55-E52375850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err="1"/>
              <a:t>Pertimbangan</a:t>
            </a:r>
            <a:r>
              <a:rPr lang="en-MY" dirty="0"/>
              <a:t> </a:t>
            </a:r>
            <a:r>
              <a:rPr lang="en-MY" dirty="0" err="1"/>
              <a:t>normatif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F7133-BF8A-306F-4876-257DC3CB4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MY" sz="2800" dirty="0"/>
              <a:t>Komunikasi </a:t>
            </a:r>
            <a:r>
              <a:rPr lang="en-MY" sz="2800" dirty="0" err="1"/>
              <a:t>merupakan</a:t>
            </a:r>
            <a:r>
              <a:rPr lang="en-MY" sz="2800" dirty="0"/>
              <a:t> </a:t>
            </a:r>
            <a:r>
              <a:rPr lang="en-MY" sz="2800" dirty="0" err="1"/>
              <a:t>pertukaran</a:t>
            </a:r>
            <a:r>
              <a:rPr lang="en-MY" sz="2800" dirty="0"/>
              <a:t> secara </a:t>
            </a:r>
            <a:r>
              <a:rPr lang="en-MY" sz="2800" dirty="0" err="1"/>
              <a:t>lisan</a:t>
            </a:r>
            <a:r>
              <a:rPr lang="en-MY" sz="2800" dirty="0"/>
              <a:t> </a:t>
            </a:r>
            <a:r>
              <a:rPr lang="en-MY" sz="2800" dirty="0" err="1"/>
              <a:t>sesuatu</a:t>
            </a:r>
            <a:r>
              <a:rPr lang="en-MY" sz="2800" dirty="0"/>
              <a:t> idea atau </a:t>
            </a:r>
            <a:r>
              <a:rPr lang="en-MY" sz="2800" dirty="0" err="1"/>
              <a:t>pandangan</a:t>
            </a:r>
            <a:r>
              <a:rPr lang="en-MY" sz="2800" dirty="0"/>
              <a:t>. </a:t>
            </a:r>
          </a:p>
          <a:p>
            <a:pPr marL="0" indent="0" algn="ctr">
              <a:buNone/>
            </a:pPr>
            <a:r>
              <a:rPr lang="en-MY" sz="2800" dirty="0" err="1"/>
              <a:t>Definisi</a:t>
            </a:r>
            <a:r>
              <a:rPr lang="en-MY" sz="2800" dirty="0"/>
              <a:t> ini </a:t>
            </a:r>
            <a:r>
              <a:rPr lang="en-MY" sz="2800" dirty="0" err="1"/>
              <a:t>mengandaikan</a:t>
            </a:r>
            <a:r>
              <a:rPr lang="en-MY" sz="2800" dirty="0"/>
              <a:t> bahawa </a:t>
            </a:r>
            <a:r>
              <a:rPr lang="en-MY" sz="2800" dirty="0" err="1"/>
              <a:t>pertukaran</a:t>
            </a:r>
            <a:r>
              <a:rPr lang="en-MY" sz="2800" dirty="0"/>
              <a:t> idea atau </a:t>
            </a:r>
            <a:r>
              <a:rPr lang="en-MY" sz="2800" dirty="0" err="1"/>
              <a:t>pandangan</a:t>
            </a:r>
            <a:r>
              <a:rPr lang="en-MY" sz="2800" dirty="0"/>
              <a:t> </a:t>
            </a:r>
            <a:r>
              <a:rPr lang="en-MY" sz="2800" dirty="0" err="1"/>
              <a:t>tersebut</a:t>
            </a:r>
            <a:r>
              <a:rPr lang="en-MY" sz="2800" dirty="0"/>
              <a:t> telah </a:t>
            </a:r>
            <a:r>
              <a:rPr lang="en-MY" sz="2800" dirty="0" err="1"/>
              <a:t>berjaya</a:t>
            </a:r>
            <a:r>
              <a:rPr lang="en-MY" sz="2800" dirty="0"/>
              <a:t> </a:t>
            </a:r>
            <a:r>
              <a:rPr lang="en-MY" sz="2800" dirty="0" err="1"/>
              <a:t>dilaksanakan</a:t>
            </a:r>
            <a:r>
              <a:rPr lang="en-MY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0730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9501C6-F015-4273-AF88-E0F6C8538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677DB7-5829-45BD-9754-5EC484CC42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6402E-DFD2-F537-DEC0-1E9F82AF0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/>
              <a:t>Perlakuan Berkaitan Komunikasi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7B4960F-7C80-A9F4-2946-94B0AFDBF4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4376" y="1003287"/>
            <a:ext cx="6257544" cy="453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87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AD7C5BE-418C-4A44-91BF-28E411F75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120" y="1559052"/>
            <a:ext cx="10271760" cy="4347972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779AC78-887D-05C3-4389-B3D1BBE1F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dirty="0"/>
              <a:t>PERLAKUAN TANPA SIMPTOM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B0C6D85-2876-0BCA-7349-D9CD33D39F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200" y="2482596"/>
            <a:ext cx="8965273" cy="293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088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D7C5BE-418C-4A44-91BF-28E411F75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120" y="1559052"/>
            <a:ext cx="10271760" cy="4347972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52894C-D0B8-24A6-12AF-11C918008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dirty="0"/>
              <a:t>BUKAN VERBAL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7B48E7-BEB2-1D1D-FDAB-7B634E62F8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256"/>
          <a:stretch/>
        </p:blipFill>
        <p:spPr>
          <a:xfrm>
            <a:off x="1444752" y="2747773"/>
            <a:ext cx="9314170" cy="237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893491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1697</TotalTime>
  <Words>725</Words>
  <Application>Microsoft Office PowerPoint</Application>
  <PresentationFormat>Widescreen</PresentationFormat>
  <Paragraphs>78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Dreaming Outloud Pro</vt:lpstr>
      <vt:lpstr>Garamond</vt:lpstr>
      <vt:lpstr>Garamond-Bold</vt:lpstr>
      <vt:lpstr>Gill Sans MT</vt:lpstr>
      <vt:lpstr>Wingdings</vt:lpstr>
      <vt:lpstr>Parcel</vt:lpstr>
      <vt:lpstr>SCCA1023  Teori Komunikasi</vt:lpstr>
      <vt:lpstr>TAKRIF KOMUNIKASI</vt:lpstr>
      <vt:lpstr>3 tahap komunikasi</vt:lpstr>
      <vt:lpstr>Tahap pemerhatian</vt:lpstr>
      <vt:lpstr>Tahap tujuan</vt:lpstr>
      <vt:lpstr>Pertimbangan normatif</vt:lpstr>
      <vt:lpstr>Perlakuan Berkaitan Komunikasi</vt:lpstr>
      <vt:lpstr>PERLAKUAN TANPA SIMPTOM</vt:lpstr>
      <vt:lpstr>BUKAN VERBAL</vt:lpstr>
      <vt:lpstr>VERBAL</vt:lpstr>
      <vt:lpstr>PowerPoint Presentation</vt:lpstr>
      <vt:lpstr>PowerPoint Presentation</vt:lpstr>
      <vt:lpstr>PowerPoint Presentation</vt:lpstr>
      <vt:lpstr>PowerPoint Presentation</vt:lpstr>
      <vt:lpstr>PERKEMBANGAN BIDANG KOMUNIKASI</vt:lpstr>
      <vt:lpstr>Perkembangan di Barat</vt:lpstr>
      <vt:lpstr>Era Awal (1900 – 1950):  Kebangkitan Retorik</vt:lpstr>
      <vt:lpstr>RETORIK</vt:lpstr>
      <vt:lpstr>Era Komunikasi dan Sains Sosial (1930 – 1960): Kesan Media</vt:lpstr>
      <vt:lpstr>bapa penyelidikan komunikasi</vt:lpstr>
      <vt:lpstr>bapa penyelidikan komunikasi</vt:lpstr>
      <vt:lpstr>bapa penyelidikan komunikasi</vt:lpstr>
      <vt:lpstr>bapa penyelidikan komunikasi</vt:lpstr>
      <vt:lpstr>Era Revolusi Empirik (1950 – 1970): Teori dalam Tabung Uji</vt:lpstr>
      <vt:lpstr>Era Pergolakan 60-an (1960 – 1970): Asas Pelancaran Komunikasi  antara Perseorangan</vt:lpstr>
      <vt:lpstr>Era Retorik Baru (1965 – 1980)</vt:lpstr>
      <vt:lpstr>Era Pencarian Model Sejagat  (1970 – 1980)</vt:lpstr>
      <vt:lpstr>Era Pergolakan dalam Bidang (1980 – kini)</vt:lpstr>
      <vt:lpstr>Perkembangan di Malaysia</vt:lpstr>
      <vt:lpstr>4 fasa perkembangan pengajian komunikasi di malaysia</vt:lpstr>
      <vt:lpstr>KOMUNIKASI SEBAGAI DISIPLIN SAINS SOSIAL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SCCA1023  Teori Komunikasi</dc:title>
  <dc:creator>MOHAMAD I'SA BIN ABD JALIL</dc:creator>
  <cp:lastModifiedBy>MOHAMAD I'SA BIN ABD JALIL</cp:lastModifiedBy>
  <cp:revision>12</cp:revision>
  <dcterms:created xsi:type="dcterms:W3CDTF">2023-07-25T08:31:24Z</dcterms:created>
  <dcterms:modified xsi:type="dcterms:W3CDTF">2023-07-28T15:39:28Z</dcterms:modified>
</cp:coreProperties>
</file>