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6" r:id="rId1"/>
  </p:sld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819"/>
    <p:restoredTop sz="95666"/>
  </p:normalViewPr>
  <p:slideViewPr>
    <p:cSldViewPr snapToGrid="0">
      <p:cViewPr varScale="1">
        <p:scale>
          <a:sx n="47" d="100"/>
          <a:sy n="47" d="100"/>
        </p:scale>
        <p:origin x="232" y="14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0C4F9-5EE7-47B7-B965-368EB53A4352}"/>
              </a:ext>
            </a:extLst>
          </p:cNvPr>
          <p:cNvSpPr>
            <a:spLocks noGrp="1"/>
          </p:cNvSpPr>
          <p:nvPr>
            <p:ph type="ctrTitle"/>
          </p:nvPr>
        </p:nvSpPr>
        <p:spPr>
          <a:xfrm>
            <a:off x="647700" y="1181099"/>
            <a:ext cx="6864724" cy="3581399"/>
          </a:xfrm>
        </p:spPr>
        <p:txBody>
          <a:bodyPr anchor="b">
            <a:normAutofit/>
          </a:bodyPr>
          <a:lstStyle>
            <a:lvl1pPr algn="l">
              <a:defRPr sz="3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E7A4A1F1-374F-4FC8-89F7-83065EA4F5DD}"/>
              </a:ext>
            </a:extLst>
          </p:cNvPr>
          <p:cNvSpPr>
            <a:spLocks noGrp="1"/>
          </p:cNvSpPr>
          <p:nvPr>
            <p:ph type="subTitle" idx="1"/>
          </p:nvPr>
        </p:nvSpPr>
        <p:spPr>
          <a:xfrm>
            <a:off x="647700" y="5075227"/>
            <a:ext cx="6864724" cy="868374"/>
          </a:xfrm>
        </p:spPr>
        <p:txBody>
          <a:bodyPr>
            <a:normAutofit/>
          </a:bodyPr>
          <a:lstStyle>
            <a:lvl1pPr marL="0" indent="0" algn="l">
              <a:lnSpc>
                <a:spcPct val="110000"/>
              </a:lnSpc>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7FB5CB5F-AE9B-4C02-B16F-C462CAFC1963}"/>
              </a:ext>
            </a:extLst>
          </p:cNvPr>
          <p:cNvSpPr>
            <a:spLocks noGrp="1"/>
          </p:cNvSpPr>
          <p:nvPr>
            <p:ph type="dt" sz="half" idx="10"/>
          </p:nvPr>
        </p:nvSpPr>
        <p:spPr/>
        <p:txBody>
          <a:bodyPr/>
          <a:lstStyle/>
          <a:p>
            <a:fld id="{D341B595-366B-43E2-A22E-EA6A78C03F06}" type="datetimeFigureOut">
              <a:rPr lang="en-US" smtClean="0"/>
              <a:t>9/26/23</a:t>
            </a:fld>
            <a:endParaRPr lang="en-US"/>
          </a:p>
        </p:txBody>
      </p:sp>
      <p:sp>
        <p:nvSpPr>
          <p:cNvPr id="5" name="Footer Placeholder 4">
            <a:extLst>
              <a:ext uri="{FF2B5EF4-FFF2-40B4-BE49-F238E27FC236}">
                <a16:creationId xmlns:a16="http://schemas.microsoft.com/office/drawing/2014/main" id="{4114B1CC-830B-4695-B174-D9E9100A86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DCD43F-E516-4123-A6D8-DB72C3CC50B2}"/>
              </a:ext>
            </a:extLst>
          </p:cNvPr>
          <p:cNvSpPr>
            <a:spLocks noGrp="1"/>
          </p:cNvSpPr>
          <p:nvPr>
            <p:ph type="sldNum" sz="quarter" idx="12"/>
          </p:nvPr>
        </p:nvSpPr>
        <p:spPr/>
        <p:txBody>
          <a:bodyPr/>
          <a:lstStyle/>
          <a:p>
            <a:fld id="{4BA915EE-10CB-4CF1-8569-6154455DA573}" type="slidenum">
              <a:rPr lang="en-US" smtClean="0"/>
              <a:t>‹#›</a:t>
            </a:fld>
            <a:endParaRPr lang="en-US"/>
          </a:p>
        </p:txBody>
      </p:sp>
    </p:spTree>
    <p:extLst>
      <p:ext uri="{BB962C8B-B14F-4D97-AF65-F5344CB8AC3E}">
        <p14:creationId xmlns:p14="http://schemas.microsoft.com/office/powerpoint/2010/main" val="3256580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8C0AF-44D0-4830-AF13-49B8522BE6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1B4D8C-6045-47B3-9A0C-F2215A904C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19A9F1-F398-416A-A8C0-0A36D838DD15}"/>
              </a:ext>
            </a:extLst>
          </p:cNvPr>
          <p:cNvSpPr>
            <a:spLocks noGrp="1"/>
          </p:cNvSpPr>
          <p:nvPr>
            <p:ph type="dt" sz="half" idx="10"/>
          </p:nvPr>
        </p:nvSpPr>
        <p:spPr/>
        <p:txBody>
          <a:bodyPr/>
          <a:lstStyle/>
          <a:p>
            <a:fld id="{D341B595-366B-43E2-A22E-EA6A78C03F06}" type="datetimeFigureOut">
              <a:rPr lang="en-US" smtClean="0"/>
              <a:t>9/26/23</a:t>
            </a:fld>
            <a:endParaRPr lang="en-US"/>
          </a:p>
        </p:txBody>
      </p:sp>
      <p:sp>
        <p:nvSpPr>
          <p:cNvPr id="5" name="Footer Placeholder 4">
            <a:extLst>
              <a:ext uri="{FF2B5EF4-FFF2-40B4-BE49-F238E27FC236}">
                <a16:creationId xmlns:a16="http://schemas.microsoft.com/office/drawing/2014/main" id="{6E37F801-C9FB-4A34-8386-BA9FBACCBC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E05176-F6E9-4997-8355-74F2A4560A65}"/>
              </a:ext>
            </a:extLst>
          </p:cNvPr>
          <p:cNvSpPr>
            <a:spLocks noGrp="1"/>
          </p:cNvSpPr>
          <p:nvPr>
            <p:ph type="sldNum" sz="quarter" idx="12"/>
          </p:nvPr>
        </p:nvSpPr>
        <p:spPr/>
        <p:txBody>
          <a:bodyPr/>
          <a:lstStyle/>
          <a:p>
            <a:fld id="{4BA915EE-10CB-4CF1-8569-6154455DA573}" type="slidenum">
              <a:rPr lang="en-US" smtClean="0"/>
              <a:t>‹#›</a:t>
            </a:fld>
            <a:endParaRPr lang="en-US"/>
          </a:p>
        </p:txBody>
      </p:sp>
    </p:spTree>
    <p:extLst>
      <p:ext uri="{BB962C8B-B14F-4D97-AF65-F5344CB8AC3E}">
        <p14:creationId xmlns:p14="http://schemas.microsoft.com/office/powerpoint/2010/main" val="1912509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EBC807-13E1-4F3F-83FA-FD9BD24F3B1F}"/>
              </a:ext>
            </a:extLst>
          </p:cNvPr>
          <p:cNvSpPr>
            <a:spLocks noGrp="1"/>
          </p:cNvSpPr>
          <p:nvPr>
            <p:ph type="title" orient="vert"/>
          </p:nvPr>
        </p:nvSpPr>
        <p:spPr>
          <a:xfrm>
            <a:off x="8986520" y="647699"/>
            <a:ext cx="2291080" cy="5295901"/>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9B7E2EAA-155E-482E-A2B8-547653B253EE}"/>
              </a:ext>
            </a:extLst>
          </p:cNvPr>
          <p:cNvSpPr>
            <a:spLocks noGrp="1"/>
          </p:cNvSpPr>
          <p:nvPr>
            <p:ph type="body" orient="vert" idx="1"/>
          </p:nvPr>
        </p:nvSpPr>
        <p:spPr>
          <a:xfrm>
            <a:off x="652371" y="647699"/>
            <a:ext cx="8120789" cy="52959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4A4BDC-BDD0-417D-AF7C-516EE556D7E4}"/>
              </a:ext>
            </a:extLst>
          </p:cNvPr>
          <p:cNvSpPr>
            <a:spLocks noGrp="1"/>
          </p:cNvSpPr>
          <p:nvPr>
            <p:ph type="dt" sz="half" idx="10"/>
          </p:nvPr>
        </p:nvSpPr>
        <p:spPr/>
        <p:txBody>
          <a:bodyPr/>
          <a:lstStyle/>
          <a:p>
            <a:fld id="{D341B595-366B-43E2-A22E-EA6A78C03F06}" type="datetimeFigureOut">
              <a:rPr lang="en-US" smtClean="0"/>
              <a:t>9/26/23</a:t>
            </a:fld>
            <a:endParaRPr lang="en-US"/>
          </a:p>
        </p:txBody>
      </p:sp>
      <p:sp>
        <p:nvSpPr>
          <p:cNvPr id="5" name="Footer Placeholder 4">
            <a:extLst>
              <a:ext uri="{FF2B5EF4-FFF2-40B4-BE49-F238E27FC236}">
                <a16:creationId xmlns:a16="http://schemas.microsoft.com/office/drawing/2014/main" id="{0EF663EC-23F9-4202-80F3-F8E550884F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C8402D-7367-485B-AEA6-5AB2B8209D19}"/>
              </a:ext>
            </a:extLst>
          </p:cNvPr>
          <p:cNvSpPr>
            <a:spLocks noGrp="1"/>
          </p:cNvSpPr>
          <p:nvPr>
            <p:ph type="sldNum" sz="quarter" idx="12"/>
          </p:nvPr>
        </p:nvSpPr>
        <p:spPr/>
        <p:txBody>
          <a:bodyPr/>
          <a:lstStyle/>
          <a:p>
            <a:fld id="{4BA915EE-10CB-4CF1-8569-6154455DA573}" type="slidenum">
              <a:rPr lang="en-US" smtClean="0"/>
              <a:t>‹#›</a:t>
            </a:fld>
            <a:endParaRPr lang="en-US"/>
          </a:p>
        </p:txBody>
      </p:sp>
    </p:spTree>
    <p:extLst>
      <p:ext uri="{BB962C8B-B14F-4D97-AF65-F5344CB8AC3E}">
        <p14:creationId xmlns:p14="http://schemas.microsoft.com/office/powerpoint/2010/main" val="2354119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FF197-4D72-4945-8068-57D52018E6C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C81FA8-039D-4BAF-8AAB-7B6616AFEE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27357F-46A1-493A-A5E4-1D7FAE5B9960}"/>
              </a:ext>
            </a:extLst>
          </p:cNvPr>
          <p:cNvSpPr>
            <a:spLocks noGrp="1"/>
          </p:cNvSpPr>
          <p:nvPr>
            <p:ph type="dt" sz="half" idx="10"/>
          </p:nvPr>
        </p:nvSpPr>
        <p:spPr/>
        <p:txBody>
          <a:bodyPr/>
          <a:lstStyle/>
          <a:p>
            <a:fld id="{D341B595-366B-43E2-A22E-EA6A78C03F06}" type="datetimeFigureOut">
              <a:rPr lang="en-US" smtClean="0"/>
              <a:t>9/26/23</a:t>
            </a:fld>
            <a:endParaRPr lang="en-US"/>
          </a:p>
        </p:txBody>
      </p:sp>
      <p:sp>
        <p:nvSpPr>
          <p:cNvPr id="5" name="Footer Placeholder 4">
            <a:extLst>
              <a:ext uri="{FF2B5EF4-FFF2-40B4-BE49-F238E27FC236}">
                <a16:creationId xmlns:a16="http://schemas.microsoft.com/office/drawing/2014/main" id="{C57277BC-26F9-4B14-A2DC-C7575C5A63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a:lstStyle/>
          <a:p>
            <a:fld id="{4BA915EE-10CB-4CF1-8569-6154455DA573}" type="slidenum">
              <a:rPr lang="en-US" smtClean="0"/>
              <a:t>‹#›</a:t>
            </a:fld>
            <a:endParaRPr lang="en-US"/>
          </a:p>
        </p:txBody>
      </p:sp>
    </p:spTree>
    <p:extLst>
      <p:ext uri="{BB962C8B-B14F-4D97-AF65-F5344CB8AC3E}">
        <p14:creationId xmlns:p14="http://schemas.microsoft.com/office/powerpoint/2010/main" val="1209617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596BE-9AF9-4E97-9204-5B672D797384}"/>
              </a:ext>
            </a:extLst>
          </p:cNvPr>
          <p:cNvSpPr>
            <a:spLocks noGrp="1"/>
          </p:cNvSpPr>
          <p:nvPr>
            <p:ph type="title"/>
          </p:nvPr>
        </p:nvSpPr>
        <p:spPr>
          <a:xfrm>
            <a:off x="1981200" y="2362200"/>
            <a:ext cx="7696200" cy="2400300"/>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5EDF98A-E8AE-4443-9A8C-CB35DEB2CE60}"/>
              </a:ext>
            </a:extLst>
          </p:cNvPr>
          <p:cNvSpPr>
            <a:spLocks noGrp="1"/>
          </p:cNvSpPr>
          <p:nvPr>
            <p:ph type="body" idx="1"/>
          </p:nvPr>
        </p:nvSpPr>
        <p:spPr>
          <a:xfrm>
            <a:off x="1981200" y="5067300"/>
            <a:ext cx="7696200" cy="876300"/>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B7114B-35CB-40C5-BCC8-C5039524FFC1}"/>
              </a:ext>
            </a:extLst>
          </p:cNvPr>
          <p:cNvSpPr>
            <a:spLocks noGrp="1"/>
          </p:cNvSpPr>
          <p:nvPr>
            <p:ph type="dt" sz="half" idx="10"/>
          </p:nvPr>
        </p:nvSpPr>
        <p:spPr/>
        <p:txBody>
          <a:bodyPr/>
          <a:lstStyle/>
          <a:p>
            <a:fld id="{D341B595-366B-43E2-A22E-EA6A78C03F06}" type="datetimeFigureOut">
              <a:rPr lang="en-US" smtClean="0"/>
              <a:t>9/26/23</a:t>
            </a:fld>
            <a:endParaRPr lang="en-US"/>
          </a:p>
        </p:txBody>
      </p:sp>
      <p:sp>
        <p:nvSpPr>
          <p:cNvPr id="5" name="Footer Placeholder 4">
            <a:extLst>
              <a:ext uri="{FF2B5EF4-FFF2-40B4-BE49-F238E27FC236}">
                <a16:creationId xmlns:a16="http://schemas.microsoft.com/office/drawing/2014/main" id="{7A1AA324-982E-42C4-8002-5F236877CF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401596-9353-4C1A-972E-6522F2B42049}"/>
              </a:ext>
            </a:extLst>
          </p:cNvPr>
          <p:cNvSpPr>
            <a:spLocks noGrp="1"/>
          </p:cNvSpPr>
          <p:nvPr>
            <p:ph type="sldNum" sz="quarter" idx="12"/>
          </p:nvPr>
        </p:nvSpPr>
        <p:spPr/>
        <p:txBody>
          <a:bodyPr/>
          <a:lstStyle/>
          <a:p>
            <a:fld id="{4BA915EE-10CB-4CF1-8569-6154455DA573}" type="slidenum">
              <a:rPr lang="en-US" smtClean="0"/>
              <a:t>‹#›</a:t>
            </a:fld>
            <a:endParaRPr lang="en-US"/>
          </a:p>
        </p:txBody>
      </p:sp>
    </p:spTree>
    <p:extLst>
      <p:ext uri="{BB962C8B-B14F-4D97-AF65-F5344CB8AC3E}">
        <p14:creationId xmlns:p14="http://schemas.microsoft.com/office/powerpoint/2010/main" val="3950769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F0BC9-7469-437A-B92B-0A2627E4B9B4}"/>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1B7D887-595C-4649-AF8E-E78307000D4A}"/>
              </a:ext>
            </a:extLst>
          </p:cNvPr>
          <p:cNvSpPr>
            <a:spLocks noGrp="1"/>
          </p:cNvSpPr>
          <p:nvPr>
            <p:ph sz="half" idx="1"/>
          </p:nvPr>
        </p:nvSpPr>
        <p:spPr>
          <a:xfrm>
            <a:off x="914400" y="1825625"/>
            <a:ext cx="49911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B39FE29C-ED37-4DD9-949F-0024342619E1}"/>
              </a:ext>
            </a:extLst>
          </p:cNvPr>
          <p:cNvSpPr>
            <a:spLocks noGrp="1"/>
          </p:cNvSpPr>
          <p:nvPr>
            <p:ph sz="half" idx="2"/>
          </p:nvPr>
        </p:nvSpPr>
        <p:spPr>
          <a:xfrm>
            <a:off x="6248400" y="1825625"/>
            <a:ext cx="5029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6F6AA34-8CC0-4E5B-8396-0AC75633142B}"/>
              </a:ext>
            </a:extLst>
          </p:cNvPr>
          <p:cNvSpPr>
            <a:spLocks noGrp="1"/>
          </p:cNvSpPr>
          <p:nvPr>
            <p:ph type="dt" sz="half" idx="10"/>
          </p:nvPr>
        </p:nvSpPr>
        <p:spPr/>
        <p:txBody>
          <a:bodyPr/>
          <a:lstStyle/>
          <a:p>
            <a:fld id="{D341B595-366B-43E2-A22E-EA6A78C03F06}" type="datetimeFigureOut">
              <a:rPr lang="en-US" smtClean="0"/>
              <a:t>9/26/23</a:t>
            </a:fld>
            <a:endParaRPr lang="en-US"/>
          </a:p>
        </p:txBody>
      </p:sp>
      <p:sp>
        <p:nvSpPr>
          <p:cNvPr id="6" name="Footer Placeholder 5">
            <a:extLst>
              <a:ext uri="{FF2B5EF4-FFF2-40B4-BE49-F238E27FC236}">
                <a16:creationId xmlns:a16="http://schemas.microsoft.com/office/drawing/2014/main" id="{28DF7398-73FE-4D27-AFF9-91BEBFED32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700880-10EE-4115-8BBB-13DDF270DBD1}"/>
              </a:ext>
            </a:extLst>
          </p:cNvPr>
          <p:cNvSpPr>
            <a:spLocks noGrp="1"/>
          </p:cNvSpPr>
          <p:nvPr>
            <p:ph type="sldNum" sz="quarter" idx="12"/>
          </p:nvPr>
        </p:nvSpPr>
        <p:spPr/>
        <p:txBody>
          <a:bodyPr/>
          <a:lstStyle/>
          <a:p>
            <a:fld id="{4BA915EE-10CB-4CF1-8569-6154455DA573}" type="slidenum">
              <a:rPr lang="en-US" smtClean="0"/>
              <a:t>‹#›</a:t>
            </a:fld>
            <a:endParaRPr lang="en-US"/>
          </a:p>
        </p:txBody>
      </p:sp>
    </p:spTree>
    <p:extLst>
      <p:ext uri="{BB962C8B-B14F-4D97-AF65-F5344CB8AC3E}">
        <p14:creationId xmlns:p14="http://schemas.microsoft.com/office/powerpoint/2010/main" val="109788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F3C9B-D20D-43FA-BA18-D50F86A9127E}"/>
              </a:ext>
            </a:extLst>
          </p:cNvPr>
          <p:cNvSpPr>
            <a:spLocks noGrp="1"/>
          </p:cNvSpPr>
          <p:nvPr>
            <p:ph type="title"/>
          </p:nvPr>
        </p:nvSpPr>
        <p:spPr>
          <a:xfrm>
            <a:off x="652371" y="647699"/>
            <a:ext cx="10625229" cy="1150621"/>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D52F00A-F4EE-40FC-9325-373840422D52}"/>
              </a:ext>
            </a:extLst>
          </p:cNvPr>
          <p:cNvSpPr>
            <a:spLocks noGrp="1"/>
          </p:cNvSpPr>
          <p:nvPr>
            <p:ph type="body" idx="1"/>
          </p:nvPr>
        </p:nvSpPr>
        <p:spPr>
          <a:xfrm>
            <a:off x="655863" y="1879599"/>
            <a:ext cx="5157787" cy="675641"/>
          </a:xfrm>
        </p:spPr>
        <p:txBody>
          <a:bodyPr anchor="b">
            <a:no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F75DD90-A306-4A8B-A54C-8033B7F7F0E9}"/>
              </a:ext>
            </a:extLst>
          </p:cNvPr>
          <p:cNvSpPr>
            <a:spLocks noGrp="1"/>
          </p:cNvSpPr>
          <p:nvPr>
            <p:ph sz="half" idx="2"/>
          </p:nvPr>
        </p:nvSpPr>
        <p:spPr>
          <a:xfrm>
            <a:off x="655863" y="2560955"/>
            <a:ext cx="5157787" cy="36493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040E0AA-F8F8-4862-B27B-50FAF2F34DE0}"/>
              </a:ext>
            </a:extLst>
          </p:cNvPr>
          <p:cNvSpPr>
            <a:spLocks noGrp="1"/>
          </p:cNvSpPr>
          <p:nvPr>
            <p:ph type="body" sz="quarter" idx="3"/>
          </p:nvPr>
        </p:nvSpPr>
        <p:spPr>
          <a:xfrm>
            <a:off x="6094412" y="1879599"/>
            <a:ext cx="5183188" cy="675641"/>
          </a:xfrm>
        </p:spPr>
        <p:txBody>
          <a:bodyPr anchor="b">
            <a:no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9FEBDD6-EDA1-4CE7-9DDC-9D977E12DDAB}"/>
              </a:ext>
            </a:extLst>
          </p:cNvPr>
          <p:cNvSpPr>
            <a:spLocks noGrp="1"/>
          </p:cNvSpPr>
          <p:nvPr>
            <p:ph sz="quarter" idx="4"/>
          </p:nvPr>
        </p:nvSpPr>
        <p:spPr>
          <a:xfrm>
            <a:off x="6094412" y="2560955"/>
            <a:ext cx="5183188" cy="36493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E0044487-D350-4434-A5C7-A96942FFC95E}"/>
              </a:ext>
            </a:extLst>
          </p:cNvPr>
          <p:cNvSpPr>
            <a:spLocks noGrp="1"/>
          </p:cNvSpPr>
          <p:nvPr>
            <p:ph type="dt" sz="half" idx="10"/>
          </p:nvPr>
        </p:nvSpPr>
        <p:spPr/>
        <p:txBody>
          <a:bodyPr/>
          <a:lstStyle/>
          <a:p>
            <a:fld id="{D341B595-366B-43E2-A22E-EA6A78C03F06}" type="datetimeFigureOut">
              <a:rPr lang="en-US" smtClean="0"/>
              <a:t>9/26/23</a:t>
            </a:fld>
            <a:endParaRPr lang="en-US"/>
          </a:p>
        </p:txBody>
      </p:sp>
      <p:sp>
        <p:nvSpPr>
          <p:cNvPr id="8" name="Footer Placeholder 7">
            <a:extLst>
              <a:ext uri="{FF2B5EF4-FFF2-40B4-BE49-F238E27FC236}">
                <a16:creationId xmlns:a16="http://schemas.microsoft.com/office/drawing/2014/main" id="{3389DC43-E591-42BF-82EE-E4887E4BC5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8CD421-2D00-41DD-A393-4739E389D95E}"/>
              </a:ext>
            </a:extLst>
          </p:cNvPr>
          <p:cNvSpPr>
            <a:spLocks noGrp="1"/>
          </p:cNvSpPr>
          <p:nvPr>
            <p:ph type="sldNum" sz="quarter" idx="12"/>
          </p:nvPr>
        </p:nvSpPr>
        <p:spPr/>
        <p:txBody>
          <a:bodyPr/>
          <a:lstStyle/>
          <a:p>
            <a:fld id="{4BA915EE-10CB-4CF1-8569-6154455DA573}" type="slidenum">
              <a:rPr lang="en-US" smtClean="0"/>
              <a:t>‹#›</a:t>
            </a:fld>
            <a:endParaRPr lang="en-US"/>
          </a:p>
        </p:txBody>
      </p:sp>
    </p:spTree>
    <p:extLst>
      <p:ext uri="{BB962C8B-B14F-4D97-AF65-F5344CB8AC3E}">
        <p14:creationId xmlns:p14="http://schemas.microsoft.com/office/powerpoint/2010/main" val="2773171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39A8B-0FAF-431C-9657-9003FA03731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BBA2A1-331D-40F8-867B-CE15011360A1}"/>
              </a:ext>
            </a:extLst>
          </p:cNvPr>
          <p:cNvSpPr>
            <a:spLocks noGrp="1"/>
          </p:cNvSpPr>
          <p:nvPr>
            <p:ph type="dt" sz="half" idx="10"/>
          </p:nvPr>
        </p:nvSpPr>
        <p:spPr/>
        <p:txBody>
          <a:bodyPr/>
          <a:lstStyle/>
          <a:p>
            <a:fld id="{D341B595-366B-43E2-A22E-EA6A78C03F06}" type="datetimeFigureOut">
              <a:rPr lang="en-US" smtClean="0"/>
              <a:t>9/26/23</a:t>
            </a:fld>
            <a:endParaRPr lang="en-US"/>
          </a:p>
        </p:txBody>
      </p:sp>
      <p:sp>
        <p:nvSpPr>
          <p:cNvPr id="4" name="Footer Placeholder 3">
            <a:extLst>
              <a:ext uri="{FF2B5EF4-FFF2-40B4-BE49-F238E27FC236}">
                <a16:creationId xmlns:a16="http://schemas.microsoft.com/office/drawing/2014/main" id="{850995C1-5121-47B6-AC6D-F60C0FF663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EDBE022-9B54-431C-80D5-5D8F2AFCB920}"/>
              </a:ext>
            </a:extLst>
          </p:cNvPr>
          <p:cNvSpPr>
            <a:spLocks noGrp="1"/>
          </p:cNvSpPr>
          <p:nvPr>
            <p:ph type="sldNum" sz="quarter" idx="12"/>
          </p:nvPr>
        </p:nvSpPr>
        <p:spPr/>
        <p:txBody>
          <a:bodyPr/>
          <a:lstStyle/>
          <a:p>
            <a:fld id="{4BA915EE-10CB-4CF1-8569-6154455DA573}" type="slidenum">
              <a:rPr lang="en-US" smtClean="0"/>
              <a:t>‹#›</a:t>
            </a:fld>
            <a:endParaRPr lang="en-US"/>
          </a:p>
        </p:txBody>
      </p:sp>
    </p:spTree>
    <p:extLst>
      <p:ext uri="{BB962C8B-B14F-4D97-AF65-F5344CB8AC3E}">
        <p14:creationId xmlns:p14="http://schemas.microsoft.com/office/powerpoint/2010/main" val="1920968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15B6E5-6347-41F6-85FC-3BF3652D1BC3}"/>
              </a:ext>
            </a:extLst>
          </p:cNvPr>
          <p:cNvSpPr>
            <a:spLocks noGrp="1"/>
          </p:cNvSpPr>
          <p:nvPr>
            <p:ph type="dt" sz="half" idx="10"/>
          </p:nvPr>
        </p:nvSpPr>
        <p:spPr/>
        <p:txBody>
          <a:bodyPr/>
          <a:lstStyle/>
          <a:p>
            <a:fld id="{D341B595-366B-43E2-A22E-EA6A78C03F06}" type="datetimeFigureOut">
              <a:rPr lang="en-US" smtClean="0"/>
              <a:t>9/26/23</a:t>
            </a:fld>
            <a:endParaRPr lang="en-US"/>
          </a:p>
        </p:txBody>
      </p:sp>
      <p:sp>
        <p:nvSpPr>
          <p:cNvPr id="3" name="Footer Placeholder 2">
            <a:extLst>
              <a:ext uri="{FF2B5EF4-FFF2-40B4-BE49-F238E27FC236}">
                <a16:creationId xmlns:a16="http://schemas.microsoft.com/office/drawing/2014/main" id="{1C6A93F6-45F8-4453-B5DC-B2F3D5D0B50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EE364E1-213B-4AF0-80D7-8101EFD5E410}"/>
              </a:ext>
            </a:extLst>
          </p:cNvPr>
          <p:cNvSpPr>
            <a:spLocks noGrp="1"/>
          </p:cNvSpPr>
          <p:nvPr>
            <p:ph type="sldNum" sz="quarter" idx="12"/>
          </p:nvPr>
        </p:nvSpPr>
        <p:spPr/>
        <p:txBody>
          <a:bodyPr/>
          <a:lstStyle/>
          <a:p>
            <a:fld id="{4BA915EE-10CB-4CF1-8569-6154455DA573}" type="slidenum">
              <a:rPr lang="en-US" smtClean="0"/>
              <a:t>‹#›</a:t>
            </a:fld>
            <a:endParaRPr lang="en-US"/>
          </a:p>
        </p:txBody>
      </p:sp>
    </p:spTree>
    <p:extLst>
      <p:ext uri="{BB962C8B-B14F-4D97-AF65-F5344CB8AC3E}">
        <p14:creationId xmlns:p14="http://schemas.microsoft.com/office/powerpoint/2010/main" val="3591796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90B5D-E76D-4797-AD77-15625D675F3A}"/>
              </a:ext>
            </a:extLst>
          </p:cNvPr>
          <p:cNvSpPr>
            <a:spLocks noGrp="1"/>
          </p:cNvSpPr>
          <p:nvPr>
            <p:ph type="title"/>
          </p:nvPr>
        </p:nvSpPr>
        <p:spPr>
          <a:xfrm>
            <a:off x="652372" y="647700"/>
            <a:ext cx="4119654" cy="1714500"/>
          </a:xfrm>
        </p:spPr>
        <p:txBody>
          <a:bodyPr anchor="b">
            <a:noAutofit/>
          </a:bodyPr>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9744D8D-C9CF-43B2-905D-2368B17A539A}"/>
              </a:ext>
            </a:extLst>
          </p:cNvPr>
          <p:cNvSpPr>
            <a:spLocks noGrp="1"/>
          </p:cNvSpPr>
          <p:nvPr>
            <p:ph idx="1"/>
          </p:nvPr>
        </p:nvSpPr>
        <p:spPr>
          <a:xfrm>
            <a:off x="5540188" y="914400"/>
            <a:ext cx="5737412" cy="50291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F1B4BF0C-D14C-46D7-ACDD-1885DDD883F1}"/>
              </a:ext>
            </a:extLst>
          </p:cNvPr>
          <p:cNvSpPr>
            <a:spLocks noGrp="1"/>
          </p:cNvSpPr>
          <p:nvPr>
            <p:ph type="body" sz="half" idx="2"/>
          </p:nvPr>
        </p:nvSpPr>
        <p:spPr>
          <a:xfrm>
            <a:off x="652372" y="2697479"/>
            <a:ext cx="4119654" cy="32461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FD7D8D-72E7-4ABD-BB87-80BB49003104}"/>
              </a:ext>
            </a:extLst>
          </p:cNvPr>
          <p:cNvSpPr>
            <a:spLocks noGrp="1"/>
          </p:cNvSpPr>
          <p:nvPr>
            <p:ph type="dt" sz="half" idx="10"/>
          </p:nvPr>
        </p:nvSpPr>
        <p:spPr/>
        <p:txBody>
          <a:bodyPr/>
          <a:lstStyle/>
          <a:p>
            <a:fld id="{D341B595-366B-43E2-A22E-EA6A78C03F06}" type="datetimeFigureOut">
              <a:rPr lang="en-US" smtClean="0"/>
              <a:t>9/26/23</a:t>
            </a:fld>
            <a:endParaRPr lang="en-US"/>
          </a:p>
        </p:txBody>
      </p:sp>
      <p:sp>
        <p:nvSpPr>
          <p:cNvPr id="6" name="Footer Placeholder 5">
            <a:extLst>
              <a:ext uri="{FF2B5EF4-FFF2-40B4-BE49-F238E27FC236}">
                <a16:creationId xmlns:a16="http://schemas.microsoft.com/office/drawing/2014/main" id="{A9D9C1CE-C8CE-4364-A021-ADC2D64726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AE6FA33-09EF-495A-853E-63750CA37AC2}"/>
              </a:ext>
            </a:extLst>
          </p:cNvPr>
          <p:cNvSpPr>
            <a:spLocks noGrp="1"/>
          </p:cNvSpPr>
          <p:nvPr>
            <p:ph type="sldNum" sz="quarter" idx="12"/>
          </p:nvPr>
        </p:nvSpPr>
        <p:spPr/>
        <p:txBody>
          <a:bodyPr/>
          <a:lstStyle/>
          <a:p>
            <a:fld id="{4BA915EE-10CB-4CF1-8569-6154455DA573}" type="slidenum">
              <a:rPr lang="en-US" smtClean="0"/>
              <a:t>‹#›</a:t>
            </a:fld>
            <a:endParaRPr lang="en-US"/>
          </a:p>
        </p:txBody>
      </p:sp>
    </p:spTree>
    <p:extLst>
      <p:ext uri="{BB962C8B-B14F-4D97-AF65-F5344CB8AC3E}">
        <p14:creationId xmlns:p14="http://schemas.microsoft.com/office/powerpoint/2010/main" val="1962972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023E-952E-40DF-A101-74D22789D534}"/>
              </a:ext>
            </a:extLst>
          </p:cNvPr>
          <p:cNvSpPr>
            <a:spLocks noGrp="1"/>
          </p:cNvSpPr>
          <p:nvPr>
            <p:ph type="title"/>
          </p:nvPr>
        </p:nvSpPr>
        <p:spPr>
          <a:xfrm>
            <a:off x="652372" y="647700"/>
            <a:ext cx="4119654" cy="1714500"/>
          </a:xfrm>
        </p:spPr>
        <p:txBody>
          <a:bodyPr anchor="b">
            <a:noAutofit/>
          </a:bodyPr>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841E98DD-BF5D-4CCA-8C66-F2A6CE11271C}"/>
              </a:ext>
            </a:extLst>
          </p:cNvPr>
          <p:cNvSpPr>
            <a:spLocks noGrp="1"/>
          </p:cNvSpPr>
          <p:nvPr>
            <p:ph type="pic" idx="1"/>
          </p:nvPr>
        </p:nvSpPr>
        <p:spPr>
          <a:xfrm>
            <a:off x="5486400" y="914400"/>
            <a:ext cx="5791200" cy="50291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0EC22A6-F2C2-4A88-BEE5-2D6CEB520EB9}"/>
              </a:ext>
            </a:extLst>
          </p:cNvPr>
          <p:cNvSpPr>
            <a:spLocks noGrp="1"/>
          </p:cNvSpPr>
          <p:nvPr>
            <p:ph type="body" sz="half" idx="2"/>
          </p:nvPr>
        </p:nvSpPr>
        <p:spPr>
          <a:xfrm>
            <a:off x="652372" y="2697480"/>
            <a:ext cx="4119654" cy="317150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A1F755-C7AF-4C50-8CA8-828612A767B0}"/>
              </a:ext>
            </a:extLst>
          </p:cNvPr>
          <p:cNvSpPr>
            <a:spLocks noGrp="1"/>
          </p:cNvSpPr>
          <p:nvPr>
            <p:ph type="dt" sz="half" idx="10"/>
          </p:nvPr>
        </p:nvSpPr>
        <p:spPr/>
        <p:txBody>
          <a:bodyPr/>
          <a:lstStyle/>
          <a:p>
            <a:fld id="{D341B595-366B-43E2-A22E-EA6A78C03F06}" type="datetimeFigureOut">
              <a:rPr lang="en-US" smtClean="0"/>
              <a:t>9/26/23</a:t>
            </a:fld>
            <a:endParaRPr lang="en-US"/>
          </a:p>
        </p:txBody>
      </p:sp>
      <p:sp>
        <p:nvSpPr>
          <p:cNvPr id="6" name="Footer Placeholder 5">
            <a:extLst>
              <a:ext uri="{FF2B5EF4-FFF2-40B4-BE49-F238E27FC236}">
                <a16:creationId xmlns:a16="http://schemas.microsoft.com/office/drawing/2014/main" id="{C1EDE175-E818-477C-A3F6-7DD65C1268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D0B8E3-DB91-440B-818F-71E4248BB102}"/>
              </a:ext>
            </a:extLst>
          </p:cNvPr>
          <p:cNvSpPr>
            <a:spLocks noGrp="1"/>
          </p:cNvSpPr>
          <p:nvPr>
            <p:ph type="sldNum" sz="quarter" idx="12"/>
          </p:nvPr>
        </p:nvSpPr>
        <p:spPr/>
        <p:txBody>
          <a:bodyPr/>
          <a:lstStyle/>
          <a:p>
            <a:fld id="{4BA915EE-10CB-4CF1-8569-6154455DA573}" type="slidenum">
              <a:rPr lang="en-US" smtClean="0"/>
              <a:t>‹#›</a:t>
            </a:fld>
            <a:endParaRPr lang="en-US"/>
          </a:p>
        </p:txBody>
      </p:sp>
    </p:spTree>
    <p:extLst>
      <p:ext uri="{BB962C8B-B14F-4D97-AF65-F5344CB8AC3E}">
        <p14:creationId xmlns:p14="http://schemas.microsoft.com/office/powerpoint/2010/main" val="14385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5EB7D6-B8CB-49E3-874F-2255BEE82473}"/>
              </a:ext>
            </a:extLst>
          </p:cNvPr>
          <p:cNvSpPr>
            <a:spLocks noGrp="1"/>
          </p:cNvSpPr>
          <p:nvPr>
            <p:ph type="title"/>
          </p:nvPr>
        </p:nvSpPr>
        <p:spPr>
          <a:xfrm>
            <a:off x="652371" y="647700"/>
            <a:ext cx="10625229" cy="1147053"/>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CFBEEAC5-A8AB-4FE8-A270-D70F7DED4A50}"/>
              </a:ext>
            </a:extLst>
          </p:cNvPr>
          <p:cNvSpPr>
            <a:spLocks noGrp="1"/>
          </p:cNvSpPr>
          <p:nvPr>
            <p:ph type="body" idx="1"/>
          </p:nvPr>
        </p:nvSpPr>
        <p:spPr>
          <a:xfrm>
            <a:off x="652371" y="2095500"/>
            <a:ext cx="10620855" cy="38481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7B6506C-52BF-4C05-AD31-7C08B80151CB}"/>
              </a:ext>
            </a:extLst>
          </p:cNvPr>
          <p:cNvSpPr>
            <a:spLocks noGrp="1"/>
          </p:cNvSpPr>
          <p:nvPr>
            <p:ph type="dt" sz="half" idx="2"/>
          </p:nvPr>
        </p:nvSpPr>
        <p:spPr>
          <a:xfrm>
            <a:off x="652371" y="6332538"/>
            <a:ext cx="3006492" cy="365125"/>
          </a:xfrm>
          <a:prstGeom prst="rect">
            <a:avLst/>
          </a:prstGeom>
        </p:spPr>
        <p:txBody>
          <a:bodyPr vert="horz" lIns="91440" tIns="45720" rIns="91440" bIns="45720" rtlCol="0" anchor="ctr"/>
          <a:lstStyle>
            <a:lvl1pPr algn="l">
              <a:defRPr sz="900" b="1" spc="100" baseline="0">
                <a:solidFill>
                  <a:schemeClr val="tx1"/>
                </a:solidFill>
              </a:defRPr>
            </a:lvl1pPr>
          </a:lstStyle>
          <a:p>
            <a:fld id="{D341B595-366B-43E2-A22E-EA6A78C03F06}" type="datetimeFigureOut">
              <a:rPr lang="en-US" smtClean="0"/>
              <a:t>9/26/23</a:t>
            </a:fld>
            <a:endParaRPr lang="en-US"/>
          </a:p>
        </p:txBody>
      </p:sp>
      <p:sp>
        <p:nvSpPr>
          <p:cNvPr id="5" name="Footer Placeholder 4">
            <a:extLst>
              <a:ext uri="{FF2B5EF4-FFF2-40B4-BE49-F238E27FC236}">
                <a16:creationId xmlns:a16="http://schemas.microsoft.com/office/drawing/2014/main" id="{F2534630-6C67-4A40-A499-CB025B2438CE}"/>
              </a:ext>
            </a:extLst>
          </p:cNvPr>
          <p:cNvSpPr>
            <a:spLocks noGrp="1"/>
          </p:cNvSpPr>
          <p:nvPr>
            <p:ph type="ftr" sz="quarter" idx="3"/>
          </p:nvPr>
        </p:nvSpPr>
        <p:spPr>
          <a:xfrm>
            <a:off x="8034169" y="6332538"/>
            <a:ext cx="3505459" cy="365125"/>
          </a:xfrm>
          <a:prstGeom prst="rect">
            <a:avLst/>
          </a:prstGeom>
        </p:spPr>
        <p:txBody>
          <a:bodyPr vert="horz" lIns="91440" tIns="45720" rIns="91440" bIns="45720" rtlCol="0" anchor="ctr"/>
          <a:lstStyle>
            <a:lvl1pPr algn="r">
              <a:defRPr sz="900" b="1" spc="1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E964E14B-0EE8-4015-809C-DD36B5459B82}"/>
              </a:ext>
            </a:extLst>
          </p:cNvPr>
          <p:cNvSpPr>
            <a:spLocks noGrp="1"/>
          </p:cNvSpPr>
          <p:nvPr>
            <p:ph type="sldNum" sz="quarter" idx="4"/>
          </p:nvPr>
        </p:nvSpPr>
        <p:spPr>
          <a:xfrm>
            <a:off x="11444747" y="6332538"/>
            <a:ext cx="539808" cy="365125"/>
          </a:xfrm>
          <a:prstGeom prst="rect">
            <a:avLst/>
          </a:prstGeom>
        </p:spPr>
        <p:txBody>
          <a:bodyPr vert="horz" lIns="91440" tIns="45720" rIns="91440" bIns="45720" rtlCol="0" anchor="ctr"/>
          <a:lstStyle>
            <a:lvl1pPr algn="r">
              <a:defRPr sz="900" b="1" spc="100" baseline="0">
                <a:solidFill>
                  <a:schemeClr val="tx1"/>
                </a:solidFill>
              </a:defRPr>
            </a:lvl1pPr>
          </a:lstStyle>
          <a:p>
            <a:fld id="{4BA915EE-10CB-4CF1-8569-6154455DA573}" type="slidenum">
              <a:rPr lang="en-US" smtClean="0"/>
              <a:t>‹#›</a:t>
            </a:fld>
            <a:endParaRPr lang="en-US"/>
          </a:p>
        </p:txBody>
      </p:sp>
    </p:spTree>
    <p:extLst>
      <p:ext uri="{BB962C8B-B14F-4D97-AF65-F5344CB8AC3E}">
        <p14:creationId xmlns:p14="http://schemas.microsoft.com/office/powerpoint/2010/main" val="4226445136"/>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5" r:id="rId6"/>
    <p:sldLayoutId id="2147483770" r:id="rId7"/>
    <p:sldLayoutId id="2147483771" r:id="rId8"/>
    <p:sldLayoutId id="2147483772" r:id="rId9"/>
    <p:sldLayoutId id="2147483774" r:id="rId10"/>
    <p:sldLayoutId id="2147483773" r:id="rId11"/>
  </p:sldLayoutIdLst>
  <p:txStyles>
    <p:titleStyle>
      <a:lvl1pPr algn="l" defTabSz="914400" rtl="0" eaLnBrk="1" latinLnBrk="0" hangingPunct="1">
        <a:lnSpc>
          <a:spcPct val="120000"/>
        </a:lnSpc>
        <a:spcBef>
          <a:spcPct val="0"/>
        </a:spcBef>
        <a:buNone/>
        <a:defRPr sz="3600" kern="1200" cap="all" spc="300" baseline="0">
          <a:solidFill>
            <a:srgbClr val="FFFFFF"/>
          </a:solidFill>
          <a:highlight>
            <a:srgbClr val="000000"/>
          </a:highligh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SzPct val="75000"/>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Clr>
          <a:schemeClr val="tx1"/>
        </a:buClr>
        <a:buSzPct val="75000"/>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Clr>
          <a:schemeClr val="tx1"/>
        </a:buClr>
        <a:buSzPct val="75000"/>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Clr>
          <a:schemeClr val="tx1"/>
        </a:buClr>
        <a:buSzPct val="75000"/>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Clr>
          <a:schemeClr val="tx1"/>
        </a:buClr>
        <a:buSzPct val="75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ncbi.nlm.nih.gov/books/NBK44197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178C5A24-0D67-4D91-A8AB-79267D9CC7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descr="Jigsaw puzzles in plastic figures">
            <a:extLst>
              <a:ext uri="{FF2B5EF4-FFF2-40B4-BE49-F238E27FC236}">
                <a16:creationId xmlns:a16="http://schemas.microsoft.com/office/drawing/2014/main" id="{A1D636F8-0246-7385-EC3D-8688307BE603}"/>
              </a:ext>
            </a:extLst>
          </p:cNvPr>
          <p:cNvPicPr>
            <a:picLocks noChangeAspect="1"/>
          </p:cNvPicPr>
          <p:nvPr/>
        </p:nvPicPr>
        <p:blipFill rotWithShape="1">
          <a:blip r:embed="rId2"/>
          <a:srcRect t="9386" b="9386"/>
          <a:stretch/>
        </p:blipFill>
        <p:spPr>
          <a:xfrm>
            <a:off x="-1" y="10"/>
            <a:ext cx="12192000" cy="6857990"/>
          </a:xfrm>
          <a:prstGeom prst="rect">
            <a:avLst/>
          </a:prstGeom>
        </p:spPr>
      </p:pic>
      <p:sp>
        <p:nvSpPr>
          <p:cNvPr id="25" name="Rectangle 24">
            <a:extLst>
              <a:ext uri="{FF2B5EF4-FFF2-40B4-BE49-F238E27FC236}">
                <a16:creationId xmlns:a16="http://schemas.microsoft.com/office/drawing/2014/main" id="{67F1335F-97CE-4842-9A57-2B6A3F459D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35040" y="235039"/>
            <a:ext cx="6858000" cy="6387921"/>
          </a:xfrm>
          <a:prstGeom prst="rect">
            <a:avLst/>
          </a:prstGeom>
          <a:gradFill>
            <a:gsLst>
              <a:gs pos="0">
                <a:srgbClr val="000000">
                  <a:alpha val="0"/>
                </a:srgbClr>
              </a:gs>
              <a:gs pos="100000">
                <a:srgbClr val="000000">
                  <a:alpha val="58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0061F6-0A7E-4DFB-EB3E-D7E4480B0222}"/>
              </a:ext>
            </a:extLst>
          </p:cNvPr>
          <p:cNvSpPr>
            <a:spLocks noGrp="1"/>
          </p:cNvSpPr>
          <p:nvPr>
            <p:ph type="ctrTitle"/>
          </p:nvPr>
        </p:nvSpPr>
        <p:spPr>
          <a:xfrm>
            <a:off x="647700" y="1327354"/>
            <a:ext cx="5448300" cy="3435145"/>
          </a:xfrm>
        </p:spPr>
        <p:txBody>
          <a:bodyPr>
            <a:normAutofit/>
          </a:bodyPr>
          <a:lstStyle/>
          <a:p>
            <a:pPr>
              <a:lnSpc>
                <a:spcPct val="110000"/>
              </a:lnSpc>
            </a:pPr>
            <a:r>
              <a:rPr lang="en-US" sz="2800" dirty="0"/>
              <a:t>Bilateral internuclear </a:t>
            </a:r>
            <a:r>
              <a:rPr lang="en-US" sz="2800" dirty="0" err="1"/>
              <a:t>Ophthalmoloplegia</a:t>
            </a:r>
            <a:r>
              <a:rPr lang="en-US" sz="2800" dirty="0"/>
              <a:t> secondary to cerebellopontine angle tumor.</a:t>
            </a:r>
            <a:br>
              <a:rPr lang="en-US" sz="2800" dirty="0"/>
            </a:br>
            <a:endParaRPr lang="en-US" sz="2800" dirty="0"/>
          </a:p>
        </p:txBody>
      </p:sp>
      <p:sp>
        <p:nvSpPr>
          <p:cNvPr id="3" name="Subtitle 2">
            <a:extLst>
              <a:ext uri="{FF2B5EF4-FFF2-40B4-BE49-F238E27FC236}">
                <a16:creationId xmlns:a16="http://schemas.microsoft.com/office/drawing/2014/main" id="{4F484D04-3A35-2C0C-C53C-43ADD4660E4B}"/>
              </a:ext>
            </a:extLst>
          </p:cNvPr>
          <p:cNvSpPr>
            <a:spLocks noGrp="1"/>
          </p:cNvSpPr>
          <p:nvPr>
            <p:ph type="subTitle" idx="1"/>
          </p:nvPr>
        </p:nvSpPr>
        <p:spPr>
          <a:xfrm>
            <a:off x="647700" y="5075227"/>
            <a:ext cx="5448299" cy="1135073"/>
          </a:xfrm>
        </p:spPr>
        <p:txBody>
          <a:bodyPr>
            <a:normAutofit fontScale="92500" lnSpcReduction="10000"/>
          </a:bodyPr>
          <a:lstStyle/>
          <a:p>
            <a:r>
              <a:rPr lang="en-US" dirty="0">
                <a:solidFill>
                  <a:srgbClr val="FFFFFF"/>
                </a:solidFill>
              </a:rPr>
              <a:t>Dr Yap </a:t>
            </a:r>
            <a:r>
              <a:rPr lang="en-US" dirty="0" err="1">
                <a:solidFill>
                  <a:srgbClr val="FFFFFF"/>
                </a:solidFill>
              </a:rPr>
              <a:t>Jin</a:t>
            </a:r>
            <a:r>
              <a:rPr lang="en-US" dirty="0">
                <a:solidFill>
                  <a:srgbClr val="FFFFFF"/>
                </a:solidFill>
              </a:rPr>
              <a:t> Yi</a:t>
            </a:r>
          </a:p>
          <a:p>
            <a:r>
              <a:rPr lang="en-US" dirty="0">
                <a:solidFill>
                  <a:srgbClr val="FFFFFF"/>
                </a:solidFill>
              </a:rPr>
              <a:t>Ophthalmology Department</a:t>
            </a:r>
          </a:p>
          <a:p>
            <a:r>
              <a:rPr lang="en-US" dirty="0">
                <a:solidFill>
                  <a:srgbClr val="FFFFFF"/>
                </a:solidFill>
              </a:rPr>
              <a:t>FPSK, UMS.</a:t>
            </a:r>
          </a:p>
        </p:txBody>
      </p:sp>
    </p:spTree>
    <p:extLst>
      <p:ext uri="{BB962C8B-B14F-4D97-AF65-F5344CB8AC3E}">
        <p14:creationId xmlns:p14="http://schemas.microsoft.com/office/powerpoint/2010/main" val="3763324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DCDCA-826C-910D-F783-B8F10235C50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262AD9D-F00B-60A0-4E9F-7DBF29906D24}"/>
              </a:ext>
            </a:extLst>
          </p:cNvPr>
          <p:cNvSpPr>
            <a:spLocks noGrp="1"/>
          </p:cNvSpPr>
          <p:nvPr>
            <p:ph idx="1"/>
          </p:nvPr>
        </p:nvSpPr>
        <p:spPr/>
        <p:txBody>
          <a:bodyPr/>
          <a:lstStyle/>
          <a:p>
            <a:r>
              <a:rPr lang="en-US" kern="100" dirty="0">
                <a:latin typeface="Arial" panose="020B0604020202020204" pitchFamily="34" charset="0"/>
                <a:ea typeface="DengXian" panose="02010600030101010101" pitchFamily="2" charset="-122"/>
                <a:cs typeface="Arial" panose="020B0604020202020204" pitchFamily="34" charset="0"/>
              </a:rPr>
              <a:t>M</a:t>
            </a:r>
            <a:r>
              <a:rPr lang="en-US" sz="2000" kern="100" dirty="0">
                <a:effectLst/>
                <a:latin typeface="Arial" panose="020B0604020202020204" pitchFamily="34" charset="0"/>
                <a:ea typeface="DengXian" panose="02010600030101010101" pitchFamily="2" charset="-122"/>
                <a:cs typeface="Arial" panose="020B0604020202020204" pitchFamily="34" charset="0"/>
              </a:rPr>
              <a:t>echanism of CP angle tumor causing INO in this case can be suggested by the extension of the tumor associated with hydrocephalus and cerebral edema as evidence from the CT brain. </a:t>
            </a:r>
          </a:p>
          <a:p>
            <a:r>
              <a:rPr lang="en-US" sz="2000" kern="100" dirty="0">
                <a:effectLst/>
                <a:latin typeface="Arial" panose="020B0604020202020204" pitchFamily="34" charset="0"/>
                <a:ea typeface="DengXian" panose="02010600030101010101" pitchFamily="2" charset="-122"/>
                <a:cs typeface="Arial" panose="020B0604020202020204" pitchFamily="34" charset="0"/>
              </a:rPr>
              <a:t>Case reports also suggested that important factors in differentiating </a:t>
            </a:r>
            <a:r>
              <a:rPr lang="en-US" sz="2000" kern="100" dirty="0" err="1">
                <a:effectLst/>
                <a:latin typeface="Arial" panose="020B0604020202020204" pitchFamily="34" charset="0"/>
                <a:ea typeface="DengXian" panose="02010600030101010101" pitchFamily="2" charset="-122"/>
                <a:cs typeface="Arial" panose="020B0604020202020204" pitchFamily="34" charset="0"/>
              </a:rPr>
              <a:t>tumour</a:t>
            </a:r>
            <a:r>
              <a:rPr lang="en-US" sz="2000" kern="100" dirty="0">
                <a:effectLst/>
                <a:latin typeface="Arial" panose="020B0604020202020204" pitchFamily="34" charset="0"/>
                <a:ea typeface="DengXian" panose="02010600030101010101" pitchFamily="2" charset="-122"/>
                <a:cs typeface="Arial" panose="020B0604020202020204" pitchFamily="34" charset="0"/>
              </a:rPr>
              <a:t> from demyelinating disease with presentation of INO are young age, signs and symptoms of increased intracranial pressure and widespread brainstem abnormality. </a:t>
            </a:r>
            <a:r>
              <a:rPr lang="en-US" sz="2000" kern="100" baseline="30000" dirty="0">
                <a:latin typeface="Arial" panose="020B0604020202020204" pitchFamily="34" charset="0"/>
                <a:ea typeface="DengXian" panose="02010600030101010101" pitchFamily="2" charset="-122"/>
                <a:cs typeface="Arial" panose="020B0604020202020204" pitchFamily="34" charset="0"/>
              </a:rPr>
              <a:t>5</a:t>
            </a:r>
            <a:r>
              <a:rPr lang="en-US" sz="2000" kern="100" baseline="30000" dirty="0">
                <a:effectLst/>
                <a:latin typeface="Arial" panose="020B0604020202020204" pitchFamily="34" charset="0"/>
                <a:ea typeface="DengXian" panose="02010600030101010101" pitchFamily="2" charset="-122"/>
                <a:cs typeface="Arial" panose="020B0604020202020204" pitchFamily="34" charset="0"/>
              </a:rPr>
              <a:t> </a:t>
            </a:r>
            <a:endParaRPr lang="en-US" sz="2000" kern="100" dirty="0">
              <a:latin typeface="Arial" panose="020B0604020202020204" pitchFamily="34" charset="0"/>
              <a:ea typeface="DengXian" panose="02010600030101010101" pitchFamily="2" charset="-122"/>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1860844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3C736-AEF6-6CAE-7A5A-4D715640893D}"/>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C3522054-FEA3-D961-4069-553247542AA6}"/>
              </a:ext>
            </a:extLst>
          </p:cNvPr>
          <p:cNvSpPr>
            <a:spLocks noGrp="1"/>
          </p:cNvSpPr>
          <p:nvPr>
            <p:ph idx="1"/>
          </p:nvPr>
        </p:nvSpPr>
        <p:spPr/>
        <p:txBody>
          <a:bodyPr/>
          <a:lstStyle/>
          <a:p>
            <a:r>
              <a:rPr lang="en-US" sz="2000" kern="100" dirty="0">
                <a:effectLst/>
                <a:latin typeface="Arial" panose="020B0604020202020204" pitchFamily="34" charset="0"/>
                <a:ea typeface="DengXian" panose="02010600030101010101" pitchFamily="2" charset="-122"/>
                <a:cs typeface="Arial" panose="020B0604020202020204" pitchFamily="34" charset="0"/>
              </a:rPr>
              <a:t>Although the commonest presentation of bilateral INO among young patient is demyelinating disease, one important differential that need to be considered when a patient presents with INO associated with neurological signs is brain </a:t>
            </a:r>
            <a:r>
              <a:rPr lang="en-US" sz="2000" kern="100" dirty="0" err="1">
                <a:effectLst/>
                <a:latin typeface="Arial" panose="020B0604020202020204" pitchFamily="34" charset="0"/>
                <a:ea typeface="DengXian" panose="02010600030101010101" pitchFamily="2" charset="-122"/>
                <a:cs typeface="Arial" panose="020B0604020202020204" pitchFamily="34" charset="0"/>
              </a:rPr>
              <a:t>tumour</a:t>
            </a:r>
            <a:r>
              <a:rPr lang="en-US" sz="2000" kern="100" dirty="0">
                <a:effectLst/>
                <a:latin typeface="Arial" panose="020B0604020202020204" pitchFamily="34" charset="0"/>
                <a:ea typeface="DengXian" panose="02010600030101010101" pitchFamily="2" charset="-122"/>
                <a:cs typeface="Arial" panose="020B0604020202020204" pitchFamily="34" charset="0"/>
              </a:rPr>
              <a:t> as the treatment plan and prognosis is drastically different.    </a:t>
            </a:r>
          </a:p>
          <a:p>
            <a:endParaRPr lang="en-US" dirty="0"/>
          </a:p>
        </p:txBody>
      </p:sp>
    </p:spTree>
    <p:extLst>
      <p:ext uri="{BB962C8B-B14F-4D97-AF65-F5344CB8AC3E}">
        <p14:creationId xmlns:p14="http://schemas.microsoft.com/office/powerpoint/2010/main" val="775234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5C487-25FD-2BAC-D6FD-CBC2EAA77D39}"/>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CB3D8BDB-EE24-E8C7-7717-34D457768680}"/>
              </a:ext>
            </a:extLst>
          </p:cNvPr>
          <p:cNvSpPr>
            <a:spLocks noGrp="1"/>
          </p:cNvSpPr>
          <p:nvPr>
            <p:ph idx="1"/>
          </p:nvPr>
        </p:nvSpPr>
        <p:spPr/>
        <p:txBody>
          <a:bodyPr>
            <a:normAutofit fontScale="92500" lnSpcReduction="20000"/>
          </a:bodyPr>
          <a:lstStyle/>
          <a:p>
            <a:pPr marL="0" marR="0">
              <a:lnSpc>
                <a:spcPct val="107000"/>
              </a:lnSpc>
              <a:spcBef>
                <a:spcPts val="0"/>
              </a:spcBef>
              <a:spcAft>
                <a:spcPts val="800"/>
              </a:spcAft>
            </a:pPr>
            <a:r>
              <a:rPr lang="en-US" sz="2000" kern="100" dirty="0">
                <a:effectLst/>
                <a:latin typeface="Arial" panose="020B0604020202020204" pitchFamily="34" charset="0"/>
                <a:ea typeface="DengXian" panose="02010600030101010101" pitchFamily="2" charset="-122"/>
                <a:cs typeface="Arial" panose="020B0604020202020204" pitchFamily="34" charset="0"/>
              </a:rPr>
              <a:t>1. Keane JR. Internuclear Ophthalmoplegia: Unusual Causes in 114 of 410 Patients. </a:t>
            </a:r>
            <a:r>
              <a:rPr lang="en-US" sz="2000" i="1" kern="100" dirty="0">
                <a:effectLst/>
                <a:latin typeface="Arial" panose="020B0604020202020204" pitchFamily="34" charset="0"/>
                <a:ea typeface="DengXian" panose="02010600030101010101" pitchFamily="2" charset="-122"/>
                <a:cs typeface="Arial" panose="020B0604020202020204" pitchFamily="34" charset="0"/>
              </a:rPr>
              <a:t>Arch Neurol.</a:t>
            </a:r>
            <a:r>
              <a:rPr lang="en-US" sz="2000" kern="100" dirty="0">
                <a:effectLst/>
                <a:latin typeface="Arial" panose="020B0604020202020204" pitchFamily="34" charset="0"/>
                <a:ea typeface="DengXian" panose="02010600030101010101" pitchFamily="2" charset="-122"/>
                <a:cs typeface="Arial" panose="020B0604020202020204" pitchFamily="34" charset="0"/>
              </a:rPr>
              <a:t> 2005;62(5):714–717.</a:t>
            </a:r>
          </a:p>
          <a:p>
            <a:pPr marL="0" marR="0">
              <a:lnSpc>
                <a:spcPct val="107000"/>
              </a:lnSpc>
              <a:spcBef>
                <a:spcPts val="0"/>
              </a:spcBef>
              <a:spcAft>
                <a:spcPts val="800"/>
              </a:spcAft>
            </a:pPr>
            <a:r>
              <a:rPr lang="en-US" sz="2000" kern="100" dirty="0">
                <a:effectLst/>
                <a:latin typeface="Arial" panose="020B0604020202020204" pitchFamily="34" charset="0"/>
                <a:ea typeface="DengXian" panose="02010600030101010101" pitchFamily="2" charset="-122"/>
                <a:cs typeface="Arial" panose="020B0604020202020204" pitchFamily="34" charset="0"/>
              </a:rPr>
              <a:t>2. Bolaños I, Lozano D, </a:t>
            </a:r>
            <a:r>
              <a:rPr lang="en-US" sz="2000" kern="100" dirty="0" err="1">
                <a:effectLst/>
                <a:latin typeface="Arial" panose="020B0604020202020204" pitchFamily="34" charset="0"/>
                <a:ea typeface="DengXian" panose="02010600030101010101" pitchFamily="2" charset="-122"/>
                <a:cs typeface="Arial" panose="020B0604020202020204" pitchFamily="34" charset="0"/>
              </a:rPr>
              <a:t>Cantú</a:t>
            </a:r>
            <a:r>
              <a:rPr lang="en-US" sz="2000" kern="100" dirty="0">
                <a:effectLst/>
                <a:latin typeface="Arial" panose="020B0604020202020204" pitchFamily="34" charset="0"/>
                <a:ea typeface="DengXian" panose="02010600030101010101" pitchFamily="2" charset="-122"/>
                <a:cs typeface="Arial" panose="020B0604020202020204" pitchFamily="34" charset="0"/>
              </a:rPr>
              <a:t> C. Internuclear ophthalmoplegia: causes and long-term follow-up in 65 patients. Acta Neurol Scand. 2004 Sep;110(3):161-5. </a:t>
            </a:r>
          </a:p>
          <a:p>
            <a:pPr marL="0" marR="0">
              <a:lnSpc>
                <a:spcPct val="107000"/>
              </a:lnSpc>
              <a:spcBef>
                <a:spcPts val="0"/>
              </a:spcBef>
              <a:spcAft>
                <a:spcPts val="800"/>
              </a:spcAft>
            </a:pPr>
            <a:r>
              <a:rPr lang="en-US" sz="2000" kern="100" dirty="0">
                <a:effectLst/>
                <a:latin typeface="Arial" panose="020B0604020202020204" pitchFamily="34" charset="0"/>
                <a:ea typeface="DengXian" panose="02010600030101010101" pitchFamily="2" charset="-122"/>
                <a:cs typeface="Arial" panose="020B0604020202020204" pitchFamily="34" charset="0"/>
              </a:rPr>
              <a:t>3. </a:t>
            </a:r>
            <a:r>
              <a:rPr lang="en-US" sz="2000" kern="100" dirty="0" err="1">
                <a:effectLst/>
                <a:latin typeface="Arial" panose="020B0604020202020204" pitchFamily="34" charset="0"/>
                <a:ea typeface="DengXian" panose="02010600030101010101" pitchFamily="2" charset="-122"/>
                <a:cs typeface="Arial" panose="020B0604020202020204" pitchFamily="34" charset="0"/>
              </a:rPr>
              <a:t>Feroze</a:t>
            </a:r>
            <a:r>
              <a:rPr lang="en-US" sz="2000" kern="100" dirty="0">
                <a:effectLst/>
                <a:latin typeface="Arial" panose="020B0604020202020204" pitchFamily="34" charset="0"/>
                <a:ea typeface="DengXian" panose="02010600030101010101" pitchFamily="2" charset="-122"/>
                <a:cs typeface="Arial" panose="020B0604020202020204" pitchFamily="34" charset="0"/>
              </a:rPr>
              <a:t> KB, Wang J. Internuclear Ophthalmoplegia. [Updated 2023 Jun 26]. In: </a:t>
            </a:r>
            <a:r>
              <a:rPr lang="en-US" sz="2000" kern="100" dirty="0" err="1">
                <a:effectLst/>
                <a:latin typeface="Arial" panose="020B0604020202020204" pitchFamily="34" charset="0"/>
                <a:ea typeface="DengXian" panose="02010600030101010101" pitchFamily="2" charset="-122"/>
                <a:cs typeface="Arial" panose="020B0604020202020204" pitchFamily="34" charset="0"/>
              </a:rPr>
              <a:t>StatPearls</a:t>
            </a:r>
            <a:r>
              <a:rPr lang="en-US" sz="2000" kern="100" dirty="0">
                <a:effectLst/>
                <a:latin typeface="Arial" panose="020B0604020202020204" pitchFamily="34" charset="0"/>
                <a:ea typeface="DengXian" panose="02010600030101010101" pitchFamily="2" charset="-122"/>
                <a:cs typeface="Arial" panose="020B0604020202020204" pitchFamily="34" charset="0"/>
              </a:rPr>
              <a:t> [Internet]. Treasure Island (FL): </a:t>
            </a:r>
            <a:r>
              <a:rPr lang="en-US" sz="2000" kern="100" dirty="0" err="1">
                <a:effectLst/>
                <a:latin typeface="Arial" panose="020B0604020202020204" pitchFamily="34" charset="0"/>
                <a:ea typeface="DengXian" panose="02010600030101010101" pitchFamily="2" charset="-122"/>
                <a:cs typeface="Arial" panose="020B0604020202020204" pitchFamily="34" charset="0"/>
              </a:rPr>
              <a:t>StatPearls</a:t>
            </a:r>
            <a:r>
              <a:rPr lang="en-US" sz="2000" kern="100" dirty="0">
                <a:effectLst/>
                <a:latin typeface="Arial" panose="020B0604020202020204" pitchFamily="34" charset="0"/>
                <a:ea typeface="DengXian" panose="02010600030101010101" pitchFamily="2" charset="-122"/>
                <a:cs typeface="Arial" panose="020B0604020202020204" pitchFamily="34" charset="0"/>
              </a:rPr>
              <a:t> Publishing; 2023 Jan-. Available from: </a:t>
            </a:r>
            <a:r>
              <a:rPr lang="en-US" sz="2000" kern="100" dirty="0">
                <a:effectLst/>
                <a:latin typeface="Arial" panose="020B0604020202020204" pitchFamily="34" charset="0"/>
                <a:ea typeface="DengXian" panose="02010600030101010101" pitchFamily="2" charset="-122"/>
                <a:cs typeface="Arial" panose="020B0604020202020204" pitchFamily="34" charset="0"/>
                <a:hlinkClick r:id="rId2">
                  <a:extLst>
                    <a:ext uri="{A12FA001-AC4F-418D-AE19-62706E023703}">
                      <ahyp:hlinkClr xmlns:ahyp="http://schemas.microsoft.com/office/drawing/2018/hyperlinkcolor" val="tx"/>
                    </a:ext>
                  </a:extLst>
                </a:hlinkClick>
              </a:rPr>
              <a:t>https://www.ncbi.nlm.nih.gov/books/NBK441970/</a:t>
            </a:r>
            <a:endParaRPr lang="en-US" sz="2000" kern="100" dirty="0">
              <a:effectLst/>
              <a:latin typeface="Arial" panose="020B0604020202020204" pitchFamily="34" charset="0"/>
              <a:ea typeface="DengXian" panose="02010600030101010101" pitchFamily="2" charset="-122"/>
              <a:cs typeface="Arial" panose="020B0604020202020204" pitchFamily="34" charset="0"/>
            </a:endParaRPr>
          </a:p>
          <a:p>
            <a:pPr marL="0" marR="0">
              <a:lnSpc>
                <a:spcPct val="107000"/>
              </a:lnSpc>
              <a:spcBef>
                <a:spcPts val="0"/>
              </a:spcBef>
              <a:spcAft>
                <a:spcPts val="800"/>
              </a:spcAft>
            </a:pPr>
            <a:r>
              <a:rPr lang="en-US" sz="2000" kern="100" dirty="0">
                <a:latin typeface="Arial" panose="020B0604020202020204" pitchFamily="34" charset="0"/>
                <a:ea typeface="DengXian" panose="02010600030101010101" pitchFamily="2" charset="-122"/>
                <a:cs typeface="Arial" panose="020B0604020202020204" pitchFamily="34" charset="0"/>
              </a:rPr>
              <a:t>4. </a:t>
            </a:r>
            <a:r>
              <a:rPr lang="en-US" sz="2000" i="0" dirty="0">
                <a:effectLst/>
                <a:latin typeface="Arial" panose="020B0604020202020204" pitchFamily="34" charset="0"/>
                <a:cs typeface="Arial" panose="020B0604020202020204" pitchFamily="34" charset="0"/>
              </a:rPr>
              <a:t>Lak AM, Khan YS. Cerebellopontine Angle Cancer. [Updated 2023 Jun 26]. In: </a:t>
            </a:r>
            <a:r>
              <a:rPr lang="en-US" sz="2000" i="0" dirty="0" err="1">
                <a:effectLst/>
                <a:latin typeface="Arial" panose="020B0604020202020204" pitchFamily="34" charset="0"/>
                <a:cs typeface="Arial" panose="020B0604020202020204" pitchFamily="34" charset="0"/>
              </a:rPr>
              <a:t>StatPearls</a:t>
            </a:r>
            <a:r>
              <a:rPr lang="en-US" sz="2000" i="0" dirty="0">
                <a:effectLst/>
                <a:latin typeface="Arial" panose="020B0604020202020204" pitchFamily="34" charset="0"/>
                <a:cs typeface="Arial" panose="020B0604020202020204" pitchFamily="34" charset="0"/>
              </a:rPr>
              <a:t> [Internet]. Treasure Island (FL): </a:t>
            </a:r>
            <a:r>
              <a:rPr lang="en-US" sz="2000" i="0" dirty="0" err="1">
                <a:effectLst/>
                <a:latin typeface="Arial" panose="020B0604020202020204" pitchFamily="34" charset="0"/>
                <a:cs typeface="Arial" panose="020B0604020202020204" pitchFamily="34" charset="0"/>
              </a:rPr>
              <a:t>StatPearls</a:t>
            </a:r>
            <a:r>
              <a:rPr lang="en-US" sz="2000" i="0" dirty="0">
                <a:effectLst/>
                <a:latin typeface="Arial" panose="020B0604020202020204" pitchFamily="34" charset="0"/>
                <a:cs typeface="Arial" panose="020B0604020202020204" pitchFamily="34" charset="0"/>
              </a:rPr>
              <a:t> Publishing; 2023 Jan-. Available from: https://</a:t>
            </a:r>
            <a:r>
              <a:rPr lang="en-US" sz="2000" i="0" dirty="0" err="1">
                <a:effectLst/>
                <a:latin typeface="Arial" panose="020B0604020202020204" pitchFamily="34" charset="0"/>
                <a:cs typeface="Arial" panose="020B0604020202020204" pitchFamily="34" charset="0"/>
              </a:rPr>
              <a:t>www.ncbi.nlm.nih.gov</a:t>
            </a:r>
            <a:r>
              <a:rPr lang="en-US" sz="2000" i="0" dirty="0">
                <a:effectLst/>
                <a:latin typeface="Arial" panose="020B0604020202020204" pitchFamily="34" charset="0"/>
                <a:cs typeface="Arial" panose="020B0604020202020204" pitchFamily="34" charset="0"/>
              </a:rPr>
              <a:t>/books/NBK559116/</a:t>
            </a:r>
            <a:endParaRPr lang="en-US" sz="2000" kern="100" dirty="0">
              <a:effectLst/>
              <a:latin typeface="Arial" panose="020B0604020202020204" pitchFamily="34" charset="0"/>
              <a:ea typeface="DengXian" panose="02010600030101010101" pitchFamily="2" charset="-122"/>
              <a:cs typeface="Arial" panose="020B0604020202020204" pitchFamily="34" charset="0"/>
            </a:endParaRPr>
          </a:p>
          <a:p>
            <a:pPr marL="0" marR="0">
              <a:lnSpc>
                <a:spcPct val="107000"/>
              </a:lnSpc>
              <a:spcBef>
                <a:spcPts val="0"/>
              </a:spcBef>
              <a:spcAft>
                <a:spcPts val="800"/>
              </a:spcAft>
            </a:pPr>
            <a:r>
              <a:rPr lang="en-US" sz="2000" kern="100" dirty="0">
                <a:latin typeface="Arial" panose="020B0604020202020204" pitchFamily="34" charset="0"/>
                <a:ea typeface="DengXian" panose="02010600030101010101" pitchFamily="2" charset="-122"/>
                <a:cs typeface="Arial" panose="020B0604020202020204" pitchFamily="34" charset="0"/>
              </a:rPr>
              <a:t>5</a:t>
            </a:r>
            <a:r>
              <a:rPr lang="en-US" sz="2000" kern="100" dirty="0">
                <a:effectLst/>
                <a:latin typeface="Arial" panose="020B0604020202020204" pitchFamily="34" charset="0"/>
                <a:ea typeface="DengXian" panose="02010600030101010101" pitchFamily="2" charset="-122"/>
                <a:cs typeface="Arial" panose="020B0604020202020204" pitchFamily="34" charset="0"/>
              </a:rPr>
              <a:t>. A C Arnold. (1990). Internuclear ophthalmoplegia from intracranial tumor. J Clin </a:t>
            </a:r>
            <a:r>
              <a:rPr lang="en-US" sz="2000" kern="100" dirty="0" err="1">
                <a:effectLst/>
                <a:latin typeface="Arial" panose="020B0604020202020204" pitchFamily="34" charset="0"/>
                <a:ea typeface="DengXian" panose="02010600030101010101" pitchFamily="2" charset="-122"/>
                <a:cs typeface="Arial" panose="020B0604020202020204" pitchFamily="34" charset="0"/>
              </a:rPr>
              <a:t>Neuroophthalmol</a:t>
            </a:r>
            <a:r>
              <a:rPr lang="en-US" sz="2000" kern="100" dirty="0">
                <a:effectLst/>
                <a:latin typeface="Arial" panose="020B0604020202020204" pitchFamily="34" charset="0"/>
                <a:ea typeface="DengXian" panose="02010600030101010101" pitchFamily="2" charset="-122"/>
                <a:cs typeface="Arial" panose="020B0604020202020204" pitchFamily="34" charset="0"/>
              </a:rPr>
              <a:t>, 10(4):278-86.</a:t>
            </a:r>
          </a:p>
          <a:p>
            <a:endParaRPr lang="en-US" dirty="0"/>
          </a:p>
        </p:txBody>
      </p:sp>
    </p:spTree>
    <p:extLst>
      <p:ext uri="{BB962C8B-B14F-4D97-AF65-F5344CB8AC3E}">
        <p14:creationId xmlns:p14="http://schemas.microsoft.com/office/powerpoint/2010/main" val="2488017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5B0D5-A7AA-64F1-A03D-40D12357B1C3}"/>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9BB60903-E6A9-07AA-6430-0F4474207D10}"/>
              </a:ext>
            </a:extLst>
          </p:cNvPr>
          <p:cNvSpPr>
            <a:spLocks noGrp="1"/>
          </p:cNvSpPr>
          <p:nvPr>
            <p:ph idx="1"/>
          </p:nvPr>
        </p:nvSpPr>
        <p:spPr/>
        <p:txBody>
          <a:bodyPr/>
          <a:lstStyle/>
          <a:p>
            <a:r>
              <a:rPr lang="en-US" sz="2000" kern="100" dirty="0">
                <a:effectLst/>
                <a:latin typeface="Arial" panose="020B0604020202020204" pitchFamily="34" charset="0"/>
                <a:ea typeface="DengXian" panose="02010600030101010101" pitchFamily="2" charset="-122"/>
                <a:cs typeface="Arial" panose="020B0604020202020204" pitchFamily="34" charset="0"/>
              </a:rPr>
              <a:t>Internuclear ophthalmoplegia (INO) is an ocular movement disorder which is caused by a lesion in the medial longitudinal fasciculus (MLF) and it presents as inability to perform conjugate lateral gaze and ophthalmoplegia.</a:t>
            </a:r>
            <a:r>
              <a:rPr lang="en-US" sz="2000" kern="100" baseline="30000" dirty="0">
                <a:effectLst/>
                <a:latin typeface="Arial" panose="020B0604020202020204" pitchFamily="34" charset="0"/>
                <a:ea typeface="DengXian" panose="02010600030101010101" pitchFamily="2" charset="-122"/>
                <a:cs typeface="Arial" panose="020B0604020202020204" pitchFamily="34" charset="0"/>
              </a:rPr>
              <a:t>1 </a:t>
            </a:r>
          </a:p>
          <a:p>
            <a:r>
              <a:rPr lang="en-US" sz="2000" kern="100" dirty="0">
                <a:effectLst/>
                <a:latin typeface="Arial" panose="020B0604020202020204" pitchFamily="34" charset="0"/>
                <a:ea typeface="DengXian" panose="02010600030101010101" pitchFamily="2" charset="-122"/>
                <a:cs typeface="Arial" panose="020B0604020202020204" pitchFamily="34" charset="0"/>
              </a:rPr>
              <a:t>The commonest cause of INO among the young is demyelinating disease while among the elderly is cerebrovascular accident. </a:t>
            </a:r>
            <a:r>
              <a:rPr lang="en-US" sz="2000" kern="100" baseline="30000" dirty="0">
                <a:effectLst/>
                <a:latin typeface="Arial" panose="020B0604020202020204" pitchFamily="34" charset="0"/>
                <a:ea typeface="DengXian" panose="02010600030101010101" pitchFamily="2" charset="-122"/>
                <a:cs typeface="Arial" panose="020B0604020202020204" pitchFamily="34" charset="0"/>
              </a:rPr>
              <a:t>1,2</a:t>
            </a:r>
            <a:r>
              <a:rPr lang="en-US" sz="2000" kern="100" dirty="0">
                <a:effectLst/>
                <a:latin typeface="Arial" panose="020B0604020202020204" pitchFamily="34" charset="0"/>
                <a:ea typeface="DengXian" panose="02010600030101010101" pitchFamily="2" charset="-122"/>
                <a:cs typeface="Arial" panose="020B0604020202020204" pitchFamily="34" charset="0"/>
              </a:rPr>
              <a:t>  Rarely, brain tumor can result in INO as well.</a:t>
            </a:r>
          </a:p>
          <a:p>
            <a:endParaRPr lang="en-US" dirty="0"/>
          </a:p>
        </p:txBody>
      </p:sp>
    </p:spTree>
    <p:extLst>
      <p:ext uri="{BB962C8B-B14F-4D97-AF65-F5344CB8AC3E}">
        <p14:creationId xmlns:p14="http://schemas.microsoft.com/office/powerpoint/2010/main" val="461946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E0570-84F6-ED91-883F-B97533C3E303}"/>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044CD35B-CA0E-FE57-168F-ABF7E5C3F19E}"/>
              </a:ext>
            </a:extLst>
          </p:cNvPr>
          <p:cNvSpPr>
            <a:spLocks noGrp="1"/>
          </p:cNvSpPr>
          <p:nvPr>
            <p:ph idx="1"/>
          </p:nvPr>
        </p:nvSpPr>
        <p:spPr/>
        <p:txBody>
          <a:bodyPr/>
          <a:lstStyle/>
          <a:p>
            <a:r>
              <a:rPr lang="en-US" sz="2000" kern="100" dirty="0">
                <a:effectLst/>
                <a:latin typeface="Arial" panose="020B0604020202020204" pitchFamily="34" charset="0"/>
                <a:ea typeface="DengXian" panose="02010600030101010101" pitchFamily="2" charset="-122"/>
                <a:cs typeface="Arial" panose="020B0604020202020204" pitchFamily="34" charset="0"/>
              </a:rPr>
              <a:t>We hereby report a case of right cerebellopontine (CP) angle tumor that presented with bilateral INO. </a:t>
            </a:r>
          </a:p>
          <a:p>
            <a:pPr marL="0" indent="0">
              <a:buNone/>
            </a:pPr>
            <a:endParaRPr lang="en-US" dirty="0"/>
          </a:p>
        </p:txBody>
      </p:sp>
    </p:spTree>
    <p:extLst>
      <p:ext uri="{BB962C8B-B14F-4D97-AF65-F5344CB8AC3E}">
        <p14:creationId xmlns:p14="http://schemas.microsoft.com/office/powerpoint/2010/main" val="329910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E578A-1FC6-D4B1-3C11-C1E3773444C4}"/>
              </a:ext>
            </a:extLst>
          </p:cNvPr>
          <p:cNvSpPr>
            <a:spLocks noGrp="1"/>
          </p:cNvSpPr>
          <p:nvPr>
            <p:ph type="title"/>
          </p:nvPr>
        </p:nvSpPr>
        <p:spPr/>
        <p:txBody>
          <a:bodyPr/>
          <a:lstStyle/>
          <a:p>
            <a:r>
              <a:rPr lang="en-US" dirty="0"/>
              <a:t>method</a:t>
            </a:r>
          </a:p>
        </p:txBody>
      </p:sp>
      <p:sp>
        <p:nvSpPr>
          <p:cNvPr id="3" name="Content Placeholder 2">
            <a:extLst>
              <a:ext uri="{FF2B5EF4-FFF2-40B4-BE49-F238E27FC236}">
                <a16:creationId xmlns:a16="http://schemas.microsoft.com/office/drawing/2014/main" id="{46AB7D4D-B36E-ADC3-BD89-4FFD8EA977A2}"/>
              </a:ext>
            </a:extLst>
          </p:cNvPr>
          <p:cNvSpPr>
            <a:spLocks noGrp="1"/>
          </p:cNvSpPr>
          <p:nvPr>
            <p:ph idx="1"/>
          </p:nvPr>
        </p:nvSpPr>
        <p:spPr/>
        <p:txBody>
          <a:bodyPr/>
          <a:lstStyle/>
          <a:p>
            <a:r>
              <a:rPr lang="en-US" dirty="0"/>
              <a:t>Case report</a:t>
            </a:r>
          </a:p>
        </p:txBody>
      </p:sp>
    </p:spTree>
    <p:extLst>
      <p:ext uri="{BB962C8B-B14F-4D97-AF65-F5344CB8AC3E}">
        <p14:creationId xmlns:p14="http://schemas.microsoft.com/office/powerpoint/2010/main" val="1485165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0FD17-38B8-9DDE-9780-304EF19073D1}"/>
              </a:ext>
            </a:extLst>
          </p:cNvPr>
          <p:cNvSpPr>
            <a:spLocks noGrp="1"/>
          </p:cNvSpPr>
          <p:nvPr>
            <p:ph type="title"/>
          </p:nvPr>
        </p:nvSpPr>
        <p:spPr/>
        <p:txBody>
          <a:bodyPr/>
          <a:lstStyle/>
          <a:p>
            <a:r>
              <a:rPr lang="en-US" dirty="0"/>
              <a:t>results</a:t>
            </a:r>
          </a:p>
        </p:txBody>
      </p:sp>
      <p:sp>
        <p:nvSpPr>
          <p:cNvPr id="3" name="Content Placeholder 2">
            <a:extLst>
              <a:ext uri="{FF2B5EF4-FFF2-40B4-BE49-F238E27FC236}">
                <a16:creationId xmlns:a16="http://schemas.microsoft.com/office/drawing/2014/main" id="{191376A0-B73C-08B9-DD9C-EF490812E8FF}"/>
              </a:ext>
            </a:extLst>
          </p:cNvPr>
          <p:cNvSpPr>
            <a:spLocks noGrp="1"/>
          </p:cNvSpPr>
          <p:nvPr>
            <p:ph idx="1"/>
          </p:nvPr>
        </p:nvSpPr>
        <p:spPr/>
        <p:txBody>
          <a:bodyPr>
            <a:normAutofit fontScale="92500"/>
          </a:bodyPr>
          <a:lstStyle/>
          <a:p>
            <a:r>
              <a:rPr lang="en-US" sz="2000" kern="100" dirty="0">
                <a:effectLst/>
                <a:latin typeface="Arial" panose="020B0604020202020204" pitchFamily="34" charset="0"/>
                <a:ea typeface="DengXian" panose="02010600030101010101" pitchFamily="2" charset="-122"/>
                <a:cs typeface="Arial" panose="020B0604020202020204" pitchFamily="34" charset="0"/>
              </a:rPr>
              <a:t>A healthy 31-year-old lady presented with two-months history of right sided body weakness associated with blurring of vision and headache. Prior to the current presentation, she had been having right-sided hearing impairment and unsteady gait.</a:t>
            </a:r>
          </a:p>
          <a:p>
            <a:r>
              <a:rPr lang="en-US" sz="2000" kern="100" dirty="0">
                <a:effectLst/>
                <a:latin typeface="Arial" panose="020B0604020202020204" pitchFamily="34" charset="0"/>
                <a:ea typeface="DengXian" panose="02010600030101010101" pitchFamily="2" charset="-122"/>
                <a:cs typeface="Arial" panose="020B0604020202020204" pitchFamily="34" charset="0"/>
              </a:rPr>
              <a:t>On examination, there was exotropia with adduction deficit bilaterally and horizontal abducting nystagmus on attempted gaze to the contralateral side (figure1). Also, there was right facial palsy with ipsilateral hearing impairment. Other cranial nerves examination was otherwise unremarkable. Her best corrected visual acuity was 6/10 for both eyes with no relative afferent pupillary defect and normal intraocular pressure. Fundus examination revealed pink optic disc with well-defined margin but there was increased cup disc ratio bilaterally. Neurological examination showed reduced power over the right side with hypertonia and hyperreflexia.</a:t>
            </a:r>
            <a:endParaRPr lang="en-US" dirty="0"/>
          </a:p>
        </p:txBody>
      </p:sp>
    </p:spTree>
    <p:extLst>
      <p:ext uri="{BB962C8B-B14F-4D97-AF65-F5344CB8AC3E}">
        <p14:creationId xmlns:p14="http://schemas.microsoft.com/office/powerpoint/2010/main" val="708808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6759683-60C9-879C-9BBE-B85A2DD08A5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64485" y="928313"/>
            <a:ext cx="7988300" cy="1421245"/>
          </a:xfrm>
          <a:prstGeom prst="rect">
            <a:avLst/>
          </a:prstGeom>
        </p:spPr>
      </p:pic>
      <p:pic>
        <p:nvPicPr>
          <p:cNvPr id="5" name="Picture 4">
            <a:extLst>
              <a:ext uri="{FF2B5EF4-FFF2-40B4-BE49-F238E27FC236}">
                <a16:creationId xmlns:a16="http://schemas.microsoft.com/office/drawing/2014/main" id="{9E24A7A5-0B65-4790-40AE-8C2B9A8ACC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4485" y="2349559"/>
            <a:ext cx="7991475" cy="1362075"/>
          </a:xfrm>
          <a:prstGeom prst="rect">
            <a:avLst/>
          </a:prstGeom>
        </p:spPr>
      </p:pic>
      <p:pic>
        <p:nvPicPr>
          <p:cNvPr id="6" name="Picture 5">
            <a:extLst>
              <a:ext uri="{FF2B5EF4-FFF2-40B4-BE49-F238E27FC236}">
                <a16:creationId xmlns:a16="http://schemas.microsoft.com/office/drawing/2014/main" id="{1EA46899-9F39-40C0-8C0A-AD26EB7BA0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64485" y="3711634"/>
            <a:ext cx="7991475" cy="1414895"/>
          </a:xfrm>
          <a:prstGeom prst="rect">
            <a:avLst/>
          </a:prstGeom>
        </p:spPr>
      </p:pic>
      <p:sp>
        <p:nvSpPr>
          <p:cNvPr id="7" name="TextBox 6">
            <a:extLst>
              <a:ext uri="{FF2B5EF4-FFF2-40B4-BE49-F238E27FC236}">
                <a16:creationId xmlns:a16="http://schemas.microsoft.com/office/drawing/2014/main" id="{DA75617E-C95D-DDC3-96F7-457DCC17BA21}"/>
              </a:ext>
            </a:extLst>
          </p:cNvPr>
          <p:cNvSpPr txBox="1"/>
          <p:nvPr/>
        </p:nvSpPr>
        <p:spPr>
          <a:xfrm>
            <a:off x="1964485" y="5486400"/>
            <a:ext cx="7988300" cy="923330"/>
          </a:xfrm>
          <a:prstGeom prst="rect">
            <a:avLst/>
          </a:prstGeom>
          <a:noFill/>
        </p:spPr>
        <p:txBody>
          <a:bodyPr wrap="square" rtlCol="0">
            <a:spAutoFit/>
          </a:bodyPr>
          <a:lstStyle/>
          <a:p>
            <a:r>
              <a:rPr lang="en-US" dirty="0"/>
              <a:t>Figure 1: The extraocular muscle movements (</a:t>
            </a:r>
            <a:r>
              <a:rPr lang="en-US" sz="1800" kern="100" dirty="0">
                <a:effectLst/>
                <a:latin typeface="Grandview" panose="020B0502040204020203" pitchFamily="34" charset="0"/>
                <a:ea typeface="DengXian" panose="02010600030101010101" pitchFamily="2" charset="-122"/>
                <a:cs typeface="Arial" panose="020B0604020202020204" pitchFamily="34" charset="0"/>
              </a:rPr>
              <a:t>exotropia with adduction deficit bilaterally and horizontal abducting nystagmus on attempted gaze to the contralateral side</a:t>
            </a:r>
            <a:r>
              <a:rPr lang="en-US" sz="1800" kern="100" dirty="0">
                <a:effectLst/>
                <a:latin typeface="Arial" panose="020B0604020202020204" pitchFamily="34" charset="0"/>
                <a:ea typeface="DengXian" panose="02010600030101010101" pitchFamily="2" charset="-122"/>
                <a:cs typeface="Arial" panose="020B0604020202020204" pitchFamily="34" charset="0"/>
              </a:rPr>
              <a:t>) </a:t>
            </a:r>
            <a:r>
              <a:rPr lang="en-US" dirty="0"/>
              <a:t>showed the features of internuclear ophthalmoplegia.</a:t>
            </a:r>
          </a:p>
        </p:txBody>
      </p:sp>
      <p:pic>
        <p:nvPicPr>
          <p:cNvPr id="9" name="Picture 8" descr="A sign with a person and dollar symbol&#10;&#10;Description automatically generated">
            <a:extLst>
              <a:ext uri="{FF2B5EF4-FFF2-40B4-BE49-F238E27FC236}">
                <a16:creationId xmlns:a16="http://schemas.microsoft.com/office/drawing/2014/main" id="{D487AE13-85DF-188D-0ED7-7B4EED3848D3}"/>
              </a:ext>
            </a:extLst>
          </p:cNvPr>
          <p:cNvPicPr>
            <a:picLocks noChangeAspect="1"/>
          </p:cNvPicPr>
          <p:nvPr/>
        </p:nvPicPr>
        <p:blipFill>
          <a:blip r:embed="rId5"/>
          <a:stretch>
            <a:fillRect/>
          </a:stretch>
        </p:blipFill>
        <p:spPr>
          <a:xfrm flipV="1">
            <a:off x="8931997" y="4917438"/>
            <a:ext cx="1020788" cy="209088"/>
          </a:xfrm>
          <a:prstGeom prst="rect">
            <a:avLst/>
          </a:prstGeom>
        </p:spPr>
      </p:pic>
    </p:spTree>
    <p:extLst>
      <p:ext uri="{BB962C8B-B14F-4D97-AF65-F5344CB8AC3E}">
        <p14:creationId xmlns:p14="http://schemas.microsoft.com/office/powerpoint/2010/main" val="653328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6B784-7A41-1024-5690-CEDB55EEDF8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F0C004E-CF28-6596-6698-63D9CCB6F14A}"/>
              </a:ext>
            </a:extLst>
          </p:cNvPr>
          <p:cNvSpPr>
            <a:spLocks noGrp="1"/>
          </p:cNvSpPr>
          <p:nvPr>
            <p:ph idx="1"/>
          </p:nvPr>
        </p:nvSpPr>
        <p:spPr/>
        <p:txBody>
          <a:bodyPr/>
          <a:lstStyle/>
          <a:p>
            <a:r>
              <a:rPr lang="en-US" kern="100" dirty="0">
                <a:latin typeface="Arial" panose="020B0604020202020204" pitchFamily="34" charset="0"/>
                <a:ea typeface="DengXian" panose="02010600030101010101" pitchFamily="2" charset="-122"/>
                <a:cs typeface="Arial" panose="020B0604020202020204" pitchFamily="34" charset="0"/>
              </a:rPr>
              <a:t>M</a:t>
            </a:r>
            <a:r>
              <a:rPr lang="en-US" sz="2000" kern="100" dirty="0">
                <a:effectLst/>
                <a:latin typeface="Arial" panose="020B0604020202020204" pitchFamily="34" charset="0"/>
                <a:ea typeface="DengXian" panose="02010600030101010101" pitchFamily="2" charset="-122"/>
                <a:cs typeface="Arial" panose="020B0604020202020204" pitchFamily="34" charset="0"/>
              </a:rPr>
              <a:t>agnetic resonance imaging (MRI) brain was done, and it showed right CP angle tumor measuring 4.1cmx 5.4cm x 3.7cm with mass effect, hydrocephalus and cerebral edema (figure 2). The scan suggested the diagnosis of a huge right schwannoma at CP angle with severe mass effect to the brainstem and fourth ventricle.</a:t>
            </a:r>
            <a:endParaRPr lang="en-US" dirty="0"/>
          </a:p>
        </p:txBody>
      </p:sp>
    </p:spTree>
    <p:extLst>
      <p:ext uri="{BB962C8B-B14F-4D97-AF65-F5344CB8AC3E}">
        <p14:creationId xmlns:p14="http://schemas.microsoft.com/office/powerpoint/2010/main" val="2795156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CD39DF29-D465-46F0-88D7-64EF1D7BF39E}"/>
              </a:ext>
            </a:extLst>
          </p:cNvPr>
          <p:cNvSpPr>
            <a:spLocks noGrp="1"/>
          </p:cNvSpPr>
          <p:nvPr>
            <p:ph type="title"/>
          </p:nvPr>
        </p:nvSpPr>
        <p:spPr>
          <a:xfrm>
            <a:off x="652371" y="914400"/>
            <a:ext cx="10625229" cy="1447800"/>
          </a:xfrm>
        </p:spPr>
        <p:txBody>
          <a:bodyPr anchor="b">
            <a:normAutofit/>
          </a:bodyPr>
          <a:lstStyle/>
          <a:p>
            <a:endParaRPr lang="en-US" sz="3200" dirty="0">
              <a:solidFill>
                <a:srgbClr val="FFFFFF"/>
              </a:solidFill>
            </a:endParaRPr>
          </a:p>
        </p:txBody>
      </p:sp>
      <p:pic>
        <p:nvPicPr>
          <p:cNvPr id="7" name="Picture 6" descr="A close-up of a mri&#10;&#10;Description automatically generated">
            <a:extLst>
              <a:ext uri="{FF2B5EF4-FFF2-40B4-BE49-F238E27FC236}">
                <a16:creationId xmlns:a16="http://schemas.microsoft.com/office/drawing/2014/main" id="{1FC94D3B-7053-68AF-B9B0-A4371F662057}"/>
              </a:ext>
            </a:extLst>
          </p:cNvPr>
          <p:cNvPicPr>
            <a:picLocks noChangeAspect="1"/>
          </p:cNvPicPr>
          <p:nvPr/>
        </p:nvPicPr>
        <p:blipFill>
          <a:blip r:embed="rId2"/>
          <a:stretch>
            <a:fillRect/>
          </a:stretch>
        </p:blipFill>
        <p:spPr>
          <a:xfrm>
            <a:off x="652371" y="2939143"/>
            <a:ext cx="2853712" cy="2769963"/>
          </a:xfrm>
          <a:prstGeom prst="rect">
            <a:avLst/>
          </a:prstGeom>
          <a:noFill/>
        </p:spPr>
      </p:pic>
      <p:pic>
        <p:nvPicPr>
          <p:cNvPr id="5" name="Content Placeholder 4" descr="A close-up of a brain&#10;&#10;Description automatically generated">
            <a:extLst>
              <a:ext uri="{FF2B5EF4-FFF2-40B4-BE49-F238E27FC236}">
                <a16:creationId xmlns:a16="http://schemas.microsoft.com/office/drawing/2014/main" id="{7393D171-7E48-0714-05A3-08D9390E858A}"/>
              </a:ext>
            </a:extLst>
          </p:cNvPr>
          <p:cNvPicPr>
            <a:picLocks noGrp="1" noChangeAspect="1"/>
          </p:cNvPicPr>
          <p:nvPr>
            <p:ph idx="1"/>
          </p:nvPr>
        </p:nvPicPr>
        <p:blipFill>
          <a:blip r:embed="rId3"/>
          <a:stretch>
            <a:fillRect/>
          </a:stretch>
        </p:blipFill>
        <p:spPr>
          <a:xfrm>
            <a:off x="3506083" y="2939142"/>
            <a:ext cx="3006492" cy="2769963"/>
          </a:xfrm>
          <a:noFill/>
        </p:spPr>
      </p:pic>
      <p:sp>
        <p:nvSpPr>
          <p:cNvPr id="14" name="Content Placeholder 2">
            <a:extLst>
              <a:ext uri="{FF2B5EF4-FFF2-40B4-BE49-F238E27FC236}">
                <a16:creationId xmlns:a16="http://schemas.microsoft.com/office/drawing/2014/main" id="{BB036441-BB63-4137-B993-3BA2018CBD7B}"/>
              </a:ext>
            </a:extLst>
          </p:cNvPr>
          <p:cNvSpPr>
            <a:spLocks noGrp="1"/>
          </p:cNvSpPr>
          <p:nvPr>
            <p:ph idx="1"/>
          </p:nvPr>
        </p:nvSpPr>
        <p:spPr>
          <a:xfrm>
            <a:off x="6851468" y="2769326"/>
            <a:ext cx="4426131" cy="3174274"/>
          </a:xfrm>
        </p:spPr>
        <p:txBody>
          <a:bodyPr>
            <a:normAutofit/>
          </a:bodyPr>
          <a:lstStyle/>
          <a:p>
            <a:pPr marL="0" indent="0">
              <a:buNone/>
            </a:pPr>
            <a:r>
              <a:rPr lang="en-US" sz="2000" dirty="0"/>
              <a:t>Figure 2: The axial and sagittal view of MRI brain showed right CP angle tumor measuring 4.1cm x 5.4cm x 3.7cm with mass effect, hydrocephalus and cerebral edema.</a:t>
            </a:r>
            <a:r>
              <a:rPr lang="en-US" sz="2000" kern="100" dirty="0">
                <a:latin typeface="Arial" panose="020B0604020202020204" pitchFamily="34" charset="0"/>
                <a:ea typeface="DengXian" panose="02010600030101010101" pitchFamily="2" charset="-122"/>
                <a:cs typeface="Arial" panose="020B0604020202020204" pitchFamily="34" charset="0"/>
              </a:rPr>
              <a:t> </a:t>
            </a:r>
            <a:endParaRPr lang="en-US" sz="2000" dirty="0"/>
          </a:p>
        </p:txBody>
      </p:sp>
      <p:sp>
        <p:nvSpPr>
          <p:cNvPr id="16" name="Date Placeholder 3">
            <a:extLst>
              <a:ext uri="{FF2B5EF4-FFF2-40B4-BE49-F238E27FC236}">
                <a16:creationId xmlns:a16="http://schemas.microsoft.com/office/drawing/2014/main" id="{19896593-522C-4E40-9D5A-9D2C11607CDA}"/>
              </a:ext>
            </a:extLst>
          </p:cNvPr>
          <p:cNvSpPr>
            <a:spLocks noGrp="1"/>
          </p:cNvSpPr>
          <p:nvPr>
            <p:ph type="dt" sz="half" idx="10"/>
          </p:nvPr>
        </p:nvSpPr>
        <p:spPr>
          <a:xfrm>
            <a:off x="652371" y="6332538"/>
            <a:ext cx="3006492" cy="365125"/>
          </a:xfrm>
        </p:spPr>
        <p:txBody>
          <a:bodyPr/>
          <a:lstStyle/>
          <a:p>
            <a:pPr>
              <a:spcAft>
                <a:spcPts val="600"/>
              </a:spcAft>
            </a:pPr>
            <a:fld id="{40B891C3-9455-4A14-8327-63A3AE1C5872}" type="datetime1">
              <a:rPr lang="en-US" smtClean="0"/>
              <a:pPr>
                <a:spcAft>
                  <a:spcPts val="600"/>
                </a:spcAft>
              </a:pPr>
              <a:t>9/26/23</a:t>
            </a:fld>
            <a:endParaRPr lang="en-US"/>
          </a:p>
        </p:txBody>
      </p:sp>
      <p:sp>
        <p:nvSpPr>
          <p:cNvPr id="18" name="Footer Placeholder 5">
            <a:extLst>
              <a:ext uri="{FF2B5EF4-FFF2-40B4-BE49-F238E27FC236}">
                <a16:creationId xmlns:a16="http://schemas.microsoft.com/office/drawing/2014/main" id="{1C10A0D2-472E-4BBE-84D6-9F4974CB4613}"/>
              </a:ext>
            </a:extLst>
          </p:cNvPr>
          <p:cNvSpPr>
            <a:spLocks noGrp="1"/>
          </p:cNvSpPr>
          <p:nvPr>
            <p:ph type="ftr" sz="quarter" idx="11"/>
          </p:nvPr>
        </p:nvSpPr>
        <p:spPr>
          <a:xfrm>
            <a:off x="8034169" y="6332538"/>
            <a:ext cx="3505459" cy="365125"/>
          </a:xfrm>
        </p:spPr>
        <p:txBody>
          <a:bodyPr/>
          <a:lstStyle/>
          <a:p>
            <a:pPr>
              <a:spcAft>
                <a:spcPts val="600"/>
              </a:spcAft>
            </a:pPr>
            <a:r>
              <a:rPr lang="en-US"/>
              <a:t>Sample Footer Text</a:t>
            </a:r>
          </a:p>
        </p:txBody>
      </p:sp>
      <p:sp>
        <p:nvSpPr>
          <p:cNvPr id="20" name="Slide Number Placeholder 7">
            <a:extLst>
              <a:ext uri="{FF2B5EF4-FFF2-40B4-BE49-F238E27FC236}">
                <a16:creationId xmlns:a16="http://schemas.microsoft.com/office/drawing/2014/main" id="{10A6EFB0-0089-4285-8623-AC68B8039D10}"/>
              </a:ext>
            </a:extLst>
          </p:cNvPr>
          <p:cNvSpPr>
            <a:spLocks noGrp="1"/>
          </p:cNvSpPr>
          <p:nvPr>
            <p:ph type="sldNum" sz="quarter" idx="12"/>
          </p:nvPr>
        </p:nvSpPr>
        <p:spPr>
          <a:xfrm>
            <a:off x="11444747" y="6332538"/>
            <a:ext cx="539808" cy="365125"/>
          </a:xfrm>
        </p:spPr>
        <p:txBody>
          <a:bodyPr/>
          <a:lstStyle/>
          <a:p>
            <a:pPr>
              <a:spcAft>
                <a:spcPts val="600"/>
              </a:spcAft>
            </a:pPr>
            <a:fld id="{900D74D2-B7B2-40DD-BC19-5A39A9D0D743}" type="slidenum">
              <a:rPr lang="en-US" smtClean="0"/>
              <a:pPr>
                <a:spcAft>
                  <a:spcPts val="600"/>
                </a:spcAft>
              </a:pPr>
              <a:t>8</a:t>
            </a:fld>
            <a:endParaRPr lang="en-US"/>
          </a:p>
        </p:txBody>
      </p:sp>
      <p:pic>
        <p:nvPicPr>
          <p:cNvPr id="9" name="Picture 8" descr="A sign with a person and dollar symbol&#10;&#10;Description automatically generated">
            <a:extLst>
              <a:ext uri="{FF2B5EF4-FFF2-40B4-BE49-F238E27FC236}">
                <a16:creationId xmlns:a16="http://schemas.microsoft.com/office/drawing/2014/main" id="{158C4B29-3714-DB0E-16BE-142B5E635A1A}"/>
              </a:ext>
            </a:extLst>
          </p:cNvPr>
          <p:cNvPicPr>
            <a:picLocks noChangeAspect="1"/>
          </p:cNvPicPr>
          <p:nvPr/>
        </p:nvPicPr>
        <p:blipFill>
          <a:blip r:embed="rId4"/>
          <a:stretch>
            <a:fillRect/>
          </a:stretch>
        </p:blipFill>
        <p:spPr>
          <a:xfrm>
            <a:off x="5760735" y="5405119"/>
            <a:ext cx="751840" cy="303985"/>
          </a:xfrm>
          <a:prstGeom prst="rect">
            <a:avLst/>
          </a:prstGeom>
        </p:spPr>
      </p:pic>
    </p:spTree>
    <p:extLst>
      <p:ext uri="{BB962C8B-B14F-4D97-AF65-F5344CB8AC3E}">
        <p14:creationId xmlns:p14="http://schemas.microsoft.com/office/powerpoint/2010/main" val="3753383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D20CC-9AE7-45B9-8BF8-D21DAB9FCD18}"/>
              </a:ext>
            </a:extLst>
          </p:cNvPr>
          <p:cNvSpPr>
            <a:spLocks noGrp="1"/>
          </p:cNvSpPr>
          <p:nvPr>
            <p:ph type="title"/>
          </p:nvPr>
        </p:nvSpPr>
        <p:spPr/>
        <p:txBody>
          <a:bodyPr/>
          <a:lstStyle/>
          <a:p>
            <a:r>
              <a:rPr lang="en-US" dirty="0"/>
              <a:t>Discussion</a:t>
            </a:r>
          </a:p>
        </p:txBody>
      </p:sp>
      <p:sp>
        <p:nvSpPr>
          <p:cNvPr id="3" name="Content Placeholder 2">
            <a:extLst>
              <a:ext uri="{FF2B5EF4-FFF2-40B4-BE49-F238E27FC236}">
                <a16:creationId xmlns:a16="http://schemas.microsoft.com/office/drawing/2014/main" id="{677CC4D5-7540-F3C8-8F5A-6B02C0B17B51}"/>
              </a:ext>
            </a:extLst>
          </p:cNvPr>
          <p:cNvSpPr>
            <a:spLocks noGrp="1"/>
          </p:cNvSpPr>
          <p:nvPr>
            <p:ph idx="1"/>
          </p:nvPr>
        </p:nvSpPr>
        <p:spPr/>
        <p:txBody>
          <a:bodyPr/>
          <a:lstStyle/>
          <a:p>
            <a:r>
              <a:rPr lang="en-US" sz="2000" kern="100" dirty="0">
                <a:effectLst/>
                <a:latin typeface="Arial" panose="020B0604020202020204" pitchFamily="34" charset="0"/>
                <a:ea typeface="DengXian" panose="02010600030101010101" pitchFamily="2" charset="-122"/>
                <a:cs typeface="Arial" panose="020B0604020202020204" pitchFamily="34" charset="0"/>
              </a:rPr>
              <a:t>The mechanism of </a:t>
            </a:r>
            <a:r>
              <a:rPr lang="en-US" sz="2000" kern="100" dirty="0" err="1">
                <a:effectLst/>
                <a:latin typeface="Arial" panose="020B0604020202020204" pitchFamily="34" charset="0"/>
                <a:ea typeface="DengXian" panose="02010600030101010101" pitchFamily="2" charset="-122"/>
                <a:cs typeface="Arial" panose="020B0604020202020204" pitchFamily="34" charset="0"/>
              </a:rPr>
              <a:t>tumour</a:t>
            </a:r>
            <a:r>
              <a:rPr lang="en-US" sz="2000" kern="100" dirty="0">
                <a:effectLst/>
                <a:latin typeface="Arial" panose="020B0604020202020204" pitchFamily="34" charset="0"/>
                <a:ea typeface="DengXian" panose="02010600030101010101" pitchFamily="2" charset="-122"/>
                <a:cs typeface="Arial" panose="020B0604020202020204" pitchFamily="34" charset="0"/>
              </a:rPr>
              <a:t> causing INO is explained by a lesion in the MLF that interferes the connection to the third cranial nerve subnuclei that is responsible for conjugate horizontal gaze arising from the final common pathway for horizontal gaze controlled by cranial nerve 6 nuclei. </a:t>
            </a:r>
            <a:r>
              <a:rPr lang="en-US" sz="2000" kern="100" baseline="30000" dirty="0">
                <a:effectLst/>
                <a:latin typeface="Arial" panose="020B0604020202020204" pitchFamily="34" charset="0"/>
                <a:ea typeface="DengXian" panose="02010600030101010101" pitchFamily="2" charset="-122"/>
                <a:cs typeface="Arial" panose="020B0604020202020204" pitchFamily="34" charset="0"/>
              </a:rPr>
              <a:t>3</a:t>
            </a:r>
          </a:p>
          <a:p>
            <a:r>
              <a:rPr lang="en-US" sz="2000" kern="100" dirty="0">
                <a:effectLst/>
                <a:latin typeface="Arial" panose="020B0604020202020204" pitchFamily="34" charset="0"/>
                <a:ea typeface="DengXian" panose="02010600030101010101" pitchFamily="2" charset="-122"/>
                <a:cs typeface="Arial" panose="020B0604020202020204" pitchFamily="34" charset="0"/>
              </a:rPr>
              <a:t>However, the mechanism of INO caused by CP angle is not clearly known. CP angle is a triangular space in the posterior cranial fossa which houses cranial nerves 5, 6, 7 and 8</a:t>
            </a:r>
            <a:r>
              <a:rPr lang="en-US" sz="2000" kern="100" baseline="30000" dirty="0">
                <a:effectLst/>
                <a:latin typeface="Arial" panose="020B0604020202020204" pitchFamily="34" charset="0"/>
                <a:ea typeface="DengXian" panose="02010600030101010101" pitchFamily="2" charset="-122"/>
                <a:cs typeface="Arial" panose="020B0604020202020204" pitchFamily="34" charset="0"/>
              </a:rPr>
              <a:t> </a:t>
            </a:r>
            <a:r>
              <a:rPr lang="en-US" sz="2000" kern="100" dirty="0">
                <a:effectLst/>
                <a:latin typeface="Arial" panose="020B0604020202020204" pitchFamily="34" charset="0"/>
                <a:ea typeface="DengXian" panose="02010600030101010101" pitchFamily="2" charset="-122"/>
                <a:cs typeface="Arial" panose="020B0604020202020204" pitchFamily="34" charset="0"/>
              </a:rPr>
              <a:t>along with the anterior inferior cerebellar artery and a  lesion in the CP angle commonly presented with hearing loss, tinnitus, vertigo, headache, dizziness and gait dysfunction.</a:t>
            </a:r>
            <a:r>
              <a:rPr lang="en-US" sz="2000" kern="100" baseline="30000" dirty="0">
                <a:effectLst/>
                <a:latin typeface="Arial" panose="020B0604020202020204" pitchFamily="34" charset="0"/>
                <a:ea typeface="DengXian" panose="02010600030101010101" pitchFamily="2" charset="-122"/>
                <a:cs typeface="Arial" panose="020B0604020202020204" pitchFamily="34" charset="0"/>
              </a:rPr>
              <a:t>4</a:t>
            </a:r>
            <a:endParaRPr lang="en-US" dirty="0"/>
          </a:p>
        </p:txBody>
      </p:sp>
    </p:spTree>
    <p:extLst>
      <p:ext uri="{BB962C8B-B14F-4D97-AF65-F5344CB8AC3E}">
        <p14:creationId xmlns:p14="http://schemas.microsoft.com/office/powerpoint/2010/main" val="3909306137"/>
      </p:ext>
    </p:extLst>
  </p:cSld>
  <p:clrMapOvr>
    <a:masterClrMapping/>
  </p:clrMapOvr>
</p:sld>
</file>

<file path=ppt/theme/theme1.xml><?xml version="1.0" encoding="utf-8"?>
<a:theme xmlns:a="http://schemas.openxmlformats.org/drawingml/2006/main" name="CitationVTI">
  <a:themeElements>
    <a:clrScheme name="Citation">
      <a:dk1>
        <a:sysClr val="windowText" lastClr="000000"/>
      </a:dk1>
      <a:lt1>
        <a:sysClr val="window" lastClr="FFFFFF"/>
      </a:lt1>
      <a:dk2>
        <a:srgbClr val="01375D"/>
      </a:dk2>
      <a:lt2>
        <a:srgbClr val="F3F2EF"/>
      </a:lt2>
      <a:accent1>
        <a:srgbClr val="29A3D2"/>
      </a:accent1>
      <a:accent2>
        <a:srgbClr val="0669AC"/>
      </a:accent2>
      <a:accent3>
        <a:srgbClr val="FD891C"/>
      </a:accent3>
      <a:accent4>
        <a:srgbClr val="FD6927"/>
      </a:accent4>
      <a:accent5>
        <a:srgbClr val="F95131"/>
      </a:accent5>
      <a:accent6>
        <a:srgbClr val="CE5FAE"/>
      </a:accent6>
      <a:hlink>
        <a:srgbClr val="0F8EC1"/>
      </a:hlink>
      <a:folHlink>
        <a:srgbClr val="DC6400"/>
      </a:folHlink>
    </a:clrScheme>
    <a:fontScheme name="Grandview">
      <a:majorFont>
        <a:latin typeface="Grandview"/>
        <a:ea typeface=""/>
        <a:cs typeface=""/>
      </a:majorFont>
      <a:minorFont>
        <a:latin typeface="Grandview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ationVTI" id="{4899D957-8B31-4AB5-A19D-CB0353FFB667}" vid="{430294D6-2412-4BD3-B567-F0976EA49313}"/>
    </a:ext>
  </a:extLst>
</a:theme>
</file>

<file path=docProps/app.xml><?xml version="1.0" encoding="utf-8"?>
<Properties xmlns="http://schemas.openxmlformats.org/officeDocument/2006/extended-properties" xmlns:vt="http://schemas.openxmlformats.org/officeDocument/2006/docPropsVTypes">
  <TotalTime>32</TotalTime>
  <Words>792</Words>
  <Application>Microsoft Macintosh PowerPoint</Application>
  <PresentationFormat>Widescreen</PresentationFormat>
  <Paragraphs>33</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Grandview</vt:lpstr>
      <vt:lpstr>Grandview Display</vt:lpstr>
      <vt:lpstr>CitationVTI</vt:lpstr>
      <vt:lpstr>Bilateral internuclear Ophthalmoloplegia secondary to cerebellopontine angle tumor. </vt:lpstr>
      <vt:lpstr>Introduction</vt:lpstr>
      <vt:lpstr>Objectives</vt:lpstr>
      <vt:lpstr>method</vt:lpstr>
      <vt:lpstr>results</vt:lpstr>
      <vt:lpstr>PowerPoint Presentation</vt:lpstr>
      <vt:lpstr>PowerPoint Presentation</vt:lpstr>
      <vt:lpstr>PowerPoint Presentation</vt:lpstr>
      <vt:lpstr>Discussion</vt:lpstr>
      <vt:lpstr>PowerPoint Presentation</vt:lpstr>
      <vt:lpstr>Conclusion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Bilateral internuclear Ophthalmoloplegia secondary to cerebellopontine angle tumour. </dc:title>
  <dc:creator>YAP JIN YI</dc:creator>
  <cp:lastModifiedBy>YAP JIN YI</cp:lastModifiedBy>
  <cp:revision>3</cp:revision>
  <dcterms:created xsi:type="dcterms:W3CDTF">2023-09-26T01:25:22Z</dcterms:created>
  <dcterms:modified xsi:type="dcterms:W3CDTF">2023-09-26T02:00:00Z</dcterms:modified>
</cp:coreProperties>
</file>