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1"/>
  </p:sldMasterIdLst>
  <p:sldIdLst>
    <p:sldId id="256" r:id="rId2"/>
    <p:sldId id="257" r:id="rId3"/>
    <p:sldId id="258" r:id="rId4"/>
    <p:sldId id="259" r:id="rId5"/>
    <p:sldId id="260" r:id="rId6"/>
    <p:sldId id="261" r:id="rId7"/>
    <p:sldId id="263" r:id="rId8"/>
    <p:sldId id="268" r:id="rId9"/>
    <p:sldId id="262" r:id="rId10"/>
    <p:sldId id="264" r:id="rId11"/>
    <p:sldId id="265" r:id="rId12"/>
    <p:sldId id="266"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8286"/>
    <p:restoredTop sz="95687"/>
  </p:normalViewPr>
  <p:slideViewPr>
    <p:cSldViewPr snapToGrid="0">
      <p:cViewPr varScale="1">
        <p:scale>
          <a:sx n="33" d="100"/>
          <a:sy n="33" d="100"/>
        </p:scale>
        <p:origin x="224" y="18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1D227D51-204B-ED48-AF9A-0BE9633FE04A}"/>
              </a:ext>
            </a:extLst>
          </p:cNvPr>
          <p:cNvSpPr/>
          <p:nvPr/>
        </p:nvSpPr>
        <p:spPr>
          <a:xfrm>
            <a:off x="5224243" y="1096772"/>
            <a:ext cx="6503180"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ross 49">
            <a:extLst>
              <a:ext uri="{FF2B5EF4-FFF2-40B4-BE49-F238E27FC236}">
                <a16:creationId xmlns:a16="http://schemas.microsoft.com/office/drawing/2014/main" id="{57A23F45-CDAE-8A40-8DE7-92A0BBC119B7}"/>
              </a:ext>
            </a:extLst>
          </p:cNvPr>
          <p:cNvSpPr/>
          <p:nvPr/>
        </p:nvSpPr>
        <p:spPr>
          <a:xfrm>
            <a:off x="5016811" y="5624450"/>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68546383-CCC4-544B-B0D8-DE78DE39BB78}"/>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5D1728-714F-2942-A0D1-82FF9419B496}"/>
              </a:ext>
            </a:extLst>
          </p:cNvPr>
          <p:cNvSpPr>
            <a:spLocks noGrp="1"/>
          </p:cNvSpPr>
          <p:nvPr>
            <p:ph type="ctrTitle"/>
          </p:nvPr>
        </p:nvSpPr>
        <p:spPr>
          <a:xfrm>
            <a:off x="797106" y="1625608"/>
            <a:ext cx="8035342" cy="2722164"/>
          </a:xfrm>
        </p:spPr>
        <p:txBody>
          <a:bodyPr anchor="b"/>
          <a:lstStyle>
            <a:lvl1pPr algn="l">
              <a:defRPr sz="8000" spc="-150"/>
            </a:lvl1pPr>
          </a:lstStyle>
          <a:p>
            <a:r>
              <a:rPr lang="en-US"/>
              <a:t>Click to edit Master title style</a:t>
            </a:r>
          </a:p>
        </p:txBody>
      </p:sp>
      <p:sp>
        <p:nvSpPr>
          <p:cNvPr id="3" name="Subtitle 2">
            <a:extLst>
              <a:ext uri="{FF2B5EF4-FFF2-40B4-BE49-F238E27FC236}">
                <a16:creationId xmlns:a16="http://schemas.microsoft.com/office/drawing/2014/main" id="{5BD072D4-1496-3347-BBF8-5879DF263BBD}"/>
              </a:ext>
            </a:extLst>
          </p:cNvPr>
          <p:cNvSpPr>
            <a:spLocks noGrp="1"/>
          </p:cNvSpPr>
          <p:nvPr>
            <p:ph type="subTitle" idx="1"/>
          </p:nvPr>
        </p:nvSpPr>
        <p:spPr>
          <a:xfrm>
            <a:off x="797106" y="4466845"/>
            <a:ext cx="8035342" cy="882904"/>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EBEFC724-B499-364B-AEB5-B6517F6AD52B}"/>
              </a:ext>
            </a:extLst>
          </p:cNvPr>
          <p:cNvSpPr>
            <a:spLocks noGrp="1"/>
          </p:cNvSpPr>
          <p:nvPr>
            <p:ph type="dt" sz="half" idx="10"/>
          </p:nvPr>
        </p:nvSpPr>
        <p:spPr>
          <a:xfrm>
            <a:off x="797105" y="5708747"/>
            <a:ext cx="3882843" cy="365125"/>
          </a:xfrm>
        </p:spPr>
        <p:txBody>
          <a:bodyPr/>
          <a:lstStyle>
            <a:lvl1pPr>
              <a:defRPr sz="1400"/>
            </a:lvl1pPr>
          </a:lstStyle>
          <a:p>
            <a:fld id="{73C3BD54-29B9-3D42-B178-776ED395AA85}" type="datetimeFigureOut">
              <a:rPr lang="en-US" smtClean="0"/>
              <a:pPr/>
              <a:t>9/26/23</a:t>
            </a:fld>
            <a:endParaRPr lang="en-US" sz="1400"/>
          </a:p>
        </p:txBody>
      </p:sp>
      <p:sp>
        <p:nvSpPr>
          <p:cNvPr id="5" name="Footer Placeholder 4">
            <a:extLst>
              <a:ext uri="{FF2B5EF4-FFF2-40B4-BE49-F238E27FC236}">
                <a16:creationId xmlns:a16="http://schemas.microsoft.com/office/drawing/2014/main" id="{8033889C-A4E9-B24E-818F-46A1124C5D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40F50F-250E-6D45-AEBC-2573FED0C310}"/>
              </a:ext>
            </a:extLst>
          </p:cNvPr>
          <p:cNvSpPr>
            <a:spLocks noGrp="1"/>
          </p:cNvSpPr>
          <p:nvPr>
            <p:ph type="sldNum" sz="quarter" idx="12"/>
          </p:nvPr>
        </p:nvSpPr>
        <p:spPr/>
        <p:txBody>
          <a:bodyPr/>
          <a:lstStyle/>
          <a:p>
            <a:fld id="{86BB3423-611C-6944-BA94-F2572F362413}" type="slidenum">
              <a:rPr lang="en-US" smtClean="0"/>
              <a:t>‹#›</a:t>
            </a:fld>
            <a:endParaRPr lang="en-US"/>
          </a:p>
        </p:txBody>
      </p:sp>
    </p:spTree>
    <p:extLst>
      <p:ext uri="{BB962C8B-B14F-4D97-AF65-F5344CB8AC3E}">
        <p14:creationId xmlns:p14="http://schemas.microsoft.com/office/powerpoint/2010/main" val="2429155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9F6C0E12-251D-EA44-BF81-4ABDFBB94321}"/>
              </a:ext>
            </a:extLst>
          </p:cNvPr>
          <p:cNvSpPr/>
          <p:nvPr/>
        </p:nvSpPr>
        <p:spPr>
          <a:xfrm>
            <a:off x="7087169" y="1096772"/>
            <a:ext cx="4652226"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EDC5FF4-095A-114E-87B6-73C7ADFF97C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11E6EC9-9650-2042-8581-5B4082F941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4A0800-B373-3B40-B187-30AFE44CDD1D}"/>
              </a:ext>
            </a:extLst>
          </p:cNvPr>
          <p:cNvSpPr>
            <a:spLocks noGrp="1"/>
          </p:cNvSpPr>
          <p:nvPr>
            <p:ph type="dt" sz="half" idx="10"/>
          </p:nvPr>
        </p:nvSpPr>
        <p:spPr/>
        <p:txBody>
          <a:bodyPr/>
          <a:lstStyle/>
          <a:p>
            <a:fld id="{73C3BD54-29B9-3D42-B178-776ED395AA85}" type="datetimeFigureOut">
              <a:rPr lang="en-US" smtClean="0"/>
              <a:t>9/26/23</a:t>
            </a:fld>
            <a:endParaRPr lang="en-US"/>
          </a:p>
        </p:txBody>
      </p:sp>
      <p:sp>
        <p:nvSpPr>
          <p:cNvPr id="5" name="Footer Placeholder 4">
            <a:extLst>
              <a:ext uri="{FF2B5EF4-FFF2-40B4-BE49-F238E27FC236}">
                <a16:creationId xmlns:a16="http://schemas.microsoft.com/office/drawing/2014/main" id="{C10A4C1C-C790-B449-8C06-78E8303F94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3E620-F86B-F447-AB06-DDAB39192507}"/>
              </a:ext>
            </a:extLst>
          </p:cNvPr>
          <p:cNvSpPr>
            <a:spLocks noGrp="1"/>
          </p:cNvSpPr>
          <p:nvPr>
            <p:ph type="sldNum" sz="quarter" idx="12"/>
          </p:nvPr>
        </p:nvSpPr>
        <p:spPr/>
        <p:txBody>
          <a:bodyPr/>
          <a:lstStyle/>
          <a:p>
            <a:fld id="{86BB3423-611C-6944-BA94-F2572F362413}" type="slidenum">
              <a:rPr lang="en-US" smtClean="0"/>
              <a:t>‹#›</a:t>
            </a:fld>
            <a:endParaRPr lang="en-US"/>
          </a:p>
        </p:txBody>
      </p:sp>
      <p:sp>
        <p:nvSpPr>
          <p:cNvPr id="49" name="Rectangle 48">
            <a:extLst>
              <a:ext uri="{FF2B5EF4-FFF2-40B4-BE49-F238E27FC236}">
                <a16:creationId xmlns:a16="http://schemas.microsoft.com/office/drawing/2014/main" id="{80487CB5-43E0-974C-9DDC-252A8A37107F}"/>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ross 9">
            <a:extLst>
              <a:ext uri="{FF2B5EF4-FFF2-40B4-BE49-F238E27FC236}">
                <a16:creationId xmlns:a16="http://schemas.microsoft.com/office/drawing/2014/main" id="{E9CB83EF-4143-5A45-9B3A-9E70DD50253B}"/>
              </a:ext>
            </a:extLst>
          </p:cNvPr>
          <p:cNvSpPr/>
          <p:nvPr/>
        </p:nvSpPr>
        <p:spPr>
          <a:xfrm>
            <a:off x="11415183"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6177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09DF801-FF8E-6247-9065-D9304CD6093A}"/>
              </a:ext>
            </a:extLst>
          </p:cNvPr>
          <p:cNvSpPr>
            <a:spLocks noGrp="1"/>
          </p:cNvSpPr>
          <p:nvPr>
            <p:ph type="title" orient="vert"/>
          </p:nvPr>
        </p:nvSpPr>
        <p:spPr>
          <a:xfrm>
            <a:off x="9355667" y="1204722"/>
            <a:ext cx="1853360" cy="467664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20E2615-7E4D-AB47-ACE6-236D716D7D24}"/>
              </a:ext>
            </a:extLst>
          </p:cNvPr>
          <p:cNvSpPr>
            <a:spLocks noGrp="1"/>
          </p:cNvSpPr>
          <p:nvPr>
            <p:ph type="body" orient="vert" idx="1"/>
          </p:nvPr>
        </p:nvSpPr>
        <p:spPr>
          <a:xfrm>
            <a:off x="973667" y="1204722"/>
            <a:ext cx="8274047" cy="46969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1F0223-5AC9-374E-BD0C-344F67E2A85B}"/>
              </a:ext>
            </a:extLst>
          </p:cNvPr>
          <p:cNvSpPr>
            <a:spLocks noGrp="1"/>
          </p:cNvSpPr>
          <p:nvPr>
            <p:ph type="dt" sz="half" idx="10"/>
          </p:nvPr>
        </p:nvSpPr>
        <p:spPr/>
        <p:txBody>
          <a:bodyPr/>
          <a:lstStyle/>
          <a:p>
            <a:fld id="{73C3BD54-29B9-3D42-B178-776ED395AA85}" type="datetimeFigureOut">
              <a:rPr lang="en-US" smtClean="0"/>
              <a:t>9/26/23</a:t>
            </a:fld>
            <a:endParaRPr lang="en-US"/>
          </a:p>
        </p:txBody>
      </p:sp>
      <p:sp>
        <p:nvSpPr>
          <p:cNvPr id="5" name="Footer Placeholder 4">
            <a:extLst>
              <a:ext uri="{FF2B5EF4-FFF2-40B4-BE49-F238E27FC236}">
                <a16:creationId xmlns:a16="http://schemas.microsoft.com/office/drawing/2014/main" id="{3EBEDD42-54A1-E648-8829-140EC4C571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8FDF8F-8DBC-8A47-8000-5BA35DF9F903}"/>
              </a:ext>
            </a:extLst>
          </p:cNvPr>
          <p:cNvSpPr>
            <a:spLocks noGrp="1"/>
          </p:cNvSpPr>
          <p:nvPr>
            <p:ph type="sldNum" sz="quarter" idx="12"/>
          </p:nvPr>
        </p:nvSpPr>
        <p:spPr/>
        <p:txBody>
          <a:bodyPr/>
          <a:lstStyle/>
          <a:p>
            <a:fld id="{86BB3423-611C-6944-BA94-F2572F362413}" type="slidenum">
              <a:rPr lang="en-US" smtClean="0"/>
              <a:t>‹#›</a:t>
            </a:fld>
            <a:endParaRPr lang="en-US"/>
          </a:p>
        </p:txBody>
      </p:sp>
      <p:sp>
        <p:nvSpPr>
          <p:cNvPr id="51" name="Rectangle 50">
            <a:extLst>
              <a:ext uri="{FF2B5EF4-FFF2-40B4-BE49-F238E27FC236}">
                <a16:creationId xmlns:a16="http://schemas.microsoft.com/office/drawing/2014/main" id="{F2CE2A98-5154-A544-BE2A-FDC0811C19A0}"/>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DC4EC832-8181-5643-8A62-117E43F0E498}"/>
              </a:ext>
            </a:extLst>
          </p:cNvPr>
          <p:cNvSpPr/>
          <p:nvPr/>
        </p:nvSpPr>
        <p:spPr>
          <a:xfrm>
            <a:off x="-1" y="1096772"/>
            <a:ext cx="263565"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ross 9">
            <a:extLst>
              <a:ext uri="{FF2B5EF4-FFF2-40B4-BE49-F238E27FC236}">
                <a16:creationId xmlns:a16="http://schemas.microsoft.com/office/drawing/2014/main" id="{24AF3281-BC22-374D-A461-8B3181F600AA}"/>
              </a:ext>
            </a:extLst>
          </p:cNvPr>
          <p:cNvSpPr/>
          <p:nvPr/>
        </p:nvSpPr>
        <p:spPr>
          <a:xfrm>
            <a:off x="58248"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0875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9F291BE0-7A7E-D04F-974F-9F4577FB2F46}"/>
              </a:ext>
            </a:extLst>
          </p:cNvPr>
          <p:cNvSpPr/>
          <p:nvPr/>
        </p:nvSpPr>
        <p:spPr>
          <a:xfrm>
            <a:off x="6163735" y="1096772"/>
            <a:ext cx="5571066"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ross 49">
            <a:extLst>
              <a:ext uri="{FF2B5EF4-FFF2-40B4-BE49-F238E27FC236}">
                <a16:creationId xmlns:a16="http://schemas.microsoft.com/office/drawing/2014/main" id="{BD33FF1F-6094-0B4A-A3E4-6B0D9283DB44}"/>
              </a:ext>
            </a:extLst>
          </p:cNvPr>
          <p:cNvSpPr/>
          <p:nvPr/>
        </p:nvSpPr>
        <p:spPr>
          <a:xfrm>
            <a:off x="11529484"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B78A6D9C-C7A5-414B-8CB7-E31470D7D280}"/>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21D850E-6310-C04D-8CAC-B7FA9F332D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5B7FB3-5DFC-6547-9567-C0ABE874C6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27D2DB-A7B1-204E-8416-E938952BCC83}"/>
              </a:ext>
            </a:extLst>
          </p:cNvPr>
          <p:cNvSpPr>
            <a:spLocks noGrp="1"/>
          </p:cNvSpPr>
          <p:nvPr>
            <p:ph type="dt" sz="half" idx="10"/>
          </p:nvPr>
        </p:nvSpPr>
        <p:spPr/>
        <p:txBody>
          <a:bodyPr/>
          <a:lstStyle/>
          <a:p>
            <a:fld id="{73C3BD54-29B9-3D42-B178-776ED395AA85}" type="datetimeFigureOut">
              <a:rPr lang="en-US" smtClean="0"/>
              <a:t>9/26/23</a:t>
            </a:fld>
            <a:endParaRPr lang="en-US"/>
          </a:p>
        </p:txBody>
      </p:sp>
      <p:sp>
        <p:nvSpPr>
          <p:cNvPr id="5" name="Footer Placeholder 4">
            <a:extLst>
              <a:ext uri="{FF2B5EF4-FFF2-40B4-BE49-F238E27FC236}">
                <a16:creationId xmlns:a16="http://schemas.microsoft.com/office/drawing/2014/main" id="{FD324BA1-E2D0-1E4B-9DB3-664FE27337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AE64B2-36E4-5A4E-A78A-A629829A334F}"/>
              </a:ext>
            </a:extLst>
          </p:cNvPr>
          <p:cNvSpPr>
            <a:spLocks noGrp="1"/>
          </p:cNvSpPr>
          <p:nvPr>
            <p:ph type="sldNum" sz="quarter" idx="12"/>
          </p:nvPr>
        </p:nvSpPr>
        <p:spPr/>
        <p:txBody>
          <a:bodyPr/>
          <a:lstStyle/>
          <a:p>
            <a:fld id="{86BB3423-611C-6944-BA94-F2572F362413}" type="slidenum">
              <a:rPr lang="en-US" smtClean="0"/>
              <a:t>‹#›</a:t>
            </a:fld>
            <a:endParaRPr lang="en-US"/>
          </a:p>
        </p:txBody>
      </p:sp>
    </p:spTree>
    <p:extLst>
      <p:ext uri="{BB962C8B-B14F-4D97-AF65-F5344CB8AC3E}">
        <p14:creationId xmlns:p14="http://schemas.microsoft.com/office/powerpoint/2010/main" val="4149415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C97F6C6D-13AE-FD40-841C-4AB96460C390}"/>
              </a:ext>
            </a:extLst>
          </p:cNvPr>
          <p:cNvSpPr/>
          <p:nvPr/>
        </p:nvSpPr>
        <p:spPr>
          <a:xfrm>
            <a:off x="4291015" y="1096772"/>
            <a:ext cx="7436404"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ross 49">
            <a:extLst>
              <a:ext uri="{FF2B5EF4-FFF2-40B4-BE49-F238E27FC236}">
                <a16:creationId xmlns:a16="http://schemas.microsoft.com/office/drawing/2014/main" id="{24E27617-2112-2342-9FF1-39F2A241CCCC}"/>
              </a:ext>
            </a:extLst>
          </p:cNvPr>
          <p:cNvSpPr/>
          <p:nvPr/>
        </p:nvSpPr>
        <p:spPr>
          <a:xfrm>
            <a:off x="4086371" y="5624450"/>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C33CE582-7AFE-D048-B5BC-212A12A28F25}"/>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D9EAEF4-E84F-CF40-B27B-01E1D2AFC96D}"/>
              </a:ext>
            </a:extLst>
          </p:cNvPr>
          <p:cNvSpPr>
            <a:spLocks noGrp="1"/>
          </p:cNvSpPr>
          <p:nvPr>
            <p:ph type="title"/>
          </p:nvPr>
        </p:nvSpPr>
        <p:spPr>
          <a:xfrm>
            <a:off x="565150" y="1881951"/>
            <a:ext cx="7335836" cy="1987707"/>
          </a:xfrm>
        </p:spPr>
        <p:txBody>
          <a:bodyPr anchor="b"/>
          <a:lstStyle>
            <a:lvl1pPr>
              <a:defRPr sz="6000" spc="-150"/>
            </a:lvl1pPr>
          </a:lstStyle>
          <a:p>
            <a:r>
              <a:rPr lang="en-US" dirty="0"/>
              <a:t>Click to edit Master title style</a:t>
            </a:r>
          </a:p>
        </p:txBody>
      </p:sp>
      <p:sp>
        <p:nvSpPr>
          <p:cNvPr id="3" name="Text Placeholder 2">
            <a:extLst>
              <a:ext uri="{FF2B5EF4-FFF2-40B4-BE49-F238E27FC236}">
                <a16:creationId xmlns:a16="http://schemas.microsoft.com/office/drawing/2014/main" id="{5287B7E1-CC48-2441-975D-F1A5412B8A49}"/>
              </a:ext>
            </a:extLst>
          </p:cNvPr>
          <p:cNvSpPr>
            <a:spLocks noGrp="1"/>
          </p:cNvSpPr>
          <p:nvPr>
            <p:ph type="body" idx="1"/>
          </p:nvPr>
        </p:nvSpPr>
        <p:spPr>
          <a:xfrm>
            <a:off x="565149" y="3869661"/>
            <a:ext cx="7335836" cy="948465"/>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4526218-1FCF-7A4D-B138-D1B1DE91A4B7}"/>
              </a:ext>
            </a:extLst>
          </p:cNvPr>
          <p:cNvSpPr>
            <a:spLocks noGrp="1"/>
          </p:cNvSpPr>
          <p:nvPr>
            <p:ph type="dt" sz="half" idx="10"/>
          </p:nvPr>
        </p:nvSpPr>
        <p:spPr/>
        <p:txBody>
          <a:bodyPr/>
          <a:lstStyle/>
          <a:p>
            <a:fld id="{73C3BD54-29B9-3D42-B178-776ED395AA85}" type="datetimeFigureOut">
              <a:rPr lang="en-US" smtClean="0"/>
              <a:t>9/26/23</a:t>
            </a:fld>
            <a:endParaRPr lang="en-US"/>
          </a:p>
        </p:txBody>
      </p:sp>
      <p:sp>
        <p:nvSpPr>
          <p:cNvPr id="5" name="Footer Placeholder 4">
            <a:extLst>
              <a:ext uri="{FF2B5EF4-FFF2-40B4-BE49-F238E27FC236}">
                <a16:creationId xmlns:a16="http://schemas.microsoft.com/office/drawing/2014/main" id="{50984204-038C-FD4B-8E1C-0A9967BF22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359AB9-E1C6-C841-B423-FD2BB13C333F}"/>
              </a:ext>
            </a:extLst>
          </p:cNvPr>
          <p:cNvSpPr>
            <a:spLocks noGrp="1"/>
          </p:cNvSpPr>
          <p:nvPr>
            <p:ph type="sldNum" sz="quarter" idx="12"/>
          </p:nvPr>
        </p:nvSpPr>
        <p:spPr/>
        <p:txBody>
          <a:bodyPr/>
          <a:lstStyle/>
          <a:p>
            <a:fld id="{86BB3423-611C-6944-BA94-F2572F362413}" type="slidenum">
              <a:rPr lang="en-US" smtClean="0"/>
              <a:t>‹#›</a:t>
            </a:fld>
            <a:endParaRPr lang="en-US"/>
          </a:p>
        </p:txBody>
      </p:sp>
    </p:spTree>
    <p:extLst>
      <p:ext uri="{BB962C8B-B14F-4D97-AF65-F5344CB8AC3E}">
        <p14:creationId xmlns:p14="http://schemas.microsoft.com/office/powerpoint/2010/main" val="878005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B057A-C120-5E4E-BB74-223EB6D005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F9EB7BE-6258-C84C-8242-9865D1361C9E}"/>
              </a:ext>
            </a:extLst>
          </p:cNvPr>
          <p:cNvSpPr>
            <a:spLocks noGrp="1"/>
          </p:cNvSpPr>
          <p:nvPr>
            <p:ph sz="half" idx="1"/>
          </p:nvPr>
        </p:nvSpPr>
        <p:spPr>
          <a:xfrm>
            <a:off x="565111" y="2691637"/>
            <a:ext cx="4946643" cy="31897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73D23CD-80DB-5740-AE68-76414CA31A26}"/>
              </a:ext>
            </a:extLst>
          </p:cNvPr>
          <p:cNvSpPr>
            <a:spLocks noGrp="1"/>
          </p:cNvSpPr>
          <p:nvPr>
            <p:ph sz="half" idx="2"/>
          </p:nvPr>
        </p:nvSpPr>
        <p:spPr>
          <a:xfrm>
            <a:off x="6076903" y="2691637"/>
            <a:ext cx="4946639" cy="31897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FE0921-9102-1440-B315-778888723C9D}"/>
              </a:ext>
            </a:extLst>
          </p:cNvPr>
          <p:cNvSpPr>
            <a:spLocks noGrp="1"/>
          </p:cNvSpPr>
          <p:nvPr>
            <p:ph type="dt" sz="half" idx="10"/>
          </p:nvPr>
        </p:nvSpPr>
        <p:spPr/>
        <p:txBody>
          <a:bodyPr/>
          <a:lstStyle/>
          <a:p>
            <a:fld id="{73C3BD54-29B9-3D42-B178-776ED395AA85}" type="datetimeFigureOut">
              <a:rPr lang="en-US" smtClean="0"/>
              <a:t>9/26/23</a:t>
            </a:fld>
            <a:endParaRPr lang="en-US"/>
          </a:p>
        </p:txBody>
      </p:sp>
      <p:sp>
        <p:nvSpPr>
          <p:cNvPr id="6" name="Footer Placeholder 5">
            <a:extLst>
              <a:ext uri="{FF2B5EF4-FFF2-40B4-BE49-F238E27FC236}">
                <a16:creationId xmlns:a16="http://schemas.microsoft.com/office/drawing/2014/main" id="{24D7802F-1937-2F43-8FF4-846135D6FC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609C72-E794-4F4F-8E09-D4883EED7237}"/>
              </a:ext>
            </a:extLst>
          </p:cNvPr>
          <p:cNvSpPr>
            <a:spLocks noGrp="1"/>
          </p:cNvSpPr>
          <p:nvPr>
            <p:ph type="sldNum" sz="quarter" idx="12"/>
          </p:nvPr>
        </p:nvSpPr>
        <p:spPr/>
        <p:txBody>
          <a:bodyPr/>
          <a:lstStyle/>
          <a:p>
            <a:fld id="{86BB3423-611C-6944-BA94-F2572F362413}" type="slidenum">
              <a:rPr lang="en-US" smtClean="0"/>
              <a:t>‹#›</a:t>
            </a:fld>
            <a:endParaRPr lang="en-US"/>
          </a:p>
        </p:txBody>
      </p:sp>
      <p:sp>
        <p:nvSpPr>
          <p:cNvPr id="50" name="Rectangle 49">
            <a:extLst>
              <a:ext uri="{FF2B5EF4-FFF2-40B4-BE49-F238E27FC236}">
                <a16:creationId xmlns:a16="http://schemas.microsoft.com/office/drawing/2014/main" id="{FFEFA3E2-0F30-664C-AAE4-DE6526B5C716}"/>
              </a:ext>
            </a:extLst>
          </p:cNvPr>
          <p:cNvSpPr/>
          <p:nvPr/>
        </p:nvSpPr>
        <p:spPr>
          <a:xfrm>
            <a:off x="11738231" y="1096772"/>
            <a:ext cx="453769"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55" name="Rectangle 54">
            <a:extLst>
              <a:ext uri="{FF2B5EF4-FFF2-40B4-BE49-F238E27FC236}">
                <a16:creationId xmlns:a16="http://schemas.microsoft.com/office/drawing/2014/main" id="{0C3D7AFF-BC7E-BA41-9C64-B5F9619C0EA1}"/>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ross 10">
            <a:extLst>
              <a:ext uri="{FF2B5EF4-FFF2-40B4-BE49-F238E27FC236}">
                <a16:creationId xmlns:a16="http://schemas.microsoft.com/office/drawing/2014/main" id="{671D2311-E9B8-F041-A7B8-D5696903F22A}"/>
              </a:ext>
            </a:extLst>
          </p:cNvPr>
          <p:cNvSpPr/>
          <p:nvPr/>
        </p:nvSpPr>
        <p:spPr>
          <a:xfrm>
            <a:off x="11531286"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7927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9CA91-F119-0244-888A-95539A84DD6F}"/>
              </a:ext>
            </a:extLst>
          </p:cNvPr>
          <p:cNvSpPr>
            <a:spLocks noGrp="1"/>
          </p:cNvSpPr>
          <p:nvPr>
            <p:ph type="title"/>
          </p:nvPr>
        </p:nvSpPr>
        <p:spPr>
          <a:xfrm>
            <a:off x="565110" y="1204721"/>
            <a:ext cx="8266175" cy="1444752"/>
          </a:xfrm>
        </p:spPr>
        <p:txBody>
          <a:bodyPr/>
          <a:lstStyle/>
          <a:p>
            <a:r>
              <a:rPr lang="en-US"/>
              <a:t>Click to edit Master title style</a:t>
            </a:r>
          </a:p>
        </p:txBody>
      </p:sp>
      <p:sp>
        <p:nvSpPr>
          <p:cNvPr id="3" name="Text Placeholder 2">
            <a:extLst>
              <a:ext uri="{FF2B5EF4-FFF2-40B4-BE49-F238E27FC236}">
                <a16:creationId xmlns:a16="http://schemas.microsoft.com/office/drawing/2014/main" id="{B08A3EAC-4422-D548-8D7F-E9944566FBA9}"/>
              </a:ext>
            </a:extLst>
          </p:cNvPr>
          <p:cNvSpPr>
            <a:spLocks noGrp="1"/>
          </p:cNvSpPr>
          <p:nvPr>
            <p:ph type="body" idx="1"/>
          </p:nvPr>
        </p:nvSpPr>
        <p:spPr>
          <a:xfrm>
            <a:off x="565111" y="2691638"/>
            <a:ext cx="4946644" cy="823912"/>
          </a:xfrm>
        </p:spPr>
        <p:txBody>
          <a:bodyPr anchor="b"/>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49140CA2-88A9-CC42-A375-8B87E47CC5F9}"/>
              </a:ext>
            </a:extLst>
          </p:cNvPr>
          <p:cNvSpPr>
            <a:spLocks noGrp="1"/>
          </p:cNvSpPr>
          <p:nvPr>
            <p:ph sz="half" idx="2"/>
          </p:nvPr>
        </p:nvSpPr>
        <p:spPr>
          <a:xfrm>
            <a:off x="565111" y="3515550"/>
            <a:ext cx="4946644" cy="23662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05F960C-714E-2E4A-8141-A88F38274E48}"/>
              </a:ext>
            </a:extLst>
          </p:cNvPr>
          <p:cNvSpPr>
            <a:spLocks noGrp="1"/>
          </p:cNvSpPr>
          <p:nvPr>
            <p:ph type="body" sz="quarter" idx="3"/>
          </p:nvPr>
        </p:nvSpPr>
        <p:spPr>
          <a:xfrm>
            <a:off x="6076866" y="2691162"/>
            <a:ext cx="4946644" cy="823912"/>
          </a:xfrm>
        </p:spPr>
        <p:txBody>
          <a:bodyPr anchor="b"/>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97BC24-C907-EC4B-872D-17429A657716}"/>
              </a:ext>
            </a:extLst>
          </p:cNvPr>
          <p:cNvSpPr>
            <a:spLocks noGrp="1"/>
          </p:cNvSpPr>
          <p:nvPr>
            <p:ph sz="quarter" idx="4"/>
          </p:nvPr>
        </p:nvSpPr>
        <p:spPr>
          <a:xfrm>
            <a:off x="6076866" y="3515074"/>
            <a:ext cx="4946644" cy="23662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6E2A045-4283-3C47-B125-68CF3B19FB08}"/>
              </a:ext>
            </a:extLst>
          </p:cNvPr>
          <p:cNvSpPr>
            <a:spLocks noGrp="1"/>
          </p:cNvSpPr>
          <p:nvPr>
            <p:ph type="dt" sz="half" idx="10"/>
          </p:nvPr>
        </p:nvSpPr>
        <p:spPr/>
        <p:txBody>
          <a:bodyPr/>
          <a:lstStyle/>
          <a:p>
            <a:fld id="{73C3BD54-29B9-3D42-B178-776ED395AA85}" type="datetimeFigureOut">
              <a:rPr lang="en-US" smtClean="0"/>
              <a:t>9/26/23</a:t>
            </a:fld>
            <a:endParaRPr lang="en-US"/>
          </a:p>
        </p:txBody>
      </p:sp>
      <p:sp>
        <p:nvSpPr>
          <p:cNvPr id="8" name="Footer Placeholder 7">
            <a:extLst>
              <a:ext uri="{FF2B5EF4-FFF2-40B4-BE49-F238E27FC236}">
                <a16:creationId xmlns:a16="http://schemas.microsoft.com/office/drawing/2014/main" id="{7EBC25BC-2C98-574D-BCCD-E36CAB07F2F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A5C95A-7789-E042-8471-D442D9BB545F}"/>
              </a:ext>
            </a:extLst>
          </p:cNvPr>
          <p:cNvSpPr>
            <a:spLocks noGrp="1"/>
          </p:cNvSpPr>
          <p:nvPr>
            <p:ph type="sldNum" sz="quarter" idx="12"/>
          </p:nvPr>
        </p:nvSpPr>
        <p:spPr/>
        <p:txBody>
          <a:bodyPr/>
          <a:lstStyle/>
          <a:p>
            <a:fld id="{86BB3423-611C-6944-BA94-F2572F362413}" type="slidenum">
              <a:rPr lang="en-US" smtClean="0"/>
              <a:t>‹#›</a:t>
            </a:fld>
            <a:endParaRPr lang="en-US"/>
          </a:p>
        </p:txBody>
      </p:sp>
      <p:sp>
        <p:nvSpPr>
          <p:cNvPr id="52" name="Rectangle 51">
            <a:extLst>
              <a:ext uri="{FF2B5EF4-FFF2-40B4-BE49-F238E27FC236}">
                <a16:creationId xmlns:a16="http://schemas.microsoft.com/office/drawing/2014/main" id="{3DF1BA5B-EDD8-B648-8A3E-E2B3570B1EA0}"/>
              </a:ext>
            </a:extLst>
          </p:cNvPr>
          <p:cNvSpPr/>
          <p:nvPr/>
        </p:nvSpPr>
        <p:spPr>
          <a:xfrm>
            <a:off x="11738231" y="1096772"/>
            <a:ext cx="453769"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57" name="Rectangle 56">
            <a:extLst>
              <a:ext uri="{FF2B5EF4-FFF2-40B4-BE49-F238E27FC236}">
                <a16:creationId xmlns:a16="http://schemas.microsoft.com/office/drawing/2014/main" id="{D7476360-629C-DE48-85B7-F4BE6CC457DB}"/>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ross 13">
            <a:extLst>
              <a:ext uri="{FF2B5EF4-FFF2-40B4-BE49-F238E27FC236}">
                <a16:creationId xmlns:a16="http://schemas.microsoft.com/office/drawing/2014/main" id="{C5F6C588-FC1B-3147-AFA1-CD7D76C5AEAC}"/>
              </a:ext>
            </a:extLst>
          </p:cNvPr>
          <p:cNvSpPr/>
          <p:nvPr/>
        </p:nvSpPr>
        <p:spPr>
          <a:xfrm>
            <a:off x="11531286"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3897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15401-5318-7045-8AE3-B1A99F2D822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6E2F55F-EB76-AE49-B554-12B65B636A90}"/>
              </a:ext>
            </a:extLst>
          </p:cNvPr>
          <p:cNvSpPr>
            <a:spLocks noGrp="1"/>
          </p:cNvSpPr>
          <p:nvPr>
            <p:ph type="dt" sz="half" idx="10"/>
          </p:nvPr>
        </p:nvSpPr>
        <p:spPr/>
        <p:txBody>
          <a:bodyPr/>
          <a:lstStyle/>
          <a:p>
            <a:fld id="{73C3BD54-29B9-3D42-B178-776ED395AA85}" type="datetimeFigureOut">
              <a:rPr lang="en-US" smtClean="0"/>
              <a:t>9/26/23</a:t>
            </a:fld>
            <a:endParaRPr lang="en-US"/>
          </a:p>
        </p:txBody>
      </p:sp>
      <p:sp>
        <p:nvSpPr>
          <p:cNvPr id="4" name="Footer Placeholder 3">
            <a:extLst>
              <a:ext uri="{FF2B5EF4-FFF2-40B4-BE49-F238E27FC236}">
                <a16:creationId xmlns:a16="http://schemas.microsoft.com/office/drawing/2014/main" id="{86CB6E6E-D81E-C44A-AC54-CBE0134C108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2E025B9-9F46-3049-9977-0119B96D393C}"/>
              </a:ext>
            </a:extLst>
          </p:cNvPr>
          <p:cNvSpPr>
            <a:spLocks noGrp="1"/>
          </p:cNvSpPr>
          <p:nvPr>
            <p:ph type="sldNum" sz="quarter" idx="12"/>
          </p:nvPr>
        </p:nvSpPr>
        <p:spPr/>
        <p:txBody>
          <a:bodyPr/>
          <a:lstStyle/>
          <a:p>
            <a:fld id="{86BB3423-611C-6944-BA94-F2572F362413}" type="slidenum">
              <a:rPr lang="en-US" smtClean="0"/>
              <a:t>‹#›</a:t>
            </a:fld>
            <a:endParaRPr lang="en-US"/>
          </a:p>
        </p:txBody>
      </p:sp>
      <p:sp>
        <p:nvSpPr>
          <p:cNvPr id="48" name="Rectangle 47">
            <a:extLst>
              <a:ext uri="{FF2B5EF4-FFF2-40B4-BE49-F238E27FC236}">
                <a16:creationId xmlns:a16="http://schemas.microsoft.com/office/drawing/2014/main" id="{65760068-EADA-2B4B-9819-CF981184FAEB}"/>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81DA7622-137E-184A-A93C-8DBB10318AE6}"/>
              </a:ext>
            </a:extLst>
          </p:cNvPr>
          <p:cNvSpPr/>
          <p:nvPr/>
        </p:nvSpPr>
        <p:spPr>
          <a:xfrm>
            <a:off x="11738231" y="1096772"/>
            <a:ext cx="453769"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9" name="Cross 8">
            <a:extLst>
              <a:ext uri="{FF2B5EF4-FFF2-40B4-BE49-F238E27FC236}">
                <a16:creationId xmlns:a16="http://schemas.microsoft.com/office/drawing/2014/main" id="{54FB0990-6F8D-B048-8309-19B0D1A41033}"/>
              </a:ext>
            </a:extLst>
          </p:cNvPr>
          <p:cNvSpPr/>
          <p:nvPr/>
        </p:nvSpPr>
        <p:spPr>
          <a:xfrm>
            <a:off x="11531286"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9709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AF81DD-2B1F-3444-8023-DD52318FE9F6}"/>
              </a:ext>
            </a:extLst>
          </p:cNvPr>
          <p:cNvSpPr>
            <a:spLocks noGrp="1"/>
          </p:cNvSpPr>
          <p:nvPr>
            <p:ph type="dt" sz="half" idx="10"/>
          </p:nvPr>
        </p:nvSpPr>
        <p:spPr/>
        <p:txBody>
          <a:bodyPr/>
          <a:lstStyle/>
          <a:p>
            <a:fld id="{73C3BD54-29B9-3D42-B178-776ED395AA85}" type="datetimeFigureOut">
              <a:rPr lang="en-US" smtClean="0"/>
              <a:t>9/26/23</a:t>
            </a:fld>
            <a:endParaRPr lang="en-US"/>
          </a:p>
        </p:txBody>
      </p:sp>
      <p:sp>
        <p:nvSpPr>
          <p:cNvPr id="3" name="Footer Placeholder 2">
            <a:extLst>
              <a:ext uri="{FF2B5EF4-FFF2-40B4-BE49-F238E27FC236}">
                <a16:creationId xmlns:a16="http://schemas.microsoft.com/office/drawing/2014/main" id="{36927EE3-DAA3-D948-B8FD-48417540B52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C4532D4-FFBF-6C47-A6C9-D55196D91B87}"/>
              </a:ext>
            </a:extLst>
          </p:cNvPr>
          <p:cNvSpPr>
            <a:spLocks noGrp="1"/>
          </p:cNvSpPr>
          <p:nvPr>
            <p:ph type="sldNum" sz="quarter" idx="12"/>
          </p:nvPr>
        </p:nvSpPr>
        <p:spPr/>
        <p:txBody>
          <a:bodyPr/>
          <a:lstStyle/>
          <a:p>
            <a:fld id="{86BB3423-611C-6944-BA94-F2572F362413}" type="slidenum">
              <a:rPr lang="en-US" smtClean="0"/>
              <a:t>‹#›</a:t>
            </a:fld>
            <a:endParaRPr lang="en-US"/>
          </a:p>
        </p:txBody>
      </p:sp>
      <p:sp>
        <p:nvSpPr>
          <p:cNvPr id="47" name="Rectangle 46">
            <a:extLst>
              <a:ext uri="{FF2B5EF4-FFF2-40B4-BE49-F238E27FC236}">
                <a16:creationId xmlns:a16="http://schemas.microsoft.com/office/drawing/2014/main" id="{DB8D5541-7726-BA46-8BFA-BF6AA8D42BD7}"/>
              </a:ext>
            </a:extLst>
          </p:cNvPr>
          <p:cNvSpPr/>
          <p:nvPr/>
        </p:nvSpPr>
        <p:spPr>
          <a:xfrm>
            <a:off x="-1" y="1096772"/>
            <a:ext cx="263565"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Cross 47">
            <a:extLst>
              <a:ext uri="{FF2B5EF4-FFF2-40B4-BE49-F238E27FC236}">
                <a16:creationId xmlns:a16="http://schemas.microsoft.com/office/drawing/2014/main" id="{97F434CF-7503-CE4F-8426-C312C6315AD0}"/>
              </a:ext>
            </a:extLst>
          </p:cNvPr>
          <p:cNvSpPr/>
          <p:nvPr/>
        </p:nvSpPr>
        <p:spPr>
          <a:xfrm>
            <a:off x="58248"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FEDBFB2F-FE34-E349-9484-C275FBE31614}"/>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8203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2DCFD-BEE6-AC49-BABD-D8B89C3B69D0}"/>
              </a:ext>
            </a:extLst>
          </p:cNvPr>
          <p:cNvSpPr>
            <a:spLocks noGrp="1"/>
          </p:cNvSpPr>
          <p:nvPr>
            <p:ph type="title"/>
          </p:nvPr>
        </p:nvSpPr>
        <p:spPr>
          <a:xfrm>
            <a:off x="565149" y="1203800"/>
            <a:ext cx="4114800" cy="1077218"/>
          </a:xfrm>
        </p:spPr>
        <p:txBody>
          <a:bodyPr anchor="b">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431DE035-8260-4443-B1D9-A9C8D584039E}"/>
              </a:ext>
            </a:extLst>
          </p:cNvPr>
          <p:cNvSpPr>
            <a:spLocks noGrp="1"/>
          </p:cNvSpPr>
          <p:nvPr>
            <p:ph idx="1"/>
          </p:nvPr>
        </p:nvSpPr>
        <p:spPr>
          <a:xfrm>
            <a:off x="5611813" y="1508252"/>
            <a:ext cx="5606518" cy="4045881"/>
          </a:xfrm>
        </p:spPr>
        <p:txBody>
          <a:bodyPr/>
          <a:lstStyle>
            <a:lvl1pPr>
              <a:defRPr sz="2800"/>
            </a:lvl1pPr>
            <a:lvl2pPr>
              <a:defRPr sz="24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CCC1AA53-7507-D04B-9B8E-6A4F7122ECA5}"/>
              </a:ext>
            </a:extLst>
          </p:cNvPr>
          <p:cNvSpPr>
            <a:spLocks noGrp="1"/>
          </p:cNvSpPr>
          <p:nvPr>
            <p:ph type="body" sz="half" idx="2"/>
          </p:nvPr>
        </p:nvSpPr>
        <p:spPr>
          <a:xfrm>
            <a:off x="565149" y="2368295"/>
            <a:ext cx="4114800" cy="31858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356E11F-3003-0745-ACAB-FAA4E676EFCD}"/>
              </a:ext>
            </a:extLst>
          </p:cNvPr>
          <p:cNvSpPr>
            <a:spLocks noGrp="1"/>
          </p:cNvSpPr>
          <p:nvPr>
            <p:ph type="dt" sz="half" idx="10"/>
          </p:nvPr>
        </p:nvSpPr>
        <p:spPr/>
        <p:txBody>
          <a:bodyPr/>
          <a:lstStyle/>
          <a:p>
            <a:fld id="{73C3BD54-29B9-3D42-B178-776ED395AA85}" type="datetimeFigureOut">
              <a:rPr lang="en-US" smtClean="0"/>
              <a:t>9/26/23</a:t>
            </a:fld>
            <a:endParaRPr lang="en-US"/>
          </a:p>
        </p:txBody>
      </p:sp>
      <p:sp>
        <p:nvSpPr>
          <p:cNvPr id="6" name="Footer Placeholder 5">
            <a:extLst>
              <a:ext uri="{FF2B5EF4-FFF2-40B4-BE49-F238E27FC236}">
                <a16:creationId xmlns:a16="http://schemas.microsoft.com/office/drawing/2014/main" id="{92BC11A6-59AC-FE45-8A1C-9DDC00582A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D6F51E-1A94-034C-BBEE-C26A3AF0E815}"/>
              </a:ext>
            </a:extLst>
          </p:cNvPr>
          <p:cNvSpPr>
            <a:spLocks noGrp="1"/>
          </p:cNvSpPr>
          <p:nvPr>
            <p:ph type="sldNum" sz="quarter" idx="12"/>
          </p:nvPr>
        </p:nvSpPr>
        <p:spPr/>
        <p:txBody>
          <a:bodyPr/>
          <a:lstStyle/>
          <a:p>
            <a:fld id="{86BB3423-611C-6944-BA94-F2572F362413}" type="slidenum">
              <a:rPr lang="en-US" smtClean="0"/>
              <a:t>‹#›</a:t>
            </a:fld>
            <a:endParaRPr lang="en-US"/>
          </a:p>
        </p:txBody>
      </p:sp>
      <p:sp>
        <p:nvSpPr>
          <p:cNvPr id="50" name="Rectangle 49">
            <a:extLst>
              <a:ext uri="{FF2B5EF4-FFF2-40B4-BE49-F238E27FC236}">
                <a16:creationId xmlns:a16="http://schemas.microsoft.com/office/drawing/2014/main" id="{50B7D330-76C0-224C-9C3C-27C4D2B0DDB4}"/>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35464D55-5C51-844B-A38A-8143590FB934}"/>
              </a:ext>
            </a:extLst>
          </p:cNvPr>
          <p:cNvSpPr/>
          <p:nvPr/>
        </p:nvSpPr>
        <p:spPr>
          <a:xfrm>
            <a:off x="-1" y="1096772"/>
            <a:ext cx="263565"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ross 10">
            <a:extLst>
              <a:ext uri="{FF2B5EF4-FFF2-40B4-BE49-F238E27FC236}">
                <a16:creationId xmlns:a16="http://schemas.microsoft.com/office/drawing/2014/main" id="{FD988250-C554-DE44-B887-57D0B2AA8E37}"/>
              </a:ext>
            </a:extLst>
          </p:cNvPr>
          <p:cNvSpPr/>
          <p:nvPr/>
        </p:nvSpPr>
        <p:spPr>
          <a:xfrm>
            <a:off x="58248"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7068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86C7C-36AD-9A4E-8524-8F44E8839EA8}"/>
              </a:ext>
            </a:extLst>
          </p:cNvPr>
          <p:cNvSpPr>
            <a:spLocks noGrp="1"/>
          </p:cNvSpPr>
          <p:nvPr>
            <p:ph type="title"/>
          </p:nvPr>
        </p:nvSpPr>
        <p:spPr>
          <a:xfrm>
            <a:off x="565149" y="1203800"/>
            <a:ext cx="4114800" cy="1077218"/>
          </a:xfrm>
        </p:spPr>
        <p:txBody>
          <a:bodyPr anchor="b">
            <a:normAutofit/>
          </a:bodyPr>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1015248-4C80-3348-A8A9-6C9F5D32FCE3}"/>
              </a:ext>
            </a:extLst>
          </p:cNvPr>
          <p:cNvSpPr>
            <a:spLocks noGrp="1"/>
          </p:cNvSpPr>
          <p:nvPr>
            <p:ph type="pic" idx="1"/>
          </p:nvPr>
        </p:nvSpPr>
        <p:spPr>
          <a:xfrm>
            <a:off x="5631151" y="1096772"/>
            <a:ext cx="6096270" cy="5761228"/>
          </a:xfrm>
          <a:solidFill>
            <a:schemeClr val="bg2"/>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74B3083-CA16-C54A-B130-7BEE6DF9D815}"/>
              </a:ext>
            </a:extLst>
          </p:cNvPr>
          <p:cNvSpPr>
            <a:spLocks noGrp="1"/>
          </p:cNvSpPr>
          <p:nvPr>
            <p:ph type="body" sz="half" idx="2"/>
          </p:nvPr>
        </p:nvSpPr>
        <p:spPr>
          <a:xfrm>
            <a:off x="565149" y="2370666"/>
            <a:ext cx="4114800" cy="318346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3C6EB5-D7D1-E247-B9D7-D319E5AAB962}"/>
              </a:ext>
            </a:extLst>
          </p:cNvPr>
          <p:cNvSpPr>
            <a:spLocks noGrp="1"/>
          </p:cNvSpPr>
          <p:nvPr>
            <p:ph type="dt" sz="half" idx="10"/>
          </p:nvPr>
        </p:nvSpPr>
        <p:spPr/>
        <p:txBody>
          <a:bodyPr/>
          <a:lstStyle/>
          <a:p>
            <a:fld id="{73C3BD54-29B9-3D42-B178-776ED395AA85}" type="datetimeFigureOut">
              <a:rPr lang="en-US" smtClean="0"/>
              <a:t>9/26/23</a:t>
            </a:fld>
            <a:endParaRPr lang="en-US"/>
          </a:p>
        </p:txBody>
      </p:sp>
      <p:sp>
        <p:nvSpPr>
          <p:cNvPr id="6" name="Footer Placeholder 5">
            <a:extLst>
              <a:ext uri="{FF2B5EF4-FFF2-40B4-BE49-F238E27FC236}">
                <a16:creationId xmlns:a16="http://schemas.microsoft.com/office/drawing/2014/main" id="{75FBF6CC-F5C4-9847-BADB-8B7441C8F3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763FE4-B2F5-7741-B517-533F1C98CE1B}"/>
              </a:ext>
            </a:extLst>
          </p:cNvPr>
          <p:cNvSpPr>
            <a:spLocks noGrp="1"/>
          </p:cNvSpPr>
          <p:nvPr>
            <p:ph type="sldNum" sz="quarter" idx="12"/>
          </p:nvPr>
        </p:nvSpPr>
        <p:spPr/>
        <p:txBody>
          <a:bodyPr/>
          <a:lstStyle/>
          <a:p>
            <a:fld id="{86BB3423-611C-6944-BA94-F2572F362413}" type="slidenum">
              <a:rPr lang="en-US" smtClean="0"/>
              <a:t>‹#›</a:t>
            </a:fld>
            <a:endParaRPr lang="en-US"/>
          </a:p>
        </p:txBody>
      </p:sp>
      <p:sp>
        <p:nvSpPr>
          <p:cNvPr id="54" name="Rectangle 53">
            <a:extLst>
              <a:ext uri="{FF2B5EF4-FFF2-40B4-BE49-F238E27FC236}">
                <a16:creationId xmlns:a16="http://schemas.microsoft.com/office/drawing/2014/main" id="{AB80A771-7D8E-0F4A-93A3-B977667D338E}"/>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2C9320FA-0E3A-2749-9085-DF30FA26F4BD}"/>
              </a:ext>
            </a:extLst>
          </p:cNvPr>
          <p:cNvSpPr/>
          <p:nvPr/>
        </p:nvSpPr>
        <p:spPr>
          <a:xfrm>
            <a:off x="-1" y="1096772"/>
            <a:ext cx="263565"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ross 10">
            <a:extLst>
              <a:ext uri="{FF2B5EF4-FFF2-40B4-BE49-F238E27FC236}">
                <a16:creationId xmlns:a16="http://schemas.microsoft.com/office/drawing/2014/main" id="{5A3DF5D0-8A2C-A049-9132-EE1EF7D014D4}"/>
              </a:ext>
            </a:extLst>
          </p:cNvPr>
          <p:cNvSpPr/>
          <p:nvPr/>
        </p:nvSpPr>
        <p:spPr>
          <a:xfrm>
            <a:off x="58248"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2054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952BFD-D607-6845-9C7B-1C8D3B4EE760}"/>
              </a:ext>
            </a:extLst>
          </p:cNvPr>
          <p:cNvSpPr>
            <a:spLocks noGrp="1"/>
          </p:cNvSpPr>
          <p:nvPr>
            <p:ph type="title"/>
          </p:nvPr>
        </p:nvSpPr>
        <p:spPr>
          <a:xfrm>
            <a:off x="565149" y="1204721"/>
            <a:ext cx="8267296" cy="144655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EEBB52FF-3B04-8245-BF0B-89C9E293362A}"/>
              </a:ext>
            </a:extLst>
          </p:cNvPr>
          <p:cNvSpPr>
            <a:spLocks noGrp="1"/>
          </p:cNvSpPr>
          <p:nvPr>
            <p:ph type="body" idx="1"/>
          </p:nvPr>
        </p:nvSpPr>
        <p:spPr>
          <a:xfrm>
            <a:off x="565150" y="2691638"/>
            <a:ext cx="8267296" cy="318858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EDA99BFE-CBDD-C344-A21E-44A52F11B662}"/>
              </a:ext>
            </a:extLst>
          </p:cNvPr>
          <p:cNvSpPr>
            <a:spLocks noGrp="1"/>
          </p:cNvSpPr>
          <p:nvPr>
            <p:ph type="dt" sz="half" idx="2"/>
          </p:nvPr>
        </p:nvSpPr>
        <p:spPr>
          <a:xfrm>
            <a:off x="565149" y="5949696"/>
            <a:ext cx="4114800" cy="365125"/>
          </a:xfrm>
          <a:prstGeom prst="rect">
            <a:avLst/>
          </a:prstGeom>
        </p:spPr>
        <p:txBody>
          <a:bodyPr vert="horz" lIns="91440" tIns="45720" rIns="91440" bIns="45720" rtlCol="0" anchor="ctr" anchorCtr="0"/>
          <a:lstStyle>
            <a:lvl1pPr algn="l">
              <a:defRPr lang="en-US" sz="1050" smtClean="0">
                <a:latin typeface="+mn-lt"/>
              </a:defRPr>
            </a:lvl1pPr>
          </a:lstStyle>
          <a:p>
            <a:fld id="{73C3BD54-29B9-3D42-B178-776ED395AA85}" type="datetimeFigureOut">
              <a:rPr lang="en-US" smtClean="0"/>
              <a:pPr/>
              <a:t>9/26/23</a:t>
            </a:fld>
            <a:endParaRPr lang="en-US" dirty="0"/>
          </a:p>
        </p:txBody>
      </p:sp>
      <p:sp>
        <p:nvSpPr>
          <p:cNvPr id="5" name="Footer Placeholder 4">
            <a:extLst>
              <a:ext uri="{FF2B5EF4-FFF2-40B4-BE49-F238E27FC236}">
                <a16:creationId xmlns:a16="http://schemas.microsoft.com/office/drawing/2014/main" id="{BDC371C0-3DCE-0743-946F-C7540DD7895F}"/>
              </a:ext>
            </a:extLst>
          </p:cNvPr>
          <p:cNvSpPr>
            <a:spLocks noGrp="1"/>
          </p:cNvSpPr>
          <p:nvPr>
            <p:ph type="ftr" sz="quarter" idx="3"/>
          </p:nvPr>
        </p:nvSpPr>
        <p:spPr>
          <a:xfrm>
            <a:off x="565150" y="543179"/>
            <a:ext cx="4114800" cy="246888"/>
          </a:xfrm>
          <a:prstGeom prst="rect">
            <a:avLst/>
          </a:prstGeom>
        </p:spPr>
        <p:txBody>
          <a:bodyPr vert="horz" lIns="91440" tIns="45720" rIns="91440" bIns="45720" rtlCol="0" anchor="ctr" anchorCtr="0"/>
          <a:lstStyle>
            <a:lvl1pPr algn="l">
              <a:defRPr lang="en-US" sz="1050">
                <a:latin typeface="+mn-lt"/>
              </a:defRPr>
            </a:lvl1pPr>
          </a:lstStyle>
          <a:p>
            <a:endParaRPr lang="en-US" dirty="0"/>
          </a:p>
        </p:txBody>
      </p:sp>
      <p:sp>
        <p:nvSpPr>
          <p:cNvPr id="6" name="Slide Number Placeholder 5">
            <a:extLst>
              <a:ext uri="{FF2B5EF4-FFF2-40B4-BE49-F238E27FC236}">
                <a16:creationId xmlns:a16="http://schemas.microsoft.com/office/drawing/2014/main" id="{E6E32ADB-4517-194F-8B4B-A9D26B3C02E3}"/>
              </a:ext>
            </a:extLst>
          </p:cNvPr>
          <p:cNvSpPr>
            <a:spLocks noGrp="1"/>
          </p:cNvSpPr>
          <p:nvPr>
            <p:ph type="sldNum" sz="quarter" idx="4"/>
          </p:nvPr>
        </p:nvSpPr>
        <p:spPr>
          <a:xfrm>
            <a:off x="10813024" y="511175"/>
            <a:ext cx="914400" cy="310896"/>
          </a:xfrm>
          <a:prstGeom prst="rect">
            <a:avLst/>
          </a:prstGeom>
        </p:spPr>
        <p:txBody>
          <a:bodyPr vert="horz" lIns="91440" tIns="45720" rIns="91440" bIns="45720" rtlCol="0" anchor="ctr"/>
          <a:lstStyle>
            <a:lvl1pPr algn="r">
              <a:defRPr sz="1400" b="0" i="0">
                <a:solidFill>
                  <a:schemeClr val="tx1"/>
                </a:solidFill>
                <a:latin typeface="+mn-lt"/>
              </a:defRPr>
            </a:lvl1pPr>
          </a:lstStyle>
          <a:p>
            <a:fld id="{86BB3423-611C-6944-BA94-F2572F362413}" type="slidenum">
              <a:rPr lang="en-US" smtClean="0"/>
              <a:pPr/>
              <a:t>‹#›</a:t>
            </a:fld>
            <a:endParaRPr lang="en-US"/>
          </a:p>
        </p:txBody>
      </p:sp>
    </p:spTree>
    <p:extLst>
      <p:ext uri="{BB962C8B-B14F-4D97-AF65-F5344CB8AC3E}">
        <p14:creationId xmlns:p14="http://schemas.microsoft.com/office/powerpoint/2010/main" val="213572824"/>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System Font Regular"/>
        <a:buChar char="–"/>
        <a:defRPr sz="2400" b="0" i="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System Font Regular"/>
        <a:buChar char="–"/>
        <a:defRPr sz="2000" b="0" i="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System Font Regular"/>
        <a:buChar char="–"/>
        <a:defRPr sz="1800" b="0" i="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System Font Regular"/>
        <a:buChar char="–"/>
        <a:defRPr sz="1600" b="0" i="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System Font Regular"/>
        <a:buChar char="–"/>
        <a:defRPr sz="1600" b="0" i="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CA2C65D-0168-1245-86C8-62A8A6F7B8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3787B63-E323-E61A-F0D2-8C3CF57376C9}"/>
              </a:ext>
            </a:extLst>
          </p:cNvPr>
          <p:cNvSpPr>
            <a:spLocks noGrp="1"/>
          </p:cNvSpPr>
          <p:nvPr>
            <p:ph type="ctrTitle"/>
          </p:nvPr>
        </p:nvSpPr>
        <p:spPr>
          <a:xfrm>
            <a:off x="797106" y="1625608"/>
            <a:ext cx="3882844" cy="2722164"/>
          </a:xfrm>
        </p:spPr>
        <p:txBody>
          <a:bodyPr>
            <a:normAutofit/>
          </a:bodyPr>
          <a:lstStyle/>
          <a:p>
            <a:r>
              <a:rPr lang="en-US" sz="3600" dirty="0"/>
              <a:t>Rare ocular presentation in Miller fisher syndrome </a:t>
            </a:r>
            <a:endParaRPr lang="en-US" sz="6000" dirty="0"/>
          </a:p>
        </p:txBody>
      </p:sp>
      <p:sp>
        <p:nvSpPr>
          <p:cNvPr id="3" name="Subtitle 2">
            <a:extLst>
              <a:ext uri="{FF2B5EF4-FFF2-40B4-BE49-F238E27FC236}">
                <a16:creationId xmlns:a16="http://schemas.microsoft.com/office/drawing/2014/main" id="{55E1801E-7399-472B-A781-B0C2289D6DDF}"/>
              </a:ext>
            </a:extLst>
          </p:cNvPr>
          <p:cNvSpPr>
            <a:spLocks noGrp="1"/>
          </p:cNvSpPr>
          <p:nvPr>
            <p:ph type="subTitle" idx="1"/>
          </p:nvPr>
        </p:nvSpPr>
        <p:spPr>
          <a:xfrm>
            <a:off x="797106" y="4466845"/>
            <a:ext cx="3882844" cy="1157605"/>
          </a:xfrm>
        </p:spPr>
        <p:txBody>
          <a:bodyPr>
            <a:normAutofit fontScale="55000" lnSpcReduction="20000"/>
          </a:bodyPr>
          <a:lstStyle/>
          <a:p>
            <a:r>
              <a:rPr lang="en-US" dirty="0"/>
              <a:t>Dr Yap </a:t>
            </a:r>
            <a:r>
              <a:rPr lang="en-US" dirty="0" err="1"/>
              <a:t>Jin</a:t>
            </a:r>
            <a:r>
              <a:rPr lang="en-US" dirty="0"/>
              <a:t> Yi</a:t>
            </a:r>
          </a:p>
          <a:p>
            <a:r>
              <a:rPr lang="en-US" dirty="0"/>
              <a:t>Ophthalmologist</a:t>
            </a:r>
          </a:p>
          <a:p>
            <a:r>
              <a:rPr lang="en-US" dirty="0"/>
              <a:t>Ophthalmology Department</a:t>
            </a:r>
          </a:p>
          <a:p>
            <a:r>
              <a:rPr lang="en-US" dirty="0"/>
              <a:t>FPSK UMS</a:t>
            </a:r>
          </a:p>
        </p:txBody>
      </p:sp>
      <p:pic>
        <p:nvPicPr>
          <p:cNvPr id="4" name="Picture 3" descr="Full frame shot of wall with worn-out sky blue paint">
            <a:extLst>
              <a:ext uri="{FF2B5EF4-FFF2-40B4-BE49-F238E27FC236}">
                <a16:creationId xmlns:a16="http://schemas.microsoft.com/office/drawing/2014/main" id="{841432BA-6ACC-1B5D-11CA-DA28A747FD07}"/>
              </a:ext>
            </a:extLst>
          </p:cNvPr>
          <p:cNvPicPr>
            <a:picLocks noChangeAspect="1"/>
          </p:cNvPicPr>
          <p:nvPr/>
        </p:nvPicPr>
        <p:blipFill rotWithShape="1">
          <a:blip r:embed="rId2"/>
          <a:srcRect l="31788" r="393" b="-1"/>
          <a:stretch/>
        </p:blipFill>
        <p:spPr>
          <a:xfrm>
            <a:off x="5224242" y="10"/>
            <a:ext cx="6967758" cy="6857990"/>
          </a:xfrm>
          <a:prstGeom prst="rect">
            <a:avLst/>
          </a:prstGeom>
        </p:spPr>
      </p:pic>
      <p:sp>
        <p:nvSpPr>
          <p:cNvPr id="11" name="Cross 10">
            <a:extLst>
              <a:ext uri="{FF2B5EF4-FFF2-40B4-BE49-F238E27FC236}">
                <a16:creationId xmlns:a16="http://schemas.microsoft.com/office/drawing/2014/main" id="{4029224B-C0FC-EC47-B248-0D4271BC7F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15751" y="5624450"/>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55E9273-3717-C94C-9BFF-75E87E47C4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8482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AA477-26CF-890C-C729-2D8388C1A2E7}"/>
              </a:ext>
            </a:extLst>
          </p:cNvPr>
          <p:cNvSpPr>
            <a:spLocks noGrp="1"/>
          </p:cNvSpPr>
          <p:nvPr>
            <p:ph type="title"/>
          </p:nvPr>
        </p:nvSpPr>
        <p:spPr/>
        <p:txBody>
          <a:bodyPr/>
          <a:lstStyle/>
          <a:p>
            <a:r>
              <a:rPr lang="en-US" dirty="0"/>
              <a:t>Discussions</a:t>
            </a:r>
          </a:p>
        </p:txBody>
      </p:sp>
      <p:sp>
        <p:nvSpPr>
          <p:cNvPr id="3" name="Content Placeholder 2">
            <a:extLst>
              <a:ext uri="{FF2B5EF4-FFF2-40B4-BE49-F238E27FC236}">
                <a16:creationId xmlns:a16="http://schemas.microsoft.com/office/drawing/2014/main" id="{B006ADB6-B175-640F-088F-53396DA2D323}"/>
              </a:ext>
            </a:extLst>
          </p:cNvPr>
          <p:cNvSpPr>
            <a:spLocks noGrp="1"/>
          </p:cNvSpPr>
          <p:nvPr>
            <p:ph idx="1"/>
          </p:nvPr>
        </p:nvSpPr>
        <p:spPr>
          <a:xfrm>
            <a:off x="565150" y="2235200"/>
            <a:ext cx="10077450" cy="3645024"/>
          </a:xfrm>
        </p:spPr>
        <p:txBody>
          <a:bodyPr>
            <a:normAutofit fontScale="92500" lnSpcReduction="20000"/>
          </a:bodyPr>
          <a:lstStyle/>
          <a:p>
            <a:r>
              <a:rPr lang="en-MY" sz="2600" dirty="0">
                <a:effectLst/>
                <a:latin typeface="ArialMT"/>
              </a:rPr>
              <a:t>The worldwide incidence of MFS is approximately 1 to 2 in 1,000,000.</a:t>
            </a:r>
            <a:r>
              <a:rPr lang="en-MY" sz="2600" baseline="30000" dirty="0">
                <a:effectLst/>
                <a:latin typeface="ArialMT"/>
              </a:rPr>
              <a:t>1</a:t>
            </a:r>
            <a:r>
              <a:rPr lang="en-MY" sz="2600" dirty="0">
                <a:effectLst/>
                <a:latin typeface="ArialMT"/>
              </a:rPr>
              <a:t> It is thought to result from an aberrant autoimmune response to a preceding infection through molecular mimicry which drive the inflammatory response against the peripheral nerve.</a:t>
            </a:r>
            <a:r>
              <a:rPr lang="en-MY" sz="2600" baseline="30000" dirty="0">
                <a:effectLst/>
                <a:latin typeface="ArialMT"/>
              </a:rPr>
              <a:t>1</a:t>
            </a:r>
            <a:endParaRPr lang="en-MY" sz="3500" dirty="0">
              <a:effectLst/>
            </a:endParaRPr>
          </a:p>
          <a:p>
            <a:r>
              <a:rPr lang="en-MY" sz="2600" dirty="0">
                <a:effectLst/>
                <a:latin typeface="ArialMT"/>
              </a:rPr>
              <a:t>Clinical hallmarks of MFS consist of triad presentations of acute ophthalmoplegia, areflexia and ataxia.</a:t>
            </a:r>
            <a:r>
              <a:rPr lang="en-MY" sz="2600" baseline="30000" dirty="0">
                <a:effectLst/>
                <a:latin typeface="ArialMT"/>
              </a:rPr>
              <a:t>1</a:t>
            </a:r>
            <a:r>
              <a:rPr lang="en-MY" sz="2600" dirty="0">
                <a:effectLst/>
                <a:latin typeface="ArialMT"/>
              </a:rPr>
              <a:t> Diagnosis of MFS is usually by lumbar puncture and serology study. Lumbar puncture will show </a:t>
            </a:r>
            <a:r>
              <a:rPr lang="en-MY" sz="2600" dirty="0" err="1">
                <a:effectLst/>
                <a:latin typeface="ArialMT"/>
              </a:rPr>
              <a:t>albuminocytologic</a:t>
            </a:r>
            <a:r>
              <a:rPr lang="en-MY" sz="2600" dirty="0">
                <a:effectLst/>
                <a:latin typeface="ArialMT"/>
              </a:rPr>
              <a:t> dissociation in the cerebrospinal fluid whereby serology study will find antibodies against the GQ1b ganglioside.</a:t>
            </a:r>
            <a:r>
              <a:rPr lang="en-MY" sz="2600" baseline="30000" dirty="0">
                <a:effectLst/>
                <a:latin typeface="ArialMT"/>
              </a:rPr>
              <a:t>1</a:t>
            </a:r>
            <a:r>
              <a:rPr lang="en-MY" sz="2600" dirty="0">
                <a:effectLst/>
                <a:latin typeface="ArialMT"/>
              </a:rPr>
              <a:t>  Anti-GQ1b is a specific serological finding in MFS which found to be present in 90% of the patients.</a:t>
            </a:r>
            <a:r>
              <a:rPr lang="en-MY" sz="2600" baseline="30000" dirty="0">
                <a:effectLst/>
                <a:latin typeface="ArialMT"/>
              </a:rPr>
              <a:t>1</a:t>
            </a:r>
            <a:r>
              <a:rPr lang="en-MY" sz="2600" dirty="0">
                <a:effectLst/>
                <a:latin typeface="ArialMT"/>
              </a:rPr>
              <a:t> </a:t>
            </a:r>
            <a:endParaRPr lang="en-MY" sz="3500" dirty="0">
              <a:effectLst/>
            </a:endParaRPr>
          </a:p>
          <a:p>
            <a:endParaRPr lang="en-US" dirty="0"/>
          </a:p>
        </p:txBody>
      </p:sp>
    </p:spTree>
    <p:extLst>
      <p:ext uri="{BB962C8B-B14F-4D97-AF65-F5344CB8AC3E}">
        <p14:creationId xmlns:p14="http://schemas.microsoft.com/office/powerpoint/2010/main" val="4062766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2EBFE-A6FF-36AA-E4CD-AC05CCFB6730}"/>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1B9BDF01-204F-B310-0EB0-94CC9AAACCA5}"/>
              </a:ext>
            </a:extLst>
          </p:cNvPr>
          <p:cNvSpPr>
            <a:spLocks noGrp="1"/>
          </p:cNvSpPr>
          <p:nvPr>
            <p:ph idx="1"/>
          </p:nvPr>
        </p:nvSpPr>
        <p:spPr>
          <a:xfrm>
            <a:off x="565150" y="2691638"/>
            <a:ext cx="10153650" cy="3785362"/>
          </a:xfrm>
        </p:spPr>
        <p:txBody>
          <a:bodyPr/>
          <a:lstStyle/>
          <a:p>
            <a:r>
              <a:rPr lang="en-MY" dirty="0">
                <a:effectLst/>
                <a:latin typeface="ArialMT"/>
              </a:rPr>
              <a:t>Optic neuritis is a rare presentation in MFS and only 5 cases were reported in the literature.</a:t>
            </a:r>
            <a:r>
              <a:rPr lang="en-MY" baseline="30000" dirty="0">
                <a:effectLst/>
                <a:latin typeface="ArialMT"/>
              </a:rPr>
              <a:t>2,3,5 </a:t>
            </a:r>
            <a:r>
              <a:rPr lang="en-MY" dirty="0">
                <a:effectLst/>
                <a:latin typeface="ArialMT"/>
              </a:rPr>
              <a:t>It is found to be associated with anti-GQ1B positivity from the reported cases.</a:t>
            </a:r>
            <a:r>
              <a:rPr lang="en-MY" baseline="30000" dirty="0">
                <a:effectLst/>
                <a:latin typeface="ArialMT"/>
              </a:rPr>
              <a:t>2,3,5</a:t>
            </a:r>
            <a:r>
              <a:rPr lang="en-MY" dirty="0">
                <a:effectLst/>
                <a:latin typeface="ArialMT"/>
              </a:rPr>
              <a:t> This could be due to IgM mediated inflammatory demyelination of optic nerve as optic nerve consists of high concentrations of GQ1b.</a:t>
            </a:r>
            <a:r>
              <a:rPr lang="en-MY" baseline="30000" dirty="0">
                <a:effectLst/>
                <a:latin typeface="ArialMT"/>
              </a:rPr>
              <a:t>4</a:t>
            </a:r>
            <a:r>
              <a:rPr lang="en-MY" dirty="0">
                <a:effectLst/>
                <a:latin typeface="ArialMT"/>
              </a:rPr>
              <a:t> </a:t>
            </a:r>
            <a:endParaRPr lang="en-MY" sz="3200" dirty="0">
              <a:effectLst/>
            </a:endParaRPr>
          </a:p>
          <a:p>
            <a:r>
              <a:rPr lang="en-MY" dirty="0">
                <a:effectLst/>
                <a:latin typeface="ArialMT"/>
              </a:rPr>
              <a:t>MFS is usually self-limiting. However, it can be treated with supportive care and immunotherapy to encourage faster resolution of symptoms.</a:t>
            </a:r>
            <a:r>
              <a:rPr lang="en-MY" baseline="30000" dirty="0">
                <a:effectLst/>
                <a:latin typeface="ArialMT"/>
              </a:rPr>
              <a:t>1</a:t>
            </a:r>
            <a:r>
              <a:rPr lang="en-MY" dirty="0">
                <a:effectLst/>
                <a:latin typeface="ArialMT"/>
              </a:rPr>
              <a:t> The mean recovery time range between 8-12 weeks with good prognosis.</a:t>
            </a:r>
            <a:r>
              <a:rPr lang="en-MY" baseline="30000" dirty="0">
                <a:effectLst/>
                <a:latin typeface="ArialMT"/>
              </a:rPr>
              <a:t>1</a:t>
            </a:r>
            <a:r>
              <a:rPr lang="en-MY" dirty="0">
                <a:effectLst/>
                <a:latin typeface="ArialMT"/>
              </a:rPr>
              <a:t> </a:t>
            </a:r>
            <a:endParaRPr lang="en-MY" sz="3200" dirty="0">
              <a:effectLst/>
            </a:endParaRPr>
          </a:p>
          <a:p>
            <a:endParaRPr lang="en-US" dirty="0"/>
          </a:p>
        </p:txBody>
      </p:sp>
    </p:spTree>
    <p:extLst>
      <p:ext uri="{BB962C8B-B14F-4D97-AF65-F5344CB8AC3E}">
        <p14:creationId xmlns:p14="http://schemas.microsoft.com/office/powerpoint/2010/main" val="3197363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1EB58-5755-5612-D6E9-2DAD1DE4B623}"/>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8EDE34AD-BA07-C120-99D7-C6B824853F56}"/>
              </a:ext>
            </a:extLst>
          </p:cNvPr>
          <p:cNvSpPr>
            <a:spLocks noGrp="1"/>
          </p:cNvSpPr>
          <p:nvPr>
            <p:ph idx="1"/>
          </p:nvPr>
        </p:nvSpPr>
        <p:spPr/>
        <p:txBody>
          <a:bodyPr/>
          <a:lstStyle/>
          <a:p>
            <a:r>
              <a:rPr lang="en-MY" dirty="0">
                <a:effectLst/>
                <a:latin typeface="ArialMT"/>
              </a:rPr>
              <a:t>Optic neuritis is an uncommon presentation of MFS which may make the diagnostic workup more challenging. It should be recognized as part of MFS especially in patients with presence of anti-GQ1b. </a:t>
            </a:r>
            <a:endParaRPr lang="en-MY" sz="3200" dirty="0">
              <a:effectLst/>
            </a:endParaRPr>
          </a:p>
          <a:p>
            <a:endParaRPr lang="en-US" dirty="0"/>
          </a:p>
        </p:txBody>
      </p:sp>
    </p:spTree>
    <p:extLst>
      <p:ext uri="{BB962C8B-B14F-4D97-AF65-F5344CB8AC3E}">
        <p14:creationId xmlns:p14="http://schemas.microsoft.com/office/powerpoint/2010/main" val="40406980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A24F0-DDA0-1895-F31A-2AFBF0A3D6AC}"/>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6FF67F73-3F42-D68A-5E87-32A9AAD01EFA}"/>
              </a:ext>
            </a:extLst>
          </p:cNvPr>
          <p:cNvSpPr>
            <a:spLocks noGrp="1"/>
          </p:cNvSpPr>
          <p:nvPr>
            <p:ph idx="1"/>
          </p:nvPr>
        </p:nvSpPr>
        <p:spPr>
          <a:xfrm>
            <a:off x="565150" y="2691638"/>
            <a:ext cx="8267296" cy="3683762"/>
          </a:xfrm>
        </p:spPr>
        <p:txBody>
          <a:bodyPr>
            <a:normAutofit fontScale="85000" lnSpcReduction="10000"/>
          </a:bodyPr>
          <a:lstStyle/>
          <a:p>
            <a:pPr>
              <a:buFont typeface="+mj-lt"/>
              <a:buAutoNum type="arabicPeriod"/>
            </a:pPr>
            <a:r>
              <a:rPr lang="en-MY" sz="1800" dirty="0" err="1">
                <a:effectLst/>
                <a:latin typeface="ArialMT"/>
              </a:rPr>
              <a:t>RochaCabreroF,MorrisonEH.MillerFisherSyndrome</a:t>
            </a:r>
            <a:r>
              <a:rPr lang="en-MY" sz="1800" dirty="0">
                <a:effectLst/>
                <a:latin typeface="ArialMT"/>
              </a:rPr>
              <a:t>.[Updated2023Jun 26]. In: </a:t>
            </a:r>
            <a:r>
              <a:rPr lang="en-MY" sz="1800" dirty="0" err="1">
                <a:effectLst/>
                <a:latin typeface="ArialMT"/>
              </a:rPr>
              <a:t>StatPearls</a:t>
            </a:r>
            <a:r>
              <a:rPr lang="en-MY" sz="1800" dirty="0">
                <a:effectLst/>
                <a:latin typeface="ArialMT"/>
              </a:rPr>
              <a:t> [Internet]. Treasure Island (FL): </a:t>
            </a:r>
            <a:r>
              <a:rPr lang="en-MY" sz="1800" dirty="0" err="1">
                <a:effectLst/>
                <a:latin typeface="ArialMT"/>
              </a:rPr>
              <a:t>StatPearls</a:t>
            </a:r>
            <a:r>
              <a:rPr lang="en-MY" sz="1800" dirty="0">
                <a:effectLst/>
                <a:latin typeface="ArialMT"/>
              </a:rPr>
              <a:t> Publishing; 2023 Jan </a:t>
            </a:r>
          </a:p>
          <a:p>
            <a:pPr>
              <a:buFont typeface="+mj-lt"/>
              <a:buAutoNum type="arabicPeriod"/>
            </a:pPr>
            <a:r>
              <a:rPr lang="en-MY" sz="1800" dirty="0" err="1">
                <a:effectLst/>
                <a:latin typeface="ArialMT"/>
              </a:rPr>
              <a:t>OuhabiH,BourazzaA,RouimiA,BoutalebN,MosseddaqR.Névriteoptique</a:t>
            </a:r>
            <a:r>
              <a:rPr lang="en-MY" sz="1800" dirty="0">
                <a:effectLst/>
                <a:latin typeface="ArialMT"/>
              </a:rPr>
              <a:t> </a:t>
            </a:r>
            <a:r>
              <a:rPr lang="en-MY" sz="1800" dirty="0" err="1">
                <a:effectLst/>
                <a:latin typeface="ArialMT"/>
              </a:rPr>
              <a:t>bilatérale</a:t>
            </a:r>
            <a:r>
              <a:rPr lang="en-MY" sz="1800" dirty="0">
                <a:effectLst/>
                <a:latin typeface="ArialMT"/>
              </a:rPr>
              <a:t> et </a:t>
            </a:r>
            <a:r>
              <a:rPr lang="en-MY" sz="1800" dirty="0" err="1">
                <a:effectLst/>
                <a:latin typeface="ArialMT"/>
              </a:rPr>
              <a:t>atteinte</a:t>
            </a:r>
            <a:r>
              <a:rPr lang="en-MY" sz="1800" dirty="0">
                <a:effectLst/>
                <a:latin typeface="ArialMT"/>
              </a:rPr>
              <a:t> </a:t>
            </a:r>
            <a:r>
              <a:rPr lang="en-MY" sz="1800" dirty="0" err="1">
                <a:effectLst/>
                <a:latin typeface="ArialMT"/>
              </a:rPr>
              <a:t>ponto-mésencéphalique</a:t>
            </a:r>
            <a:r>
              <a:rPr lang="en-MY" sz="1800" dirty="0">
                <a:effectLst/>
                <a:latin typeface="ArialMT"/>
              </a:rPr>
              <a:t> à </a:t>
            </a:r>
            <a:r>
              <a:rPr lang="en-MY" sz="1800" dirty="0" err="1">
                <a:effectLst/>
                <a:latin typeface="ArialMT"/>
              </a:rPr>
              <a:t>l'IRM</a:t>
            </a:r>
            <a:r>
              <a:rPr lang="en-MY" sz="1800" dirty="0">
                <a:effectLst/>
                <a:latin typeface="ArialMT"/>
              </a:rPr>
              <a:t> au </a:t>
            </a:r>
            <a:r>
              <a:rPr lang="en-MY" sz="1800" dirty="0" err="1">
                <a:effectLst/>
                <a:latin typeface="ArialMT"/>
              </a:rPr>
              <a:t>cours</a:t>
            </a:r>
            <a:r>
              <a:rPr lang="en-MY" sz="1800" dirty="0">
                <a:effectLst/>
                <a:latin typeface="ArialMT"/>
              </a:rPr>
              <a:t> d'un syndrome de Miller-Fisher [Bilateral optic neuritis and </a:t>
            </a:r>
            <a:r>
              <a:rPr lang="en-MY" sz="1800" dirty="0" err="1">
                <a:effectLst/>
                <a:latin typeface="ArialMT"/>
              </a:rPr>
              <a:t>ponto</a:t>
            </a:r>
            <a:r>
              <a:rPr lang="en-MY" sz="1800" dirty="0">
                <a:effectLst/>
                <a:latin typeface="ArialMT"/>
              </a:rPr>
              <a:t>-mesencephalic involvement shown by MRI in Miller-Fisher syndrome]. Rev </a:t>
            </a:r>
            <a:r>
              <a:rPr lang="en-MY" sz="1800" dirty="0" err="1">
                <a:effectLst/>
                <a:latin typeface="ArialMT"/>
              </a:rPr>
              <a:t>Neurol</a:t>
            </a:r>
            <a:r>
              <a:rPr lang="en-MY" sz="1800" dirty="0">
                <a:effectLst/>
                <a:latin typeface="ArialMT"/>
              </a:rPr>
              <a:t> (Paris). 1998;154(11):780-782. </a:t>
            </a:r>
          </a:p>
          <a:p>
            <a:pPr>
              <a:buFont typeface="+mj-lt"/>
              <a:buAutoNum type="arabicPeriod"/>
            </a:pPr>
            <a:r>
              <a:rPr lang="en-MY" sz="1800" dirty="0">
                <a:effectLst/>
                <a:latin typeface="ArialMT"/>
              </a:rPr>
              <a:t>Chan JW. Optic neuritis in anti-GQ1b positive recurrent Miller Fisher syndrome. Br J </a:t>
            </a:r>
            <a:r>
              <a:rPr lang="en-MY" sz="1800" dirty="0" err="1">
                <a:effectLst/>
                <a:latin typeface="ArialMT"/>
              </a:rPr>
              <a:t>Ophthalmol</a:t>
            </a:r>
            <a:r>
              <a:rPr lang="en-MY" sz="1800" dirty="0">
                <a:effectLst/>
                <a:latin typeface="ArialMT"/>
              </a:rPr>
              <a:t>. 2003 Sep;87(9):1185-6. </a:t>
            </a:r>
            <a:r>
              <a:rPr lang="en-MY" sz="1800" dirty="0" err="1">
                <a:effectLst/>
                <a:latin typeface="ArialMT"/>
              </a:rPr>
              <a:t>doi</a:t>
            </a:r>
            <a:r>
              <a:rPr lang="en-MY" sz="1800" dirty="0">
                <a:effectLst/>
                <a:latin typeface="ArialMT"/>
              </a:rPr>
              <a:t>: 10.1136/bjo.87.9.1185. PMID: 12928295; PMCID: PMC1771865. </a:t>
            </a:r>
          </a:p>
          <a:p>
            <a:pPr>
              <a:buFont typeface="+mj-lt"/>
              <a:buAutoNum type="arabicPeriod"/>
            </a:pPr>
            <a:r>
              <a:rPr lang="en-MY" sz="1800" dirty="0">
                <a:effectLst/>
                <a:latin typeface="ArialMT"/>
              </a:rPr>
              <a:t>Yoshino H, Maeda Y, King M, et al. </a:t>
            </a:r>
            <a:r>
              <a:rPr lang="en-MY" sz="1800" dirty="0" err="1">
                <a:effectLst/>
                <a:latin typeface="ArialMT"/>
              </a:rPr>
              <a:t>Sulfated</a:t>
            </a:r>
            <a:r>
              <a:rPr lang="en-MY" sz="1800" dirty="0">
                <a:effectLst/>
                <a:latin typeface="ArialMT"/>
              </a:rPr>
              <a:t> </a:t>
            </a:r>
            <a:r>
              <a:rPr lang="en-MY" sz="1800" dirty="0" err="1">
                <a:effectLst/>
                <a:latin typeface="ArialMT"/>
              </a:rPr>
              <a:t>glucuronyl</a:t>
            </a:r>
            <a:r>
              <a:rPr lang="en-MY" sz="1800" dirty="0">
                <a:effectLst/>
                <a:latin typeface="ArialMT"/>
              </a:rPr>
              <a:t> glycolipids and gangliosides in the optic nerve of humans. Neurology. 1993;43(2):408-411. doi:10.1212/wnl.43.2.408 </a:t>
            </a:r>
          </a:p>
          <a:p>
            <a:pPr>
              <a:buFont typeface="+mj-lt"/>
              <a:buAutoNum type="arabicPeriod"/>
            </a:pPr>
            <a:r>
              <a:rPr lang="en-MY" sz="1800" dirty="0" err="1">
                <a:effectLst/>
                <a:latin typeface="ArialMT"/>
              </a:rPr>
              <a:t>YepishinIV,AllisonRZ,KaminskasDA,ZagorskiNM,LiowKK.MillerFisher</a:t>
            </a:r>
            <a:r>
              <a:rPr lang="en-MY" sz="1800" dirty="0">
                <a:effectLst/>
                <a:latin typeface="ArialMT"/>
              </a:rPr>
              <a:t> Syndrome: A Case Report Highlighting Heterogeneity of Clinical Features and Focused Differential Diagnosis. Hawaii J Med Public Health. 2016 Jul;75(7):196-9. PMID: 27437164; PMCID: PMC4950094. </a:t>
            </a:r>
          </a:p>
          <a:p>
            <a:endParaRPr lang="en-US" dirty="0"/>
          </a:p>
        </p:txBody>
      </p:sp>
    </p:spTree>
    <p:extLst>
      <p:ext uri="{BB962C8B-B14F-4D97-AF65-F5344CB8AC3E}">
        <p14:creationId xmlns:p14="http://schemas.microsoft.com/office/powerpoint/2010/main" val="1278949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BCA2D-9F66-D8AC-7FC6-67C3B7A123CA}"/>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E504E966-CEB4-86F1-E115-AF9C666B68BE}"/>
              </a:ext>
            </a:extLst>
          </p:cNvPr>
          <p:cNvSpPr>
            <a:spLocks noGrp="1"/>
          </p:cNvSpPr>
          <p:nvPr>
            <p:ph idx="1"/>
          </p:nvPr>
        </p:nvSpPr>
        <p:spPr/>
        <p:txBody>
          <a:bodyPr/>
          <a:lstStyle/>
          <a:p>
            <a:r>
              <a:rPr lang="en-MY" dirty="0">
                <a:effectLst/>
                <a:latin typeface="ArialMT"/>
              </a:rPr>
              <a:t>Miller Fisher Syndrome (MFS) is a rare variant of Guillain- Barre’s syndrome which characterized by the classic triad of ophthalmoplegia, ataxia and areflexia. In addition to that, optic neuritis may be a rare presenting feature of anti-GQ1b positive MFS. </a:t>
            </a:r>
            <a:endParaRPr lang="en-MY" sz="3200" dirty="0">
              <a:effectLst/>
            </a:endParaRPr>
          </a:p>
          <a:p>
            <a:endParaRPr lang="en-US" dirty="0"/>
          </a:p>
        </p:txBody>
      </p:sp>
    </p:spTree>
    <p:extLst>
      <p:ext uri="{BB962C8B-B14F-4D97-AF65-F5344CB8AC3E}">
        <p14:creationId xmlns:p14="http://schemas.microsoft.com/office/powerpoint/2010/main" val="2579065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61030-09A9-9E67-8417-7C37EEA2F50D}"/>
              </a:ext>
            </a:extLst>
          </p:cNvPr>
          <p:cNvSpPr>
            <a:spLocks noGrp="1"/>
          </p:cNvSpPr>
          <p:nvPr>
            <p:ph type="title"/>
          </p:nvPr>
        </p:nvSpPr>
        <p:spPr/>
        <p:txBody>
          <a:bodyPr/>
          <a:lstStyle/>
          <a:p>
            <a:r>
              <a:rPr lang="en-US" dirty="0"/>
              <a:t>Objective</a:t>
            </a:r>
          </a:p>
        </p:txBody>
      </p:sp>
      <p:sp>
        <p:nvSpPr>
          <p:cNvPr id="3" name="Content Placeholder 2">
            <a:extLst>
              <a:ext uri="{FF2B5EF4-FFF2-40B4-BE49-F238E27FC236}">
                <a16:creationId xmlns:a16="http://schemas.microsoft.com/office/drawing/2014/main" id="{1984CC8A-C9CD-406F-8B32-79B9A78CA213}"/>
              </a:ext>
            </a:extLst>
          </p:cNvPr>
          <p:cNvSpPr>
            <a:spLocks noGrp="1"/>
          </p:cNvSpPr>
          <p:nvPr>
            <p:ph idx="1"/>
          </p:nvPr>
        </p:nvSpPr>
        <p:spPr/>
        <p:txBody>
          <a:bodyPr/>
          <a:lstStyle/>
          <a:p>
            <a:r>
              <a:rPr lang="en-MY" dirty="0">
                <a:effectLst/>
                <a:latin typeface="ArialMT"/>
              </a:rPr>
              <a:t>We report a rare case of a young gentleman who presented with bilateral lower limb weakness which associated with bilateral ophthalmoplegia and reduced optic nerve function. His anti-GQ1b antibody was found to be positive. </a:t>
            </a:r>
            <a:endParaRPr lang="en-MY" sz="3200" dirty="0">
              <a:effectLst/>
            </a:endParaRPr>
          </a:p>
          <a:p>
            <a:endParaRPr lang="en-US" dirty="0"/>
          </a:p>
        </p:txBody>
      </p:sp>
    </p:spTree>
    <p:extLst>
      <p:ext uri="{BB962C8B-B14F-4D97-AF65-F5344CB8AC3E}">
        <p14:creationId xmlns:p14="http://schemas.microsoft.com/office/powerpoint/2010/main" val="3312045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FBE56-D644-BC74-B543-F0E84C9D7E60}"/>
              </a:ext>
            </a:extLst>
          </p:cNvPr>
          <p:cNvSpPr>
            <a:spLocks noGrp="1"/>
          </p:cNvSpPr>
          <p:nvPr>
            <p:ph type="title"/>
          </p:nvPr>
        </p:nvSpPr>
        <p:spPr/>
        <p:txBody>
          <a:bodyPr/>
          <a:lstStyle/>
          <a:p>
            <a:r>
              <a:rPr lang="en-US" dirty="0"/>
              <a:t>Method</a:t>
            </a:r>
          </a:p>
        </p:txBody>
      </p:sp>
      <p:sp>
        <p:nvSpPr>
          <p:cNvPr id="3" name="Content Placeholder 2">
            <a:extLst>
              <a:ext uri="{FF2B5EF4-FFF2-40B4-BE49-F238E27FC236}">
                <a16:creationId xmlns:a16="http://schemas.microsoft.com/office/drawing/2014/main" id="{461B75D3-248C-EC0C-0327-7B4D535AA55C}"/>
              </a:ext>
            </a:extLst>
          </p:cNvPr>
          <p:cNvSpPr>
            <a:spLocks noGrp="1"/>
          </p:cNvSpPr>
          <p:nvPr>
            <p:ph idx="1"/>
          </p:nvPr>
        </p:nvSpPr>
        <p:spPr/>
        <p:txBody>
          <a:bodyPr/>
          <a:lstStyle/>
          <a:p>
            <a:r>
              <a:rPr lang="en-US" dirty="0"/>
              <a:t>Case report</a:t>
            </a:r>
          </a:p>
        </p:txBody>
      </p:sp>
    </p:spTree>
    <p:extLst>
      <p:ext uri="{BB962C8B-B14F-4D97-AF65-F5344CB8AC3E}">
        <p14:creationId xmlns:p14="http://schemas.microsoft.com/office/powerpoint/2010/main" val="3910234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09D4A-897E-D139-9314-1BCBCD04AB98}"/>
              </a:ext>
            </a:extLst>
          </p:cNvPr>
          <p:cNvSpPr>
            <a:spLocks noGrp="1"/>
          </p:cNvSpPr>
          <p:nvPr>
            <p:ph type="title"/>
          </p:nvPr>
        </p:nvSpPr>
        <p:spPr/>
        <p:txBody>
          <a:bodyPr/>
          <a:lstStyle/>
          <a:p>
            <a:r>
              <a:rPr lang="en-US" dirty="0"/>
              <a:t>Results</a:t>
            </a:r>
          </a:p>
        </p:txBody>
      </p:sp>
      <p:sp>
        <p:nvSpPr>
          <p:cNvPr id="3" name="Content Placeholder 2">
            <a:extLst>
              <a:ext uri="{FF2B5EF4-FFF2-40B4-BE49-F238E27FC236}">
                <a16:creationId xmlns:a16="http://schemas.microsoft.com/office/drawing/2014/main" id="{9D420D49-91CA-3AE7-9970-B00D8527D744}"/>
              </a:ext>
            </a:extLst>
          </p:cNvPr>
          <p:cNvSpPr>
            <a:spLocks noGrp="1"/>
          </p:cNvSpPr>
          <p:nvPr>
            <p:ph idx="1"/>
          </p:nvPr>
        </p:nvSpPr>
        <p:spPr/>
        <p:txBody>
          <a:bodyPr/>
          <a:lstStyle/>
          <a:p>
            <a:r>
              <a:rPr lang="en-MY" dirty="0">
                <a:effectLst/>
                <a:latin typeface="ArialMT"/>
              </a:rPr>
              <a:t>A 24-year-old gentleman presented with bilateral lower limb weakness for 6 days which preceded with one-week history of influenza-like illness. It was associated with sudden, painless reduced vision over bilateral eye and diplopia. </a:t>
            </a:r>
            <a:endParaRPr lang="en-MY" sz="3200" dirty="0">
              <a:effectLst/>
            </a:endParaRPr>
          </a:p>
          <a:p>
            <a:endParaRPr lang="en-US" dirty="0"/>
          </a:p>
        </p:txBody>
      </p:sp>
    </p:spTree>
    <p:extLst>
      <p:ext uri="{BB962C8B-B14F-4D97-AF65-F5344CB8AC3E}">
        <p14:creationId xmlns:p14="http://schemas.microsoft.com/office/powerpoint/2010/main" val="2348099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6C82C28-BA9B-9376-EC86-08F755E39D07}"/>
              </a:ext>
            </a:extLst>
          </p:cNvPr>
          <p:cNvSpPr>
            <a:spLocks noGrp="1"/>
          </p:cNvSpPr>
          <p:nvPr>
            <p:ph idx="1"/>
          </p:nvPr>
        </p:nvSpPr>
        <p:spPr>
          <a:xfrm>
            <a:off x="412750" y="1777238"/>
            <a:ext cx="10915650" cy="4166362"/>
          </a:xfrm>
        </p:spPr>
        <p:txBody>
          <a:bodyPr>
            <a:normAutofit/>
          </a:bodyPr>
          <a:lstStyle/>
          <a:p>
            <a:r>
              <a:rPr lang="en-US" dirty="0">
                <a:effectLst/>
                <a:latin typeface="Calibri" panose="020F0502020204030204" pitchFamily="34" charset="0"/>
                <a:ea typeface="Calibri" panose="020F0502020204030204" pitchFamily="34" charset="0"/>
                <a:cs typeface="Times New Roman" panose="02020603050405020304" pitchFamily="18" charset="0"/>
              </a:rPr>
              <a:t>On examination, his vision was 6/60 both eyes, relative afferent pupillary defects were equivocal and there were reduced red saturation, color vision and light saturation in both eyes. His bilateral extra-ocular muscle movements were restricted at medial, lateral, and superior gazes (figure 1). Bilateral anterior segment examinations were normal. Fundus examination showed bilateral optic disc swelling </a:t>
            </a:r>
            <a:r>
              <a:rPr lang="en-US">
                <a:effectLst/>
                <a:latin typeface="Calibri" panose="020F0502020204030204" pitchFamily="34" charset="0"/>
                <a:ea typeface="Calibri" panose="020F0502020204030204" pitchFamily="34" charset="0"/>
                <a:cs typeface="Times New Roman" panose="02020603050405020304" pitchFamily="18" charset="0"/>
              </a:rPr>
              <a:t>(figure 2).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r>
              <a:rPr lang="en-US" dirty="0">
                <a:effectLst/>
                <a:latin typeface="Calibri" panose="020F0502020204030204" pitchFamily="34" charset="0"/>
                <a:ea typeface="Calibri" panose="020F0502020204030204" pitchFamily="34" charset="0"/>
                <a:cs typeface="Times New Roman" panose="02020603050405020304" pitchFamily="18" charset="0"/>
              </a:rPr>
              <a:t>His Humphrey visual field showed generalized visual field defects in both eyes. </a:t>
            </a:r>
          </a:p>
          <a:p>
            <a:r>
              <a:rPr lang="en-US" dirty="0">
                <a:effectLst/>
                <a:latin typeface="Calibri" panose="020F0502020204030204" pitchFamily="34" charset="0"/>
                <a:ea typeface="Calibri" panose="020F0502020204030204" pitchFamily="34" charset="0"/>
                <a:cs typeface="Times New Roman" panose="02020603050405020304" pitchFamily="18" charset="0"/>
              </a:rPr>
              <a:t>Neurological examination showed marked bilateral upper and lower extremities weakness and absent of upper and lower deep tendon reflexes and Babinski’s reflexes</a:t>
            </a:r>
            <a:r>
              <a:rPr lang="en-MY" sz="3200" dirty="0">
                <a:effectLst/>
              </a:rPr>
              <a:t> </a:t>
            </a:r>
            <a:endParaRPr lang="en-US" sz="3200" dirty="0"/>
          </a:p>
        </p:txBody>
      </p:sp>
    </p:spTree>
    <p:extLst>
      <p:ext uri="{BB962C8B-B14F-4D97-AF65-F5344CB8AC3E}">
        <p14:creationId xmlns:p14="http://schemas.microsoft.com/office/powerpoint/2010/main" val="4034169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579E3846-8D0B-B14A-817A-7FAC9DDAB4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E1119BB-5A48-AC04-43C3-824C0490E63C}"/>
              </a:ext>
            </a:extLst>
          </p:cNvPr>
          <p:cNvSpPr>
            <a:spLocks noGrp="1"/>
          </p:cNvSpPr>
          <p:nvPr>
            <p:ph type="title"/>
          </p:nvPr>
        </p:nvSpPr>
        <p:spPr>
          <a:xfrm>
            <a:off x="7493000" y="1204721"/>
            <a:ext cx="4133840" cy="1446550"/>
          </a:xfrm>
        </p:spPr>
        <p:txBody>
          <a:bodyPr>
            <a:normAutofit/>
          </a:bodyPr>
          <a:lstStyle/>
          <a:p>
            <a:endParaRPr lang="en-US"/>
          </a:p>
        </p:txBody>
      </p:sp>
      <p:sp>
        <p:nvSpPr>
          <p:cNvPr id="9" name="Content Placeholder 8">
            <a:extLst>
              <a:ext uri="{FF2B5EF4-FFF2-40B4-BE49-F238E27FC236}">
                <a16:creationId xmlns:a16="http://schemas.microsoft.com/office/drawing/2014/main" id="{91797C9A-0558-D36B-3563-949B806E2746}"/>
              </a:ext>
            </a:extLst>
          </p:cNvPr>
          <p:cNvSpPr>
            <a:spLocks noGrp="1"/>
          </p:cNvSpPr>
          <p:nvPr>
            <p:ph idx="1"/>
          </p:nvPr>
        </p:nvSpPr>
        <p:spPr>
          <a:xfrm>
            <a:off x="7493001" y="2691638"/>
            <a:ext cx="4133840" cy="3188586"/>
          </a:xfrm>
        </p:spPr>
        <p:txBody>
          <a:bodyPr>
            <a:normAutofit/>
          </a:bodyPr>
          <a:lstStyle/>
          <a:p>
            <a:r>
              <a:rPr lang="en-US" dirty="0"/>
              <a:t>Figure 1 showed restricted EOM over medial, lateral and superior gaze bilaterally.</a:t>
            </a:r>
          </a:p>
        </p:txBody>
      </p:sp>
      <p:pic>
        <p:nvPicPr>
          <p:cNvPr id="5" name="Content Placeholder 4" descr="A collage of a person's face&#10;&#10;Description automatically generated">
            <a:extLst>
              <a:ext uri="{FF2B5EF4-FFF2-40B4-BE49-F238E27FC236}">
                <a16:creationId xmlns:a16="http://schemas.microsoft.com/office/drawing/2014/main" id="{CE613E1C-A9C4-5684-50D7-A06B085788AE}"/>
              </a:ext>
            </a:extLst>
          </p:cNvPr>
          <p:cNvPicPr>
            <a:picLocks noChangeAspect="1"/>
          </p:cNvPicPr>
          <p:nvPr/>
        </p:nvPicPr>
        <p:blipFill>
          <a:blip r:embed="rId2"/>
          <a:stretch>
            <a:fillRect/>
          </a:stretch>
        </p:blipFill>
        <p:spPr>
          <a:xfrm>
            <a:off x="973666" y="1060415"/>
            <a:ext cx="5826271" cy="5083421"/>
          </a:xfrm>
          <a:prstGeom prst="rect">
            <a:avLst/>
          </a:prstGeom>
        </p:spPr>
      </p:pic>
      <p:sp>
        <p:nvSpPr>
          <p:cNvPr id="14" name="Cross 13">
            <a:extLst>
              <a:ext uri="{FF2B5EF4-FFF2-40B4-BE49-F238E27FC236}">
                <a16:creationId xmlns:a16="http://schemas.microsoft.com/office/drawing/2014/main" id="{7B768144-4A9A-EF4F-89C6-859C48A1AD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05290"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33F0DEE-0C91-A94B-BED4-444EDE341B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sign with a person and dollar symbol&#10;&#10;Description automatically generated">
            <a:extLst>
              <a:ext uri="{FF2B5EF4-FFF2-40B4-BE49-F238E27FC236}">
                <a16:creationId xmlns:a16="http://schemas.microsoft.com/office/drawing/2014/main" id="{D2049F7F-3992-0ED6-34FD-B1D886F9A279}"/>
              </a:ext>
            </a:extLst>
          </p:cNvPr>
          <p:cNvPicPr>
            <a:picLocks noChangeAspect="1"/>
          </p:cNvPicPr>
          <p:nvPr/>
        </p:nvPicPr>
        <p:blipFill>
          <a:blip r:embed="rId3"/>
          <a:stretch>
            <a:fillRect/>
          </a:stretch>
        </p:blipFill>
        <p:spPr>
          <a:xfrm>
            <a:off x="5530531" y="5670674"/>
            <a:ext cx="1219200" cy="419100"/>
          </a:xfrm>
          <a:prstGeom prst="rect">
            <a:avLst/>
          </a:prstGeom>
        </p:spPr>
      </p:pic>
    </p:spTree>
    <p:extLst>
      <p:ext uri="{BB962C8B-B14F-4D97-AF65-F5344CB8AC3E}">
        <p14:creationId xmlns:p14="http://schemas.microsoft.com/office/powerpoint/2010/main" val="2496202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579E3846-8D0B-B14A-817A-7FAC9DDAB4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C059BC7-08C0-9142-1C52-93D9897E407C}"/>
              </a:ext>
            </a:extLst>
          </p:cNvPr>
          <p:cNvSpPr>
            <a:spLocks noGrp="1"/>
          </p:cNvSpPr>
          <p:nvPr>
            <p:ph type="title"/>
          </p:nvPr>
        </p:nvSpPr>
        <p:spPr>
          <a:xfrm>
            <a:off x="7493000" y="1204721"/>
            <a:ext cx="4133840" cy="1446550"/>
          </a:xfrm>
        </p:spPr>
        <p:txBody>
          <a:bodyPr>
            <a:normAutofit/>
          </a:bodyPr>
          <a:lstStyle/>
          <a:p>
            <a:endParaRPr lang="en-US"/>
          </a:p>
        </p:txBody>
      </p:sp>
      <p:sp>
        <p:nvSpPr>
          <p:cNvPr id="9" name="Content Placeholder 8">
            <a:extLst>
              <a:ext uri="{FF2B5EF4-FFF2-40B4-BE49-F238E27FC236}">
                <a16:creationId xmlns:a16="http://schemas.microsoft.com/office/drawing/2014/main" id="{C67592A4-1874-CC8D-CA60-100C3C6E415E}"/>
              </a:ext>
            </a:extLst>
          </p:cNvPr>
          <p:cNvSpPr>
            <a:spLocks noGrp="1"/>
          </p:cNvSpPr>
          <p:nvPr>
            <p:ph idx="1"/>
          </p:nvPr>
        </p:nvSpPr>
        <p:spPr>
          <a:xfrm>
            <a:off x="7493001" y="2691638"/>
            <a:ext cx="4133840" cy="3188586"/>
          </a:xfrm>
        </p:spPr>
        <p:txBody>
          <a:bodyPr>
            <a:normAutofit/>
          </a:bodyPr>
          <a:lstStyle/>
          <a:p>
            <a:r>
              <a:rPr lang="en-US" dirty="0"/>
              <a:t>Figure 2: Bilateral optic swelling.</a:t>
            </a:r>
          </a:p>
        </p:txBody>
      </p:sp>
      <p:pic>
        <p:nvPicPr>
          <p:cNvPr id="5" name="Content Placeholder 4" descr="A close-up of two circles&#10;&#10;Description automatically generated">
            <a:extLst>
              <a:ext uri="{FF2B5EF4-FFF2-40B4-BE49-F238E27FC236}">
                <a16:creationId xmlns:a16="http://schemas.microsoft.com/office/drawing/2014/main" id="{ECD6F478-22D8-CC08-42C5-797349DABF2B}"/>
              </a:ext>
            </a:extLst>
          </p:cNvPr>
          <p:cNvPicPr>
            <a:picLocks noChangeAspect="1"/>
          </p:cNvPicPr>
          <p:nvPr/>
        </p:nvPicPr>
        <p:blipFill>
          <a:blip r:embed="rId2"/>
          <a:stretch>
            <a:fillRect/>
          </a:stretch>
        </p:blipFill>
        <p:spPr>
          <a:xfrm>
            <a:off x="391729" y="2142257"/>
            <a:ext cx="7023525" cy="3476645"/>
          </a:xfrm>
          <a:prstGeom prst="rect">
            <a:avLst/>
          </a:prstGeom>
        </p:spPr>
      </p:pic>
      <p:sp>
        <p:nvSpPr>
          <p:cNvPr id="14" name="Cross 13">
            <a:extLst>
              <a:ext uri="{FF2B5EF4-FFF2-40B4-BE49-F238E27FC236}">
                <a16:creationId xmlns:a16="http://schemas.microsoft.com/office/drawing/2014/main" id="{7B768144-4A9A-EF4F-89C6-859C48A1AD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05290"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33F0DEE-0C91-A94B-BED4-444EDE341B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sign with a person and dollar symbol&#10;&#10;Description automatically generated">
            <a:extLst>
              <a:ext uri="{FF2B5EF4-FFF2-40B4-BE49-F238E27FC236}">
                <a16:creationId xmlns:a16="http://schemas.microsoft.com/office/drawing/2014/main" id="{FFDE42B6-6D26-F7BA-63E2-6C8B95DC6123}"/>
              </a:ext>
            </a:extLst>
          </p:cNvPr>
          <p:cNvPicPr>
            <a:picLocks noChangeAspect="1"/>
          </p:cNvPicPr>
          <p:nvPr/>
        </p:nvPicPr>
        <p:blipFill>
          <a:blip r:embed="rId3"/>
          <a:stretch>
            <a:fillRect/>
          </a:stretch>
        </p:blipFill>
        <p:spPr>
          <a:xfrm>
            <a:off x="6142412" y="5199802"/>
            <a:ext cx="1219200" cy="419100"/>
          </a:xfrm>
          <a:prstGeom prst="rect">
            <a:avLst/>
          </a:prstGeom>
        </p:spPr>
      </p:pic>
    </p:spTree>
    <p:extLst>
      <p:ext uri="{BB962C8B-B14F-4D97-AF65-F5344CB8AC3E}">
        <p14:creationId xmlns:p14="http://schemas.microsoft.com/office/powerpoint/2010/main" val="14332706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B26825-E164-4BF9-022B-FE178C6FFE53}"/>
              </a:ext>
            </a:extLst>
          </p:cNvPr>
          <p:cNvSpPr>
            <a:spLocks noGrp="1"/>
          </p:cNvSpPr>
          <p:nvPr>
            <p:ph idx="1"/>
          </p:nvPr>
        </p:nvSpPr>
        <p:spPr>
          <a:xfrm>
            <a:off x="590550" y="2463038"/>
            <a:ext cx="8267296" cy="3188586"/>
          </a:xfrm>
        </p:spPr>
        <p:txBody>
          <a:bodyPr/>
          <a:lstStyle/>
          <a:p>
            <a:r>
              <a:rPr lang="en-MY" dirty="0">
                <a:effectLst/>
                <a:latin typeface="ArialMT"/>
              </a:rPr>
              <a:t>Lumbar puncture was done, and cerebrospinal fluid analysis showed albumin-cytological dissociation. His blood was sent for anti-GQ1b antibodies and found to be positive. </a:t>
            </a:r>
            <a:endParaRPr lang="en-MY" sz="3200" dirty="0">
              <a:effectLst/>
            </a:endParaRPr>
          </a:p>
          <a:p>
            <a:endParaRPr lang="en-US" dirty="0"/>
          </a:p>
        </p:txBody>
      </p:sp>
    </p:spTree>
    <p:extLst>
      <p:ext uri="{BB962C8B-B14F-4D97-AF65-F5344CB8AC3E}">
        <p14:creationId xmlns:p14="http://schemas.microsoft.com/office/powerpoint/2010/main" val="863338469"/>
      </p:ext>
    </p:extLst>
  </p:cSld>
  <p:clrMapOvr>
    <a:masterClrMapping/>
  </p:clrMapOvr>
</p:sld>
</file>

<file path=ppt/theme/theme1.xml><?xml version="1.0" encoding="utf-8"?>
<a:theme xmlns:a="http://schemas.openxmlformats.org/drawingml/2006/main" name="MadridVTI">
  <a:themeElements>
    <a:clrScheme name="AnalogousFromLightSeedLeftStep">
      <a:dk1>
        <a:srgbClr val="000000"/>
      </a:dk1>
      <a:lt1>
        <a:srgbClr val="FFFFFF"/>
      </a:lt1>
      <a:dk2>
        <a:srgbClr val="213A3B"/>
      </a:dk2>
      <a:lt2>
        <a:srgbClr val="E8E5E2"/>
      </a:lt2>
      <a:accent1>
        <a:srgbClr val="81A6C4"/>
      </a:accent1>
      <a:accent2>
        <a:srgbClr val="6EADAF"/>
      </a:accent2>
      <a:accent3>
        <a:srgbClr val="7BAC99"/>
      </a:accent3>
      <a:accent4>
        <a:srgbClr val="6EAF7B"/>
      </a:accent4>
      <a:accent5>
        <a:srgbClr val="86AC7B"/>
      </a:accent5>
      <a:accent6>
        <a:srgbClr val="93AA6B"/>
      </a:accent6>
      <a:hlink>
        <a:srgbClr val="9F795B"/>
      </a:hlink>
      <a:folHlink>
        <a:srgbClr val="7F7F7F"/>
      </a:folHlink>
    </a:clrScheme>
    <a:fontScheme name="Madrid">
      <a:majorFont>
        <a:latin typeface="Seaford Display"/>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dridVTI" id="{5F675924-ADDD-6B4C-A2D4-69150D1F0C16}" vid="{BEA84270-19BD-7342-8ABF-EFF1668AF117}"/>
    </a:ext>
  </a:extLst>
</a:theme>
</file>

<file path=docProps/app.xml><?xml version="1.0" encoding="utf-8"?>
<Properties xmlns="http://schemas.openxmlformats.org/officeDocument/2006/extended-properties" xmlns:vt="http://schemas.openxmlformats.org/officeDocument/2006/docPropsVTypes">
  <TotalTime>37</TotalTime>
  <Words>727</Words>
  <Application>Microsoft Macintosh PowerPoint</Application>
  <PresentationFormat>Widescreen</PresentationFormat>
  <Paragraphs>32</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ArialMT</vt:lpstr>
      <vt:lpstr>Calibri</vt:lpstr>
      <vt:lpstr>Seaford Display</vt:lpstr>
      <vt:lpstr>System Font Regular</vt:lpstr>
      <vt:lpstr>Tenorite</vt:lpstr>
      <vt:lpstr>MadridVTI</vt:lpstr>
      <vt:lpstr>Rare ocular presentation in Miller fisher syndrome </vt:lpstr>
      <vt:lpstr>Introduction</vt:lpstr>
      <vt:lpstr>Objective</vt:lpstr>
      <vt:lpstr>Method</vt:lpstr>
      <vt:lpstr>Results</vt:lpstr>
      <vt:lpstr>PowerPoint Presentation</vt:lpstr>
      <vt:lpstr>PowerPoint Presentation</vt:lpstr>
      <vt:lpstr>PowerPoint Presentation</vt:lpstr>
      <vt:lpstr>PowerPoint Presentation</vt:lpstr>
      <vt:lpstr>Discussions</vt:lpstr>
      <vt:lpstr>PowerPoint Presentation</vt:lpstr>
      <vt:lpstr>Conclusion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Rare ocular presentation in Miller fisher syndrome </dc:title>
  <dc:creator>YAP JIN YI</dc:creator>
  <cp:lastModifiedBy>YAP JIN YI</cp:lastModifiedBy>
  <cp:revision>2</cp:revision>
  <dcterms:created xsi:type="dcterms:W3CDTF">2023-09-26T05:02:29Z</dcterms:created>
  <dcterms:modified xsi:type="dcterms:W3CDTF">2023-09-26T05:45:31Z</dcterms:modified>
</cp:coreProperties>
</file>