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</p:sldIdLst>
  <p:sldSz cx="14211300" cy="20104100"/>
  <p:notesSz cx="14211300" cy="20104100"/>
  <p:defaultTextStyle>
    <a:defPPr>
      <a:defRPr kern="0"/>
    </a:def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0" autoAdjust="0"/>
    <p:restoredTop sz="93447" autoAdjust="0"/>
  </p:normalViewPr>
  <p:slideViewPr>
    <p:cSldViewPr>
      <p:cViewPr varScale="1">
        <p:scale>
          <a:sx n="22" d="100"/>
          <a:sy n="22" d="100"/>
        </p:scale>
        <p:origin x="2588" y="6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066323" y="6232271"/>
            <a:ext cx="12085003" cy="422186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2132647" y="11258296"/>
            <a:ext cx="9952355" cy="50260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12/26/2023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12/26/2023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710882" y="4623943"/>
            <a:ext cx="6184678" cy="1326870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7322089" y="4623943"/>
            <a:ext cx="6184678" cy="1326870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12/26/2023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12/26/2023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12/26/2023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0" y="8518904"/>
            <a:ext cx="14211935" cy="11585575"/>
          </a:xfrm>
          <a:custGeom>
            <a:avLst/>
            <a:gdLst/>
            <a:ahLst/>
            <a:cxnLst/>
            <a:rect l="l" t="t" r="r" b="b"/>
            <a:pathLst>
              <a:path w="14211935" h="11585575">
                <a:moveTo>
                  <a:pt x="0" y="11585194"/>
                </a:moveTo>
                <a:lnTo>
                  <a:pt x="14211672" y="11585194"/>
                </a:lnTo>
                <a:lnTo>
                  <a:pt x="14211672" y="0"/>
                </a:lnTo>
                <a:lnTo>
                  <a:pt x="0" y="0"/>
                </a:lnTo>
                <a:lnTo>
                  <a:pt x="0" y="11585194"/>
                </a:lnTo>
                <a:close/>
              </a:path>
            </a:pathLst>
          </a:custGeom>
          <a:solidFill>
            <a:srgbClr val="D8ECE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g object 17"/>
          <p:cNvSpPr/>
          <p:nvPr/>
        </p:nvSpPr>
        <p:spPr>
          <a:xfrm>
            <a:off x="0" y="0"/>
            <a:ext cx="14211935" cy="5128260"/>
          </a:xfrm>
          <a:custGeom>
            <a:avLst/>
            <a:gdLst/>
            <a:ahLst/>
            <a:cxnLst/>
            <a:rect l="l" t="t" r="r" b="b"/>
            <a:pathLst>
              <a:path w="14211935" h="5128260">
                <a:moveTo>
                  <a:pt x="0" y="5128132"/>
                </a:moveTo>
                <a:lnTo>
                  <a:pt x="14211672" y="5128132"/>
                </a:lnTo>
                <a:lnTo>
                  <a:pt x="14211672" y="0"/>
                </a:lnTo>
                <a:lnTo>
                  <a:pt x="0" y="0"/>
                </a:lnTo>
                <a:lnTo>
                  <a:pt x="0" y="5128132"/>
                </a:lnTo>
                <a:close/>
              </a:path>
            </a:pathLst>
          </a:custGeom>
          <a:solidFill>
            <a:srgbClr val="D8ECE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g object 18"/>
          <p:cNvSpPr/>
          <p:nvPr/>
        </p:nvSpPr>
        <p:spPr>
          <a:xfrm>
            <a:off x="683200" y="894242"/>
            <a:ext cx="6213475" cy="3387090"/>
          </a:xfrm>
          <a:custGeom>
            <a:avLst/>
            <a:gdLst/>
            <a:ahLst/>
            <a:cxnLst/>
            <a:rect l="l" t="t" r="r" b="b"/>
            <a:pathLst>
              <a:path w="6213475" h="3387090">
                <a:moveTo>
                  <a:pt x="6213392" y="3386828"/>
                </a:moveTo>
                <a:lnTo>
                  <a:pt x="0" y="3386828"/>
                </a:lnTo>
                <a:lnTo>
                  <a:pt x="0" y="0"/>
                </a:lnTo>
                <a:lnTo>
                  <a:pt x="6213392" y="0"/>
                </a:lnTo>
                <a:lnTo>
                  <a:pt x="6213392" y="3386828"/>
                </a:lnTo>
                <a:close/>
              </a:path>
            </a:pathLst>
          </a:custGeom>
          <a:solidFill>
            <a:srgbClr val="F9EFE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bg object 19"/>
          <p:cNvSpPr/>
          <p:nvPr/>
        </p:nvSpPr>
        <p:spPr>
          <a:xfrm>
            <a:off x="683266" y="894242"/>
            <a:ext cx="6213475" cy="3387090"/>
          </a:xfrm>
          <a:custGeom>
            <a:avLst/>
            <a:gdLst/>
            <a:ahLst/>
            <a:cxnLst/>
            <a:rect l="l" t="t" r="r" b="b"/>
            <a:pathLst>
              <a:path w="6213475" h="3387090">
                <a:moveTo>
                  <a:pt x="0" y="0"/>
                </a:moveTo>
                <a:lnTo>
                  <a:pt x="6213138" y="0"/>
                </a:lnTo>
                <a:lnTo>
                  <a:pt x="6213138" y="3386690"/>
                </a:lnTo>
                <a:lnTo>
                  <a:pt x="0" y="3386690"/>
                </a:lnTo>
                <a:lnTo>
                  <a:pt x="0" y="0"/>
                </a:lnTo>
                <a:close/>
              </a:path>
            </a:pathLst>
          </a:custGeom>
          <a:ln w="71640">
            <a:solidFill>
              <a:srgbClr val="1C0D0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bg object 20"/>
          <p:cNvSpPr/>
          <p:nvPr/>
        </p:nvSpPr>
        <p:spPr>
          <a:xfrm>
            <a:off x="7215637" y="497405"/>
            <a:ext cx="6884034" cy="4631055"/>
          </a:xfrm>
          <a:custGeom>
            <a:avLst/>
            <a:gdLst/>
            <a:ahLst/>
            <a:cxnLst/>
            <a:rect l="l" t="t" r="r" b="b"/>
            <a:pathLst>
              <a:path w="6884034" h="4631055">
                <a:moveTo>
                  <a:pt x="0" y="4630726"/>
                </a:moveTo>
                <a:lnTo>
                  <a:pt x="6883792" y="4630726"/>
                </a:lnTo>
                <a:lnTo>
                  <a:pt x="6883792" y="0"/>
                </a:lnTo>
                <a:lnTo>
                  <a:pt x="0" y="0"/>
                </a:lnTo>
                <a:lnTo>
                  <a:pt x="0" y="4630726"/>
                </a:lnTo>
                <a:close/>
              </a:path>
            </a:pathLst>
          </a:custGeom>
          <a:solidFill>
            <a:srgbClr val="B0CCE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bg object 21"/>
          <p:cNvSpPr/>
          <p:nvPr/>
        </p:nvSpPr>
        <p:spPr>
          <a:xfrm>
            <a:off x="7215637" y="497406"/>
            <a:ext cx="6884034" cy="4672965"/>
          </a:xfrm>
          <a:custGeom>
            <a:avLst/>
            <a:gdLst/>
            <a:ahLst/>
            <a:cxnLst/>
            <a:rect l="l" t="t" r="r" b="b"/>
            <a:pathLst>
              <a:path w="6884034" h="4672965">
                <a:moveTo>
                  <a:pt x="0" y="0"/>
                </a:moveTo>
                <a:lnTo>
                  <a:pt x="6883779" y="0"/>
                </a:lnTo>
                <a:lnTo>
                  <a:pt x="6883779" y="4672437"/>
                </a:lnTo>
                <a:lnTo>
                  <a:pt x="0" y="4672437"/>
                </a:lnTo>
                <a:lnTo>
                  <a:pt x="0" y="0"/>
                </a:lnTo>
                <a:close/>
              </a:path>
            </a:pathLst>
          </a:custGeom>
          <a:ln w="71640">
            <a:solidFill>
              <a:srgbClr val="1C0D0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bg object 22"/>
          <p:cNvSpPr/>
          <p:nvPr/>
        </p:nvSpPr>
        <p:spPr>
          <a:xfrm>
            <a:off x="0" y="5199772"/>
            <a:ext cx="14211935" cy="3319145"/>
          </a:xfrm>
          <a:custGeom>
            <a:avLst/>
            <a:gdLst/>
            <a:ahLst/>
            <a:cxnLst/>
            <a:rect l="l" t="t" r="r" b="b"/>
            <a:pathLst>
              <a:path w="14211935" h="3319145">
                <a:moveTo>
                  <a:pt x="0" y="3319132"/>
                </a:moveTo>
                <a:lnTo>
                  <a:pt x="14211672" y="3319132"/>
                </a:lnTo>
                <a:lnTo>
                  <a:pt x="14211672" y="0"/>
                </a:lnTo>
                <a:lnTo>
                  <a:pt x="0" y="0"/>
                </a:lnTo>
                <a:lnTo>
                  <a:pt x="0" y="3319132"/>
                </a:lnTo>
                <a:close/>
              </a:path>
            </a:pathLst>
          </a:custGeom>
          <a:solidFill>
            <a:srgbClr val="F7A69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bg object 23"/>
          <p:cNvSpPr/>
          <p:nvPr/>
        </p:nvSpPr>
        <p:spPr>
          <a:xfrm>
            <a:off x="0" y="5163952"/>
            <a:ext cx="12880975" cy="0"/>
          </a:xfrm>
          <a:custGeom>
            <a:avLst/>
            <a:gdLst/>
            <a:ahLst/>
            <a:cxnLst/>
            <a:rect l="l" t="t" r="r" b="b"/>
            <a:pathLst>
              <a:path w="12880975">
                <a:moveTo>
                  <a:pt x="0" y="0"/>
                </a:moveTo>
                <a:lnTo>
                  <a:pt x="12880351" y="0"/>
                </a:lnTo>
              </a:path>
            </a:pathLst>
          </a:custGeom>
          <a:ln w="71640">
            <a:solidFill>
              <a:srgbClr val="1C0D0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bg object 24"/>
          <p:cNvSpPr/>
          <p:nvPr/>
        </p:nvSpPr>
        <p:spPr>
          <a:xfrm>
            <a:off x="7129930" y="120482"/>
            <a:ext cx="1376045" cy="1115695"/>
          </a:xfrm>
          <a:custGeom>
            <a:avLst/>
            <a:gdLst/>
            <a:ahLst/>
            <a:cxnLst/>
            <a:rect l="l" t="t" r="r" b="b"/>
            <a:pathLst>
              <a:path w="1376045" h="1115695">
                <a:moveTo>
                  <a:pt x="1375502" y="1115549"/>
                </a:moveTo>
                <a:lnTo>
                  <a:pt x="0" y="1115549"/>
                </a:lnTo>
                <a:lnTo>
                  <a:pt x="0" y="0"/>
                </a:lnTo>
                <a:lnTo>
                  <a:pt x="1375502" y="0"/>
                </a:lnTo>
                <a:lnTo>
                  <a:pt x="1375502" y="1115549"/>
                </a:lnTo>
                <a:close/>
              </a:path>
            </a:pathLst>
          </a:custGeom>
          <a:solidFill>
            <a:srgbClr val="F9EFE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bg object 25"/>
          <p:cNvSpPr/>
          <p:nvPr/>
        </p:nvSpPr>
        <p:spPr>
          <a:xfrm>
            <a:off x="7129951" y="120482"/>
            <a:ext cx="1375410" cy="1115695"/>
          </a:xfrm>
          <a:custGeom>
            <a:avLst/>
            <a:gdLst/>
            <a:ahLst/>
            <a:cxnLst/>
            <a:rect l="l" t="t" r="r" b="b"/>
            <a:pathLst>
              <a:path w="1375409" h="1115695">
                <a:moveTo>
                  <a:pt x="0" y="0"/>
                </a:moveTo>
                <a:lnTo>
                  <a:pt x="1375397" y="0"/>
                </a:lnTo>
                <a:lnTo>
                  <a:pt x="1375397" y="1115464"/>
                </a:lnTo>
                <a:lnTo>
                  <a:pt x="0" y="1115464"/>
                </a:lnTo>
                <a:lnTo>
                  <a:pt x="0" y="0"/>
                </a:lnTo>
                <a:close/>
              </a:path>
            </a:pathLst>
          </a:custGeom>
          <a:ln w="71640">
            <a:solidFill>
              <a:srgbClr val="1C0D0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710882" y="804164"/>
            <a:ext cx="12795885" cy="321665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710882" y="4623943"/>
            <a:ext cx="12795885" cy="1326870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4834001" y="18696814"/>
            <a:ext cx="4549648" cy="10052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710882" y="18696814"/>
            <a:ext cx="3270059" cy="10052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12/26/2023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10236708" y="18696814"/>
            <a:ext cx="3270059" cy="10052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kaplanpathways.com/blog/how-educating-girls-can-transform-an-economy/" TargetMode="External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10" Type="http://schemas.openxmlformats.org/officeDocument/2006/relationships/hyperlink" Target="https://assets.publishing.service.gov.uk/media/5b9b87f340f0b67896977bae/K4D_HDR_The_Contribution_of_Education_to_Economic_Growth_Final.pdf" TargetMode="External"/><Relationship Id="rId4" Type="http://schemas.openxmlformats.org/officeDocument/2006/relationships/image" Target="../media/image3.png"/><Relationship Id="rId9" Type="http://schemas.openxmlformats.org/officeDocument/2006/relationships/hyperlink" Target="https://files.eric.ed.gov/fulltext/EJ1060178.pdf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550570" y="272018"/>
            <a:ext cx="534035" cy="7423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4700" spc="-640" dirty="0">
                <a:latin typeface="Cambria"/>
                <a:cs typeface="Cambria"/>
              </a:rPr>
              <a:t>01</a:t>
            </a:r>
            <a:endParaRPr sz="4700">
              <a:latin typeface="Cambria"/>
              <a:cs typeface="Cambria"/>
            </a:endParaRPr>
          </a:p>
        </p:txBody>
      </p:sp>
      <p:grpSp>
        <p:nvGrpSpPr>
          <p:cNvPr id="3" name="object 3"/>
          <p:cNvGrpSpPr/>
          <p:nvPr/>
        </p:nvGrpSpPr>
        <p:grpSpPr>
          <a:xfrm>
            <a:off x="12844495" y="4769452"/>
            <a:ext cx="1403350" cy="1187450"/>
            <a:chOff x="12844495" y="4769452"/>
            <a:chExt cx="1403350" cy="1187450"/>
          </a:xfrm>
        </p:grpSpPr>
        <p:sp>
          <p:nvSpPr>
            <p:cNvPr id="4" name="object 4"/>
            <p:cNvSpPr/>
            <p:nvPr/>
          </p:nvSpPr>
          <p:spPr>
            <a:xfrm>
              <a:off x="12916192" y="4841150"/>
              <a:ext cx="1296035" cy="1080135"/>
            </a:xfrm>
            <a:custGeom>
              <a:avLst/>
              <a:gdLst/>
              <a:ahLst/>
              <a:cxnLst/>
              <a:rect l="l" t="t" r="r" b="b"/>
              <a:pathLst>
                <a:path w="1296034" h="1080135">
                  <a:moveTo>
                    <a:pt x="0" y="1079728"/>
                  </a:moveTo>
                  <a:lnTo>
                    <a:pt x="1295481" y="1079728"/>
                  </a:lnTo>
                  <a:lnTo>
                    <a:pt x="1295481" y="0"/>
                  </a:lnTo>
                  <a:lnTo>
                    <a:pt x="0" y="0"/>
                  </a:lnTo>
                  <a:lnTo>
                    <a:pt x="0" y="1079728"/>
                  </a:lnTo>
                  <a:close/>
                </a:path>
              </a:pathLst>
            </a:custGeom>
            <a:solidFill>
              <a:srgbClr val="F9EFE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12880372" y="4805329"/>
              <a:ext cx="1331595" cy="1115695"/>
            </a:xfrm>
            <a:custGeom>
              <a:avLst/>
              <a:gdLst/>
              <a:ahLst/>
              <a:cxnLst/>
              <a:rect l="l" t="t" r="r" b="b"/>
              <a:pathLst>
                <a:path w="1331594" h="1115695">
                  <a:moveTo>
                    <a:pt x="0" y="0"/>
                  </a:moveTo>
                  <a:lnTo>
                    <a:pt x="1331300" y="0"/>
                  </a:lnTo>
                </a:path>
                <a:path w="1331594" h="1115695">
                  <a:moveTo>
                    <a:pt x="0" y="1115464"/>
                  </a:moveTo>
                  <a:lnTo>
                    <a:pt x="0" y="0"/>
                  </a:lnTo>
                </a:path>
              </a:pathLst>
            </a:custGeom>
            <a:ln w="71640">
              <a:solidFill>
                <a:srgbClr val="1C0D0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6" name="object 6"/>
          <p:cNvSpPr txBox="1"/>
          <p:nvPr/>
        </p:nvSpPr>
        <p:spPr>
          <a:xfrm>
            <a:off x="13240543" y="4953910"/>
            <a:ext cx="655320" cy="75628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4800" spc="-165" dirty="0">
                <a:latin typeface="Cambria"/>
                <a:cs typeface="Cambria"/>
              </a:rPr>
              <a:t>02</a:t>
            </a:r>
            <a:endParaRPr sz="4800">
              <a:latin typeface="Cambria"/>
              <a:cs typeface="Cambria"/>
            </a:endParaRPr>
          </a:p>
        </p:txBody>
      </p:sp>
      <p:grpSp>
        <p:nvGrpSpPr>
          <p:cNvPr id="7" name="object 7"/>
          <p:cNvGrpSpPr/>
          <p:nvPr/>
        </p:nvGrpSpPr>
        <p:grpSpPr>
          <a:xfrm>
            <a:off x="-35877" y="8286521"/>
            <a:ext cx="6968490" cy="4094479"/>
            <a:chOff x="-35877" y="8286521"/>
            <a:chExt cx="6968490" cy="4094479"/>
          </a:xfrm>
        </p:grpSpPr>
        <p:sp>
          <p:nvSpPr>
            <p:cNvPr id="8" name="object 8"/>
            <p:cNvSpPr/>
            <p:nvPr/>
          </p:nvSpPr>
          <p:spPr>
            <a:xfrm>
              <a:off x="55630" y="8880173"/>
              <a:ext cx="6841490" cy="3465195"/>
            </a:xfrm>
            <a:custGeom>
              <a:avLst/>
              <a:gdLst/>
              <a:ahLst/>
              <a:cxnLst/>
              <a:rect l="l" t="t" r="r" b="b"/>
              <a:pathLst>
                <a:path w="6841490" h="3465195">
                  <a:moveTo>
                    <a:pt x="6840963" y="3464662"/>
                  </a:moveTo>
                  <a:lnTo>
                    <a:pt x="0" y="3464662"/>
                  </a:lnTo>
                  <a:lnTo>
                    <a:pt x="0" y="0"/>
                  </a:lnTo>
                  <a:lnTo>
                    <a:pt x="6840963" y="0"/>
                  </a:lnTo>
                  <a:lnTo>
                    <a:pt x="6840963" y="3464662"/>
                  </a:lnTo>
                  <a:close/>
                </a:path>
              </a:pathLst>
            </a:custGeom>
            <a:solidFill>
              <a:srgbClr val="B0CCE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55665" y="8880173"/>
              <a:ext cx="6841490" cy="3465195"/>
            </a:xfrm>
            <a:custGeom>
              <a:avLst/>
              <a:gdLst/>
              <a:ahLst/>
              <a:cxnLst/>
              <a:rect l="l" t="t" r="r" b="b"/>
              <a:pathLst>
                <a:path w="6841490" h="3465195">
                  <a:moveTo>
                    <a:pt x="0" y="0"/>
                  </a:moveTo>
                  <a:lnTo>
                    <a:pt x="6840892" y="0"/>
                  </a:lnTo>
                  <a:lnTo>
                    <a:pt x="6840892" y="3464627"/>
                  </a:lnTo>
                  <a:lnTo>
                    <a:pt x="0" y="3464627"/>
                  </a:lnTo>
                  <a:lnTo>
                    <a:pt x="0" y="0"/>
                  </a:lnTo>
                  <a:close/>
                </a:path>
              </a:pathLst>
            </a:custGeom>
            <a:ln w="71640">
              <a:solidFill>
                <a:srgbClr val="1C0D0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0" y="8322398"/>
              <a:ext cx="1302385" cy="1115695"/>
            </a:xfrm>
            <a:custGeom>
              <a:avLst/>
              <a:gdLst/>
              <a:ahLst/>
              <a:cxnLst/>
              <a:rect l="l" t="t" r="r" b="b"/>
              <a:pathLst>
                <a:path w="1302385" h="1115695">
                  <a:moveTo>
                    <a:pt x="0" y="0"/>
                  </a:moveTo>
                  <a:lnTo>
                    <a:pt x="1302274" y="0"/>
                  </a:lnTo>
                  <a:lnTo>
                    <a:pt x="1302274" y="1115549"/>
                  </a:lnTo>
                  <a:lnTo>
                    <a:pt x="0" y="111554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9EFE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object 11"/>
            <p:cNvSpPr/>
            <p:nvPr/>
          </p:nvSpPr>
          <p:spPr>
            <a:xfrm>
              <a:off x="0" y="8322398"/>
              <a:ext cx="1302385" cy="1115695"/>
            </a:xfrm>
            <a:custGeom>
              <a:avLst/>
              <a:gdLst/>
              <a:ahLst/>
              <a:cxnLst/>
              <a:rect l="l" t="t" r="r" b="b"/>
              <a:pathLst>
                <a:path w="1302385" h="1115695">
                  <a:moveTo>
                    <a:pt x="0" y="0"/>
                  </a:moveTo>
                  <a:lnTo>
                    <a:pt x="1302191" y="0"/>
                  </a:lnTo>
                  <a:lnTo>
                    <a:pt x="1302191" y="1115464"/>
                  </a:lnTo>
                </a:path>
              </a:pathLst>
            </a:custGeom>
            <a:ln w="71640">
              <a:solidFill>
                <a:srgbClr val="1C0D0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2" name="object 12"/>
          <p:cNvSpPr txBox="1"/>
          <p:nvPr/>
        </p:nvSpPr>
        <p:spPr>
          <a:xfrm>
            <a:off x="286966" y="8470979"/>
            <a:ext cx="655320" cy="75628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4800" spc="-165" dirty="0">
                <a:latin typeface="Cambria"/>
                <a:cs typeface="Cambria"/>
              </a:rPr>
              <a:t>03</a:t>
            </a:r>
            <a:endParaRPr sz="4800">
              <a:latin typeface="Cambria"/>
              <a:cs typeface="Cambria"/>
            </a:endParaRPr>
          </a:p>
        </p:txBody>
      </p:sp>
      <p:grpSp>
        <p:nvGrpSpPr>
          <p:cNvPr id="13" name="object 13"/>
          <p:cNvGrpSpPr/>
          <p:nvPr/>
        </p:nvGrpSpPr>
        <p:grpSpPr>
          <a:xfrm>
            <a:off x="-35877" y="12416719"/>
            <a:ext cx="13345160" cy="7172325"/>
            <a:chOff x="-35877" y="12416719"/>
            <a:chExt cx="13345160" cy="7172325"/>
          </a:xfrm>
        </p:grpSpPr>
        <p:sp>
          <p:nvSpPr>
            <p:cNvPr id="14" name="object 14"/>
            <p:cNvSpPr/>
            <p:nvPr/>
          </p:nvSpPr>
          <p:spPr>
            <a:xfrm>
              <a:off x="63776" y="12554108"/>
              <a:ext cx="6334125" cy="3293745"/>
            </a:xfrm>
            <a:custGeom>
              <a:avLst/>
              <a:gdLst/>
              <a:ahLst/>
              <a:cxnLst/>
              <a:rect l="l" t="t" r="r" b="b"/>
              <a:pathLst>
                <a:path w="6334125" h="3293744">
                  <a:moveTo>
                    <a:pt x="6333538" y="3293715"/>
                  </a:moveTo>
                  <a:lnTo>
                    <a:pt x="0" y="3293715"/>
                  </a:lnTo>
                  <a:lnTo>
                    <a:pt x="0" y="0"/>
                  </a:lnTo>
                  <a:lnTo>
                    <a:pt x="6333538" y="0"/>
                  </a:lnTo>
                  <a:lnTo>
                    <a:pt x="6333538" y="3293715"/>
                  </a:lnTo>
                  <a:close/>
                </a:path>
              </a:pathLst>
            </a:custGeom>
            <a:solidFill>
              <a:srgbClr val="F7A69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" name="object 15"/>
            <p:cNvSpPr/>
            <p:nvPr/>
          </p:nvSpPr>
          <p:spPr>
            <a:xfrm>
              <a:off x="63809" y="12554108"/>
              <a:ext cx="6333490" cy="3293745"/>
            </a:xfrm>
            <a:custGeom>
              <a:avLst/>
              <a:gdLst/>
              <a:ahLst/>
              <a:cxnLst/>
              <a:rect l="l" t="t" r="r" b="b"/>
              <a:pathLst>
                <a:path w="6333490" h="3293744">
                  <a:moveTo>
                    <a:pt x="0" y="0"/>
                  </a:moveTo>
                  <a:lnTo>
                    <a:pt x="6333396" y="0"/>
                  </a:lnTo>
                  <a:lnTo>
                    <a:pt x="6333396" y="3293641"/>
                  </a:lnTo>
                  <a:lnTo>
                    <a:pt x="0" y="3293641"/>
                  </a:lnTo>
                  <a:lnTo>
                    <a:pt x="0" y="0"/>
                  </a:lnTo>
                  <a:close/>
                </a:path>
              </a:pathLst>
            </a:custGeom>
            <a:ln w="71640">
              <a:solidFill>
                <a:srgbClr val="1C0D0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" name="object 16"/>
            <p:cNvSpPr/>
            <p:nvPr/>
          </p:nvSpPr>
          <p:spPr>
            <a:xfrm>
              <a:off x="6912940" y="15715020"/>
              <a:ext cx="6360160" cy="3837940"/>
            </a:xfrm>
            <a:custGeom>
              <a:avLst/>
              <a:gdLst/>
              <a:ahLst/>
              <a:cxnLst/>
              <a:rect l="l" t="t" r="r" b="b"/>
              <a:pathLst>
                <a:path w="6360159" h="3837940">
                  <a:moveTo>
                    <a:pt x="6360036" y="3837921"/>
                  </a:moveTo>
                  <a:lnTo>
                    <a:pt x="0" y="3837921"/>
                  </a:lnTo>
                  <a:lnTo>
                    <a:pt x="0" y="0"/>
                  </a:lnTo>
                  <a:lnTo>
                    <a:pt x="6360036" y="0"/>
                  </a:lnTo>
                  <a:lnTo>
                    <a:pt x="6360036" y="3837921"/>
                  </a:lnTo>
                  <a:close/>
                </a:path>
              </a:pathLst>
            </a:custGeom>
            <a:solidFill>
              <a:srgbClr val="B0CCE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" name="object 17"/>
            <p:cNvSpPr/>
            <p:nvPr/>
          </p:nvSpPr>
          <p:spPr>
            <a:xfrm>
              <a:off x="6912977" y="15715020"/>
              <a:ext cx="6360160" cy="3837940"/>
            </a:xfrm>
            <a:custGeom>
              <a:avLst/>
              <a:gdLst/>
              <a:ahLst/>
              <a:cxnLst/>
              <a:rect l="l" t="t" r="r" b="b"/>
              <a:pathLst>
                <a:path w="6360159" h="3837940">
                  <a:moveTo>
                    <a:pt x="0" y="0"/>
                  </a:moveTo>
                  <a:lnTo>
                    <a:pt x="6359835" y="0"/>
                  </a:lnTo>
                  <a:lnTo>
                    <a:pt x="6359835" y="3837800"/>
                  </a:lnTo>
                  <a:lnTo>
                    <a:pt x="0" y="3837800"/>
                  </a:lnTo>
                  <a:lnTo>
                    <a:pt x="0" y="0"/>
                  </a:lnTo>
                  <a:close/>
                </a:path>
              </a:pathLst>
            </a:custGeom>
            <a:ln w="71640">
              <a:solidFill>
                <a:srgbClr val="1C0D0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" name="object 18"/>
            <p:cNvSpPr/>
            <p:nvPr/>
          </p:nvSpPr>
          <p:spPr>
            <a:xfrm>
              <a:off x="0" y="12452596"/>
              <a:ext cx="1362075" cy="1115695"/>
            </a:xfrm>
            <a:custGeom>
              <a:avLst/>
              <a:gdLst/>
              <a:ahLst/>
              <a:cxnLst/>
              <a:rect l="l" t="t" r="r" b="b"/>
              <a:pathLst>
                <a:path w="1362075" h="1115694">
                  <a:moveTo>
                    <a:pt x="0" y="0"/>
                  </a:moveTo>
                  <a:lnTo>
                    <a:pt x="1361786" y="0"/>
                  </a:lnTo>
                  <a:lnTo>
                    <a:pt x="1361786" y="1115549"/>
                  </a:lnTo>
                  <a:lnTo>
                    <a:pt x="0" y="111554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9EFE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" name="object 19"/>
            <p:cNvSpPr/>
            <p:nvPr/>
          </p:nvSpPr>
          <p:spPr>
            <a:xfrm>
              <a:off x="0" y="12452597"/>
              <a:ext cx="1362075" cy="1115695"/>
            </a:xfrm>
            <a:custGeom>
              <a:avLst/>
              <a:gdLst/>
              <a:ahLst/>
              <a:cxnLst/>
              <a:rect l="l" t="t" r="r" b="b"/>
              <a:pathLst>
                <a:path w="1362075" h="1115694">
                  <a:moveTo>
                    <a:pt x="0" y="0"/>
                  </a:moveTo>
                  <a:lnTo>
                    <a:pt x="1361703" y="0"/>
                  </a:lnTo>
                  <a:lnTo>
                    <a:pt x="1361703" y="1115464"/>
                  </a:lnTo>
                </a:path>
              </a:pathLst>
            </a:custGeom>
            <a:ln w="71640">
              <a:solidFill>
                <a:srgbClr val="1C0D0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0" name="object 20"/>
          <p:cNvSpPr txBox="1"/>
          <p:nvPr/>
        </p:nvSpPr>
        <p:spPr>
          <a:xfrm>
            <a:off x="344659" y="12601177"/>
            <a:ext cx="659130" cy="75628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4800" spc="-150" dirty="0">
                <a:latin typeface="Cambria"/>
                <a:cs typeface="Cambria"/>
              </a:rPr>
              <a:t>04</a:t>
            </a:r>
            <a:endParaRPr sz="4800">
              <a:latin typeface="Cambria"/>
              <a:cs typeface="Cambria"/>
            </a:endParaRPr>
          </a:p>
        </p:txBody>
      </p:sp>
      <p:grpSp>
        <p:nvGrpSpPr>
          <p:cNvPr id="21" name="object 21"/>
          <p:cNvGrpSpPr/>
          <p:nvPr/>
        </p:nvGrpSpPr>
        <p:grpSpPr>
          <a:xfrm>
            <a:off x="6675972" y="15354788"/>
            <a:ext cx="1267460" cy="1170305"/>
            <a:chOff x="6675972" y="15354788"/>
            <a:chExt cx="1267460" cy="1170305"/>
          </a:xfrm>
        </p:grpSpPr>
        <p:sp>
          <p:nvSpPr>
            <p:cNvPr id="22" name="object 22"/>
            <p:cNvSpPr/>
            <p:nvPr/>
          </p:nvSpPr>
          <p:spPr>
            <a:xfrm>
              <a:off x="6711849" y="15390640"/>
              <a:ext cx="1196340" cy="1098550"/>
            </a:xfrm>
            <a:custGeom>
              <a:avLst/>
              <a:gdLst/>
              <a:ahLst/>
              <a:cxnLst/>
              <a:rect l="l" t="t" r="r" b="b"/>
              <a:pathLst>
                <a:path w="1196340" h="1098550">
                  <a:moveTo>
                    <a:pt x="1195721" y="1098139"/>
                  </a:moveTo>
                  <a:lnTo>
                    <a:pt x="0" y="1098139"/>
                  </a:lnTo>
                  <a:lnTo>
                    <a:pt x="0" y="0"/>
                  </a:lnTo>
                  <a:lnTo>
                    <a:pt x="1195721" y="0"/>
                  </a:lnTo>
                  <a:lnTo>
                    <a:pt x="1195721" y="1098139"/>
                  </a:lnTo>
                  <a:close/>
                </a:path>
              </a:pathLst>
            </a:custGeom>
            <a:solidFill>
              <a:srgbClr val="F9EFE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" name="object 23"/>
            <p:cNvSpPr/>
            <p:nvPr/>
          </p:nvSpPr>
          <p:spPr>
            <a:xfrm>
              <a:off x="6711849" y="15390665"/>
              <a:ext cx="1195705" cy="1098550"/>
            </a:xfrm>
            <a:custGeom>
              <a:avLst/>
              <a:gdLst/>
              <a:ahLst/>
              <a:cxnLst/>
              <a:rect l="l" t="t" r="r" b="b"/>
              <a:pathLst>
                <a:path w="1195704" h="1098550">
                  <a:moveTo>
                    <a:pt x="0" y="0"/>
                  </a:moveTo>
                  <a:lnTo>
                    <a:pt x="1195639" y="0"/>
                  </a:lnTo>
                  <a:lnTo>
                    <a:pt x="1195639" y="1098064"/>
                  </a:lnTo>
                  <a:lnTo>
                    <a:pt x="0" y="1098064"/>
                  </a:lnTo>
                  <a:lnTo>
                    <a:pt x="0" y="0"/>
                  </a:lnTo>
                  <a:close/>
                </a:path>
              </a:pathLst>
            </a:custGeom>
            <a:ln w="71640">
              <a:solidFill>
                <a:srgbClr val="1C0D0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4" name="object 24"/>
          <p:cNvSpPr txBox="1"/>
          <p:nvPr/>
        </p:nvSpPr>
        <p:spPr>
          <a:xfrm>
            <a:off x="6912978" y="15715020"/>
            <a:ext cx="995044" cy="774065"/>
          </a:xfrm>
          <a:prstGeom prst="rect">
            <a:avLst/>
          </a:prstGeom>
          <a:solidFill>
            <a:srgbClr val="F9EFE3"/>
          </a:solidFill>
          <a:ln w="71640">
            <a:solidFill>
              <a:srgbClr val="1C0D07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 marL="81915">
              <a:lnSpc>
                <a:spcPts val="4400"/>
              </a:lnSpc>
            </a:pPr>
            <a:r>
              <a:rPr sz="4800" spc="-25" dirty="0">
                <a:latin typeface="Cambria"/>
                <a:cs typeface="Cambria"/>
              </a:rPr>
              <a:t>06</a:t>
            </a:r>
            <a:endParaRPr sz="4800">
              <a:latin typeface="Cambria"/>
              <a:cs typeface="Cambria"/>
            </a:endParaRPr>
          </a:p>
        </p:txBody>
      </p:sp>
      <p:grpSp>
        <p:nvGrpSpPr>
          <p:cNvPr id="25" name="object 25"/>
          <p:cNvGrpSpPr/>
          <p:nvPr/>
        </p:nvGrpSpPr>
        <p:grpSpPr>
          <a:xfrm>
            <a:off x="0" y="0"/>
            <a:ext cx="14248130" cy="20104100"/>
            <a:chOff x="0" y="0"/>
            <a:chExt cx="14248130" cy="20104100"/>
          </a:xfrm>
        </p:grpSpPr>
        <p:pic>
          <p:nvPicPr>
            <p:cNvPr id="26" name="object 26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0"/>
              <a:ext cx="14007311" cy="8415368"/>
            </a:xfrm>
            <a:prstGeom prst="rect">
              <a:avLst/>
            </a:prstGeom>
          </p:spPr>
        </p:pic>
        <p:pic>
          <p:nvPicPr>
            <p:cNvPr id="27" name="object 27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41605" y="8465174"/>
              <a:ext cx="14070068" cy="5399898"/>
            </a:xfrm>
            <a:prstGeom prst="rect">
              <a:avLst/>
            </a:prstGeom>
          </p:spPr>
        </p:pic>
        <p:pic>
          <p:nvPicPr>
            <p:cNvPr id="28" name="object 28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566696" y="14021737"/>
              <a:ext cx="12644976" cy="6082361"/>
            </a:xfrm>
            <a:prstGeom prst="rect">
              <a:avLst/>
            </a:prstGeom>
          </p:spPr>
        </p:pic>
        <p:sp>
          <p:nvSpPr>
            <p:cNvPr id="29" name="object 29"/>
            <p:cNvSpPr/>
            <p:nvPr/>
          </p:nvSpPr>
          <p:spPr>
            <a:xfrm>
              <a:off x="7137319" y="8742781"/>
              <a:ext cx="7040880" cy="6535420"/>
            </a:xfrm>
            <a:custGeom>
              <a:avLst/>
              <a:gdLst/>
              <a:ahLst/>
              <a:cxnLst/>
              <a:rect l="l" t="t" r="r" b="b"/>
              <a:pathLst>
                <a:path w="7040880" h="6535419">
                  <a:moveTo>
                    <a:pt x="7040431" y="6535123"/>
                  </a:moveTo>
                  <a:lnTo>
                    <a:pt x="0" y="6535123"/>
                  </a:lnTo>
                  <a:lnTo>
                    <a:pt x="0" y="0"/>
                  </a:lnTo>
                  <a:lnTo>
                    <a:pt x="7040431" y="0"/>
                  </a:lnTo>
                  <a:lnTo>
                    <a:pt x="7040431" y="6535123"/>
                  </a:lnTo>
                  <a:close/>
                </a:path>
              </a:pathLst>
            </a:custGeom>
            <a:solidFill>
              <a:srgbClr val="F7A69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" name="object 30"/>
            <p:cNvSpPr/>
            <p:nvPr/>
          </p:nvSpPr>
          <p:spPr>
            <a:xfrm>
              <a:off x="7137319" y="8742802"/>
              <a:ext cx="7040880" cy="6535420"/>
            </a:xfrm>
            <a:custGeom>
              <a:avLst/>
              <a:gdLst/>
              <a:ahLst/>
              <a:cxnLst/>
              <a:rect l="l" t="t" r="r" b="b"/>
              <a:pathLst>
                <a:path w="7040880" h="6535419">
                  <a:moveTo>
                    <a:pt x="0" y="0"/>
                  </a:moveTo>
                  <a:lnTo>
                    <a:pt x="7040352" y="0"/>
                  </a:lnTo>
                  <a:lnTo>
                    <a:pt x="7040352" y="6535050"/>
                  </a:lnTo>
                  <a:lnTo>
                    <a:pt x="0" y="6535050"/>
                  </a:lnTo>
                  <a:lnTo>
                    <a:pt x="0" y="0"/>
                  </a:lnTo>
                  <a:close/>
                </a:path>
              </a:pathLst>
            </a:custGeom>
            <a:ln w="71640">
              <a:solidFill>
                <a:srgbClr val="1C0D0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" name="object 31"/>
            <p:cNvSpPr/>
            <p:nvPr/>
          </p:nvSpPr>
          <p:spPr>
            <a:xfrm>
              <a:off x="13060129" y="8662210"/>
              <a:ext cx="1151890" cy="1062355"/>
            </a:xfrm>
            <a:custGeom>
              <a:avLst/>
              <a:gdLst/>
              <a:ahLst/>
              <a:cxnLst/>
              <a:rect l="l" t="t" r="r" b="b"/>
              <a:pathLst>
                <a:path w="1151890" h="1062354">
                  <a:moveTo>
                    <a:pt x="0" y="1062295"/>
                  </a:moveTo>
                  <a:lnTo>
                    <a:pt x="1151541" y="1062295"/>
                  </a:lnTo>
                  <a:lnTo>
                    <a:pt x="1151541" y="0"/>
                  </a:lnTo>
                  <a:lnTo>
                    <a:pt x="0" y="0"/>
                  </a:lnTo>
                  <a:lnTo>
                    <a:pt x="0" y="1062295"/>
                  </a:lnTo>
                  <a:close/>
                </a:path>
              </a:pathLst>
            </a:custGeom>
            <a:solidFill>
              <a:srgbClr val="F9EFE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" name="object 32"/>
            <p:cNvSpPr/>
            <p:nvPr/>
          </p:nvSpPr>
          <p:spPr>
            <a:xfrm>
              <a:off x="13060129" y="8590570"/>
              <a:ext cx="1151890" cy="71755"/>
            </a:xfrm>
            <a:custGeom>
              <a:avLst/>
              <a:gdLst/>
              <a:ahLst/>
              <a:cxnLst/>
              <a:rect l="l" t="t" r="r" b="b"/>
              <a:pathLst>
                <a:path w="1151890" h="71754">
                  <a:moveTo>
                    <a:pt x="0" y="0"/>
                  </a:moveTo>
                  <a:lnTo>
                    <a:pt x="1151541" y="0"/>
                  </a:lnTo>
                  <a:lnTo>
                    <a:pt x="1151541" y="71640"/>
                  </a:lnTo>
                  <a:lnTo>
                    <a:pt x="0" y="7164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C0D0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" name="object 33"/>
            <p:cNvSpPr/>
            <p:nvPr/>
          </p:nvSpPr>
          <p:spPr>
            <a:xfrm>
              <a:off x="13060129" y="8626390"/>
              <a:ext cx="1151890" cy="1098550"/>
            </a:xfrm>
            <a:custGeom>
              <a:avLst/>
              <a:gdLst/>
              <a:ahLst/>
              <a:cxnLst/>
              <a:rect l="l" t="t" r="r" b="b"/>
              <a:pathLst>
                <a:path w="1151890" h="1098550">
                  <a:moveTo>
                    <a:pt x="1151541" y="1098064"/>
                  </a:moveTo>
                  <a:lnTo>
                    <a:pt x="0" y="1098064"/>
                  </a:lnTo>
                  <a:lnTo>
                    <a:pt x="0" y="0"/>
                  </a:lnTo>
                </a:path>
              </a:pathLst>
            </a:custGeom>
            <a:ln w="71640">
              <a:solidFill>
                <a:srgbClr val="1C0D0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4" name="object 34"/>
            <p:cNvSpPr/>
            <p:nvPr/>
          </p:nvSpPr>
          <p:spPr>
            <a:xfrm>
              <a:off x="167980" y="16125429"/>
              <a:ext cx="6334125" cy="3831590"/>
            </a:xfrm>
            <a:custGeom>
              <a:avLst/>
              <a:gdLst/>
              <a:ahLst/>
              <a:cxnLst/>
              <a:rect l="l" t="t" r="r" b="b"/>
              <a:pathLst>
                <a:path w="6334125" h="3831590">
                  <a:moveTo>
                    <a:pt x="6333538" y="3831028"/>
                  </a:moveTo>
                  <a:lnTo>
                    <a:pt x="0" y="3831028"/>
                  </a:lnTo>
                  <a:lnTo>
                    <a:pt x="0" y="0"/>
                  </a:lnTo>
                  <a:lnTo>
                    <a:pt x="6333538" y="0"/>
                  </a:lnTo>
                  <a:lnTo>
                    <a:pt x="6333538" y="3831028"/>
                  </a:lnTo>
                  <a:close/>
                </a:path>
              </a:pathLst>
            </a:custGeom>
            <a:solidFill>
              <a:srgbClr val="B0CCE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5" name="object 35"/>
            <p:cNvSpPr/>
            <p:nvPr/>
          </p:nvSpPr>
          <p:spPr>
            <a:xfrm>
              <a:off x="168012" y="16125429"/>
              <a:ext cx="6333490" cy="3830954"/>
            </a:xfrm>
            <a:custGeom>
              <a:avLst/>
              <a:gdLst/>
              <a:ahLst/>
              <a:cxnLst/>
              <a:rect l="l" t="t" r="r" b="b"/>
              <a:pathLst>
                <a:path w="6333490" h="3830955">
                  <a:moveTo>
                    <a:pt x="0" y="0"/>
                  </a:moveTo>
                  <a:lnTo>
                    <a:pt x="6333401" y="0"/>
                  </a:lnTo>
                  <a:lnTo>
                    <a:pt x="6333401" y="3830945"/>
                  </a:lnTo>
                  <a:lnTo>
                    <a:pt x="0" y="3830945"/>
                  </a:lnTo>
                  <a:lnTo>
                    <a:pt x="0" y="0"/>
                  </a:lnTo>
                  <a:close/>
                </a:path>
              </a:pathLst>
            </a:custGeom>
            <a:ln w="71640">
              <a:solidFill>
                <a:srgbClr val="1C0D0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36" name="object 36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5434697" y="102994"/>
              <a:ext cx="1388033" cy="465662"/>
            </a:xfrm>
            <a:prstGeom prst="rect">
              <a:avLst/>
            </a:prstGeom>
          </p:spPr>
        </p:pic>
        <p:pic>
          <p:nvPicPr>
            <p:cNvPr id="37" name="object 37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296442" y="5308047"/>
              <a:ext cx="71640" cy="71640"/>
            </a:xfrm>
            <a:prstGeom prst="rect">
              <a:avLst/>
            </a:prstGeom>
          </p:spPr>
        </p:pic>
      </p:grpSp>
      <p:sp>
        <p:nvSpPr>
          <p:cNvPr id="38" name="object 38"/>
          <p:cNvSpPr txBox="1"/>
          <p:nvPr/>
        </p:nvSpPr>
        <p:spPr>
          <a:xfrm>
            <a:off x="488029" y="5150293"/>
            <a:ext cx="5507355" cy="91249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14100"/>
              </a:lnSpc>
              <a:spcBef>
                <a:spcPts val="100"/>
              </a:spcBef>
            </a:pPr>
            <a:r>
              <a:rPr sz="1700" dirty="0">
                <a:solidFill>
                  <a:srgbClr val="1C0D07"/>
                </a:solidFill>
                <a:latin typeface="Cambria"/>
                <a:cs typeface="Cambria"/>
              </a:rPr>
              <a:t>Khattak</a:t>
            </a:r>
            <a:r>
              <a:rPr sz="1700" spc="120" dirty="0">
                <a:solidFill>
                  <a:srgbClr val="1C0D07"/>
                </a:solidFill>
                <a:latin typeface="Cambria"/>
                <a:cs typeface="Cambria"/>
              </a:rPr>
              <a:t> </a:t>
            </a:r>
            <a:r>
              <a:rPr sz="1700" dirty="0">
                <a:solidFill>
                  <a:srgbClr val="1C0D07"/>
                </a:solidFill>
                <a:latin typeface="Cambria"/>
                <a:cs typeface="Cambria"/>
              </a:rPr>
              <a:t>et</a:t>
            </a:r>
            <a:r>
              <a:rPr sz="1700" spc="120" dirty="0">
                <a:solidFill>
                  <a:srgbClr val="1C0D07"/>
                </a:solidFill>
                <a:latin typeface="Cambria"/>
                <a:cs typeface="Cambria"/>
              </a:rPr>
              <a:t> </a:t>
            </a:r>
            <a:r>
              <a:rPr sz="1700" spc="70" dirty="0">
                <a:solidFill>
                  <a:srgbClr val="1C0D07"/>
                </a:solidFill>
                <a:latin typeface="Cambria"/>
                <a:cs typeface="Cambria"/>
              </a:rPr>
              <a:t>al.</a:t>
            </a:r>
            <a:r>
              <a:rPr sz="1700" spc="120" dirty="0">
                <a:solidFill>
                  <a:srgbClr val="1C0D07"/>
                </a:solidFill>
                <a:latin typeface="Cambria"/>
                <a:cs typeface="Cambria"/>
              </a:rPr>
              <a:t> </a:t>
            </a:r>
            <a:r>
              <a:rPr sz="1700" spc="-160" dirty="0">
                <a:solidFill>
                  <a:srgbClr val="1C0D07"/>
                </a:solidFill>
                <a:latin typeface="Cambria"/>
                <a:cs typeface="Cambria"/>
              </a:rPr>
              <a:t>(2011)</a:t>
            </a:r>
            <a:r>
              <a:rPr sz="1700" spc="114" dirty="0">
                <a:solidFill>
                  <a:srgbClr val="1C0D07"/>
                </a:solidFill>
                <a:latin typeface="Cambria"/>
                <a:cs typeface="Cambria"/>
              </a:rPr>
              <a:t> </a:t>
            </a:r>
            <a:r>
              <a:rPr sz="1700" dirty="0">
                <a:solidFill>
                  <a:srgbClr val="1C0D07"/>
                </a:solidFill>
                <a:latin typeface="Cambria"/>
                <a:cs typeface="Cambria"/>
              </a:rPr>
              <a:t>made</a:t>
            </a:r>
            <a:r>
              <a:rPr sz="1700" spc="120" dirty="0">
                <a:solidFill>
                  <a:srgbClr val="1C0D07"/>
                </a:solidFill>
                <a:latin typeface="Cambria"/>
                <a:cs typeface="Cambria"/>
              </a:rPr>
              <a:t> </a:t>
            </a:r>
            <a:r>
              <a:rPr sz="1700" dirty="0">
                <a:solidFill>
                  <a:srgbClr val="1C0D07"/>
                </a:solidFill>
                <a:latin typeface="Cambria"/>
                <a:cs typeface="Cambria"/>
              </a:rPr>
              <a:t>an</a:t>
            </a:r>
            <a:r>
              <a:rPr sz="1700" spc="120" dirty="0">
                <a:solidFill>
                  <a:srgbClr val="1C0D07"/>
                </a:solidFill>
                <a:latin typeface="Cambria"/>
                <a:cs typeface="Cambria"/>
              </a:rPr>
              <a:t> </a:t>
            </a:r>
            <a:r>
              <a:rPr sz="1700" dirty="0">
                <a:solidFill>
                  <a:srgbClr val="1C0D07"/>
                </a:solidFill>
                <a:latin typeface="Cambria"/>
                <a:cs typeface="Cambria"/>
              </a:rPr>
              <a:t>effort</a:t>
            </a:r>
            <a:r>
              <a:rPr sz="1700" spc="120" dirty="0">
                <a:solidFill>
                  <a:srgbClr val="1C0D07"/>
                </a:solidFill>
                <a:latin typeface="Cambria"/>
                <a:cs typeface="Cambria"/>
              </a:rPr>
              <a:t> </a:t>
            </a:r>
            <a:r>
              <a:rPr sz="1700" dirty="0">
                <a:solidFill>
                  <a:srgbClr val="1C0D07"/>
                </a:solidFill>
                <a:latin typeface="Cambria"/>
                <a:cs typeface="Cambria"/>
              </a:rPr>
              <a:t>to</a:t>
            </a:r>
            <a:r>
              <a:rPr sz="1700" spc="120" dirty="0">
                <a:solidFill>
                  <a:srgbClr val="1C0D07"/>
                </a:solidFill>
                <a:latin typeface="Cambria"/>
                <a:cs typeface="Cambria"/>
              </a:rPr>
              <a:t> </a:t>
            </a:r>
            <a:r>
              <a:rPr sz="1700" dirty="0">
                <a:solidFill>
                  <a:srgbClr val="1C0D07"/>
                </a:solidFill>
                <a:latin typeface="Cambria"/>
                <a:cs typeface="Cambria"/>
              </a:rPr>
              <a:t>investigate</a:t>
            </a:r>
            <a:r>
              <a:rPr sz="1700" spc="120" dirty="0">
                <a:solidFill>
                  <a:srgbClr val="1C0D07"/>
                </a:solidFill>
                <a:latin typeface="Cambria"/>
                <a:cs typeface="Cambria"/>
              </a:rPr>
              <a:t> </a:t>
            </a:r>
            <a:r>
              <a:rPr sz="1700" spc="-25" dirty="0">
                <a:solidFill>
                  <a:srgbClr val="1C0D07"/>
                </a:solidFill>
                <a:latin typeface="Cambria"/>
                <a:cs typeface="Cambria"/>
              </a:rPr>
              <a:t>the </a:t>
            </a:r>
            <a:r>
              <a:rPr sz="1700" dirty="0">
                <a:solidFill>
                  <a:srgbClr val="1C0D07"/>
                </a:solidFill>
                <a:latin typeface="Cambria"/>
                <a:cs typeface="Cambria"/>
              </a:rPr>
              <a:t>correlation</a:t>
            </a:r>
            <a:r>
              <a:rPr sz="1700" spc="180" dirty="0">
                <a:solidFill>
                  <a:srgbClr val="1C0D07"/>
                </a:solidFill>
                <a:latin typeface="Cambria"/>
                <a:cs typeface="Cambria"/>
              </a:rPr>
              <a:t> </a:t>
            </a:r>
            <a:r>
              <a:rPr sz="1700" dirty="0">
                <a:solidFill>
                  <a:srgbClr val="1C0D07"/>
                </a:solidFill>
                <a:latin typeface="Cambria"/>
                <a:cs typeface="Cambria"/>
              </a:rPr>
              <a:t>between</a:t>
            </a:r>
            <a:r>
              <a:rPr sz="1700" spc="180" dirty="0">
                <a:solidFill>
                  <a:srgbClr val="1C0D07"/>
                </a:solidFill>
                <a:latin typeface="Cambria"/>
                <a:cs typeface="Cambria"/>
              </a:rPr>
              <a:t> </a:t>
            </a:r>
            <a:r>
              <a:rPr sz="1700" dirty="0">
                <a:solidFill>
                  <a:srgbClr val="1C0D07"/>
                </a:solidFill>
                <a:latin typeface="Cambria"/>
                <a:cs typeface="Cambria"/>
              </a:rPr>
              <a:t>Pakistan's</a:t>
            </a:r>
            <a:r>
              <a:rPr sz="1700" spc="185" dirty="0">
                <a:solidFill>
                  <a:srgbClr val="1C0D07"/>
                </a:solidFill>
                <a:latin typeface="Cambria"/>
                <a:cs typeface="Cambria"/>
              </a:rPr>
              <a:t> </a:t>
            </a:r>
            <a:r>
              <a:rPr sz="1700" dirty="0">
                <a:solidFill>
                  <a:srgbClr val="1C0D07"/>
                </a:solidFill>
                <a:latin typeface="Cambria"/>
                <a:cs typeface="Cambria"/>
              </a:rPr>
              <a:t>fertility</a:t>
            </a:r>
            <a:r>
              <a:rPr sz="1700" spc="180" dirty="0">
                <a:solidFill>
                  <a:srgbClr val="1C0D07"/>
                </a:solidFill>
                <a:latin typeface="Cambria"/>
                <a:cs typeface="Cambria"/>
              </a:rPr>
              <a:t> </a:t>
            </a:r>
            <a:r>
              <a:rPr sz="1700" dirty="0">
                <a:solidFill>
                  <a:srgbClr val="1C0D07"/>
                </a:solidFill>
                <a:latin typeface="Cambria"/>
                <a:cs typeface="Cambria"/>
              </a:rPr>
              <a:t>rate</a:t>
            </a:r>
            <a:r>
              <a:rPr sz="1700" spc="185" dirty="0">
                <a:solidFill>
                  <a:srgbClr val="1C0D07"/>
                </a:solidFill>
                <a:latin typeface="Cambria"/>
                <a:cs typeface="Cambria"/>
              </a:rPr>
              <a:t> </a:t>
            </a:r>
            <a:r>
              <a:rPr sz="1700" dirty="0">
                <a:solidFill>
                  <a:srgbClr val="1C0D07"/>
                </a:solidFill>
                <a:latin typeface="Cambria"/>
                <a:cs typeface="Cambria"/>
              </a:rPr>
              <a:t>and</a:t>
            </a:r>
            <a:r>
              <a:rPr sz="1700" spc="180" dirty="0">
                <a:solidFill>
                  <a:srgbClr val="1C0D07"/>
                </a:solidFill>
                <a:latin typeface="Cambria"/>
                <a:cs typeface="Cambria"/>
              </a:rPr>
              <a:t> </a:t>
            </a:r>
            <a:r>
              <a:rPr sz="1700" spc="-10" dirty="0">
                <a:solidFill>
                  <a:srgbClr val="1C0D07"/>
                </a:solidFill>
                <a:latin typeface="Cambria"/>
                <a:cs typeface="Cambria"/>
              </a:rPr>
              <a:t>female </a:t>
            </a:r>
            <a:r>
              <a:rPr sz="1700" dirty="0">
                <a:solidFill>
                  <a:srgbClr val="1C0D07"/>
                </a:solidFill>
                <a:latin typeface="Cambria"/>
                <a:cs typeface="Cambria"/>
              </a:rPr>
              <a:t>education</a:t>
            </a:r>
            <a:r>
              <a:rPr sz="1700" spc="80" dirty="0">
                <a:solidFill>
                  <a:srgbClr val="1C0D07"/>
                </a:solidFill>
                <a:latin typeface="Cambria"/>
                <a:cs typeface="Cambria"/>
              </a:rPr>
              <a:t> </a:t>
            </a:r>
            <a:r>
              <a:rPr sz="1700" dirty="0">
                <a:solidFill>
                  <a:srgbClr val="1C0D07"/>
                </a:solidFill>
                <a:latin typeface="Cambria"/>
                <a:cs typeface="Cambria"/>
              </a:rPr>
              <a:t>from</a:t>
            </a:r>
            <a:r>
              <a:rPr sz="1700" spc="80" dirty="0">
                <a:solidFill>
                  <a:srgbClr val="1C0D07"/>
                </a:solidFill>
                <a:latin typeface="Cambria"/>
                <a:cs typeface="Cambria"/>
              </a:rPr>
              <a:t> </a:t>
            </a:r>
            <a:r>
              <a:rPr sz="1700" spc="-210" dirty="0">
                <a:solidFill>
                  <a:srgbClr val="1C0D07"/>
                </a:solidFill>
                <a:latin typeface="Cambria"/>
                <a:cs typeface="Cambria"/>
              </a:rPr>
              <a:t>1981</a:t>
            </a:r>
            <a:r>
              <a:rPr sz="1700" spc="85" dirty="0">
                <a:solidFill>
                  <a:srgbClr val="1C0D07"/>
                </a:solidFill>
                <a:latin typeface="Cambria"/>
                <a:cs typeface="Cambria"/>
              </a:rPr>
              <a:t> </a:t>
            </a:r>
            <a:r>
              <a:rPr sz="1700" dirty="0">
                <a:solidFill>
                  <a:srgbClr val="1C0D07"/>
                </a:solidFill>
                <a:latin typeface="Cambria"/>
                <a:cs typeface="Cambria"/>
              </a:rPr>
              <a:t>to</a:t>
            </a:r>
            <a:r>
              <a:rPr sz="1700" spc="80" dirty="0">
                <a:solidFill>
                  <a:srgbClr val="1C0D07"/>
                </a:solidFill>
                <a:latin typeface="Cambria"/>
                <a:cs typeface="Cambria"/>
              </a:rPr>
              <a:t> </a:t>
            </a:r>
            <a:r>
              <a:rPr sz="1700" spc="-25" dirty="0">
                <a:solidFill>
                  <a:srgbClr val="1C0D07"/>
                </a:solidFill>
                <a:latin typeface="Cambria"/>
                <a:cs typeface="Cambria"/>
              </a:rPr>
              <a:t>2008.</a:t>
            </a:r>
            <a:r>
              <a:rPr sz="1700" spc="85" dirty="0">
                <a:solidFill>
                  <a:srgbClr val="1C0D07"/>
                </a:solidFill>
                <a:latin typeface="Cambria"/>
                <a:cs typeface="Cambria"/>
              </a:rPr>
              <a:t> </a:t>
            </a:r>
            <a:r>
              <a:rPr sz="1700" dirty="0">
                <a:solidFill>
                  <a:srgbClr val="1C0D07"/>
                </a:solidFill>
                <a:latin typeface="Cambria"/>
                <a:cs typeface="Cambria"/>
              </a:rPr>
              <a:t>The</a:t>
            </a:r>
            <a:r>
              <a:rPr sz="1700" spc="80" dirty="0">
                <a:solidFill>
                  <a:srgbClr val="1C0D07"/>
                </a:solidFill>
                <a:latin typeface="Cambria"/>
                <a:cs typeface="Cambria"/>
              </a:rPr>
              <a:t> </a:t>
            </a:r>
            <a:r>
              <a:rPr sz="1700" dirty="0">
                <a:solidFill>
                  <a:srgbClr val="1C0D07"/>
                </a:solidFill>
                <a:latin typeface="Cambria"/>
                <a:cs typeface="Cambria"/>
              </a:rPr>
              <a:t>results</a:t>
            </a:r>
            <a:r>
              <a:rPr sz="1700" spc="80" dirty="0">
                <a:solidFill>
                  <a:srgbClr val="1C0D07"/>
                </a:solidFill>
                <a:latin typeface="Cambria"/>
                <a:cs typeface="Cambria"/>
              </a:rPr>
              <a:t> </a:t>
            </a:r>
            <a:r>
              <a:rPr sz="1700" dirty="0">
                <a:solidFill>
                  <a:srgbClr val="1C0D07"/>
                </a:solidFill>
                <a:latin typeface="Cambria"/>
                <a:cs typeface="Cambria"/>
              </a:rPr>
              <a:t>show</a:t>
            </a:r>
            <a:r>
              <a:rPr sz="1700" spc="85" dirty="0">
                <a:solidFill>
                  <a:srgbClr val="1C0D07"/>
                </a:solidFill>
                <a:latin typeface="Cambria"/>
                <a:cs typeface="Cambria"/>
              </a:rPr>
              <a:t> </a:t>
            </a:r>
            <a:r>
              <a:rPr sz="1700" dirty="0">
                <a:solidFill>
                  <a:srgbClr val="1C0D07"/>
                </a:solidFill>
                <a:latin typeface="Cambria"/>
                <a:cs typeface="Cambria"/>
              </a:rPr>
              <a:t>that</a:t>
            </a:r>
            <a:r>
              <a:rPr sz="1700" spc="80" dirty="0">
                <a:solidFill>
                  <a:srgbClr val="1C0D07"/>
                </a:solidFill>
                <a:latin typeface="Cambria"/>
                <a:cs typeface="Cambria"/>
              </a:rPr>
              <a:t> </a:t>
            </a:r>
            <a:r>
              <a:rPr sz="1700" spc="-10" dirty="0">
                <a:solidFill>
                  <a:srgbClr val="1C0D07"/>
                </a:solidFill>
                <a:latin typeface="Cambria"/>
                <a:cs typeface="Cambria"/>
              </a:rPr>
              <a:t>female</a:t>
            </a:r>
            <a:endParaRPr sz="1700">
              <a:latin typeface="Cambria"/>
              <a:cs typeface="Cambria"/>
            </a:endParaRPr>
          </a:p>
        </p:txBody>
      </p:sp>
      <p:grpSp>
        <p:nvGrpSpPr>
          <p:cNvPr id="39" name="object 39"/>
          <p:cNvGrpSpPr/>
          <p:nvPr/>
        </p:nvGrpSpPr>
        <p:grpSpPr>
          <a:xfrm>
            <a:off x="376798" y="5791358"/>
            <a:ext cx="7397115" cy="12940665"/>
            <a:chOff x="376798" y="5791358"/>
            <a:chExt cx="7397115" cy="12940665"/>
          </a:xfrm>
        </p:grpSpPr>
        <p:pic>
          <p:nvPicPr>
            <p:cNvPr id="40" name="object 40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520485" y="13735089"/>
              <a:ext cx="71640" cy="71640"/>
            </a:xfrm>
            <a:prstGeom prst="rect">
              <a:avLst/>
            </a:prstGeom>
          </p:spPr>
        </p:pic>
        <p:sp>
          <p:nvSpPr>
            <p:cNvPr id="41" name="object 41"/>
            <p:cNvSpPr/>
            <p:nvPr/>
          </p:nvSpPr>
          <p:spPr>
            <a:xfrm>
              <a:off x="6540595" y="5791358"/>
              <a:ext cx="62865" cy="62865"/>
            </a:xfrm>
            <a:custGeom>
              <a:avLst/>
              <a:gdLst/>
              <a:ahLst/>
              <a:cxnLst/>
              <a:rect l="l" t="t" r="r" b="b"/>
              <a:pathLst>
                <a:path w="62865" h="62864">
                  <a:moveTo>
                    <a:pt x="35498" y="62685"/>
                  </a:moveTo>
                  <a:lnTo>
                    <a:pt x="27186" y="62685"/>
                  </a:lnTo>
                  <a:lnTo>
                    <a:pt x="23188" y="61890"/>
                  </a:lnTo>
                  <a:lnTo>
                    <a:pt x="0" y="35498"/>
                  </a:lnTo>
                  <a:lnTo>
                    <a:pt x="0" y="27186"/>
                  </a:lnTo>
                  <a:lnTo>
                    <a:pt x="27186" y="0"/>
                  </a:lnTo>
                  <a:lnTo>
                    <a:pt x="35498" y="0"/>
                  </a:lnTo>
                  <a:lnTo>
                    <a:pt x="62685" y="27186"/>
                  </a:lnTo>
                  <a:lnTo>
                    <a:pt x="62685" y="31342"/>
                  </a:lnTo>
                  <a:lnTo>
                    <a:pt x="62685" y="35498"/>
                  </a:lnTo>
                  <a:lnTo>
                    <a:pt x="35498" y="62685"/>
                  </a:lnTo>
                  <a:close/>
                </a:path>
              </a:pathLst>
            </a:custGeom>
            <a:solidFill>
              <a:srgbClr val="1C0D0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42" name="object 42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376798" y="7155764"/>
              <a:ext cx="71640" cy="71640"/>
            </a:xfrm>
            <a:prstGeom prst="rect">
              <a:avLst/>
            </a:prstGeom>
          </p:spPr>
        </p:pic>
        <p:sp>
          <p:nvSpPr>
            <p:cNvPr id="43" name="object 43"/>
            <p:cNvSpPr/>
            <p:nvPr/>
          </p:nvSpPr>
          <p:spPr>
            <a:xfrm>
              <a:off x="757796" y="9485629"/>
              <a:ext cx="62865" cy="1943735"/>
            </a:xfrm>
            <a:custGeom>
              <a:avLst/>
              <a:gdLst/>
              <a:ahLst/>
              <a:cxnLst/>
              <a:rect l="l" t="t" r="r" b="b"/>
              <a:pathLst>
                <a:path w="62865" h="1943734">
                  <a:moveTo>
                    <a:pt x="62687" y="1907755"/>
                  </a:moveTo>
                  <a:lnTo>
                    <a:pt x="35496" y="1880565"/>
                  </a:lnTo>
                  <a:lnTo>
                    <a:pt x="27190" y="1880565"/>
                  </a:lnTo>
                  <a:lnTo>
                    <a:pt x="0" y="1907755"/>
                  </a:lnTo>
                  <a:lnTo>
                    <a:pt x="0" y="1916061"/>
                  </a:lnTo>
                  <a:lnTo>
                    <a:pt x="27190" y="1943252"/>
                  </a:lnTo>
                  <a:lnTo>
                    <a:pt x="35496" y="1943252"/>
                  </a:lnTo>
                  <a:lnTo>
                    <a:pt x="62687" y="1916061"/>
                  </a:lnTo>
                  <a:lnTo>
                    <a:pt x="62687" y="1911908"/>
                  </a:lnTo>
                  <a:lnTo>
                    <a:pt x="62687" y="1907755"/>
                  </a:lnTo>
                  <a:close/>
                </a:path>
                <a:path w="62865" h="1943734">
                  <a:moveTo>
                    <a:pt x="62687" y="833145"/>
                  </a:moveTo>
                  <a:lnTo>
                    <a:pt x="35496" y="805954"/>
                  </a:lnTo>
                  <a:lnTo>
                    <a:pt x="27190" y="805954"/>
                  </a:lnTo>
                  <a:lnTo>
                    <a:pt x="0" y="833145"/>
                  </a:lnTo>
                  <a:lnTo>
                    <a:pt x="0" y="841463"/>
                  </a:lnTo>
                  <a:lnTo>
                    <a:pt x="27190" y="868641"/>
                  </a:lnTo>
                  <a:lnTo>
                    <a:pt x="35496" y="868641"/>
                  </a:lnTo>
                  <a:lnTo>
                    <a:pt x="62687" y="841463"/>
                  </a:lnTo>
                  <a:lnTo>
                    <a:pt x="62687" y="837298"/>
                  </a:lnTo>
                  <a:lnTo>
                    <a:pt x="62687" y="833145"/>
                  </a:lnTo>
                  <a:close/>
                </a:path>
                <a:path w="62865" h="1943734">
                  <a:moveTo>
                    <a:pt x="62687" y="27190"/>
                  </a:moveTo>
                  <a:lnTo>
                    <a:pt x="35496" y="0"/>
                  </a:lnTo>
                  <a:lnTo>
                    <a:pt x="27190" y="0"/>
                  </a:lnTo>
                  <a:lnTo>
                    <a:pt x="0" y="27190"/>
                  </a:lnTo>
                  <a:lnTo>
                    <a:pt x="0" y="35496"/>
                  </a:lnTo>
                  <a:lnTo>
                    <a:pt x="27190" y="62687"/>
                  </a:lnTo>
                  <a:lnTo>
                    <a:pt x="35496" y="62687"/>
                  </a:lnTo>
                  <a:lnTo>
                    <a:pt x="62687" y="35496"/>
                  </a:lnTo>
                  <a:lnTo>
                    <a:pt x="62687" y="31343"/>
                  </a:lnTo>
                  <a:lnTo>
                    <a:pt x="62687" y="27190"/>
                  </a:lnTo>
                  <a:close/>
                </a:path>
              </a:pathLst>
            </a:custGeom>
            <a:solidFill>
              <a:srgbClr val="1C0D0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44" name="object 44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520485" y="14111202"/>
              <a:ext cx="71640" cy="71640"/>
            </a:xfrm>
            <a:prstGeom prst="rect">
              <a:avLst/>
            </a:prstGeom>
          </p:spPr>
        </p:pic>
        <p:pic>
          <p:nvPicPr>
            <p:cNvPr id="45" name="object 45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489199" y="14794332"/>
              <a:ext cx="71640" cy="71640"/>
            </a:xfrm>
            <a:prstGeom prst="rect">
              <a:avLst/>
            </a:prstGeom>
          </p:spPr>
        </p:pic>
        <p:pic>
          <p:nvPicPr>
            <p:cNvPr id="46" name="object 46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7280600" y="16849569"/>
              <a:ext cx="71640" cy="71640"/>
            </a:xfrm>
            <a:prstGeom prst="rect">
              <a:avLst/>
            </a:prstGeom>
          </p:spPr>
        </p:pic>
        <p:pic>
          <p:nvPicPr>
            <p:cNvPr id="47" name="object 47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7461946" y="9297049"/>
              <a:ext cx="71640" cy="71640"/>
            </a:xfrm>
            <a:prstGeom prst="rect">
              <a:avLst/>
            </a:prstGeom>
          </p:spPr>
        </p:pic>
        <p:pic>
          <p:nvPicPr>
            <p:cNvPr id="48" name="object 48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7461946" y="9919127"/>
              <a:ext cx="71640" cy="71640"/>
            </a:xfrm>
            <a:prstGeom prst="rect">
              <a:avLst/>
            </a:prstGeom>
          </p:spPr>
        </p:pic>
        <p:pic>
          <p:nvPicPr>
            <p:cNvPr id="49" name="object 49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7630395" y="11123284"/>
              <a:ext cx="71640" cy="71640"/>
            </a:xfrm>
            <a:prstGeom prst="rect">
              <a:avLst/>
            </a:prstGeom>
          </p:spPr>
        </p:pic>
        <p:pic>
          <p:nvPicPr>
            <p:cNvPr id="50" name="object 50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7702037" y="12049834"/>
              <a:ext cx="71640" cy="71640"/>
            </a:xfrm>
            <a:prstGeom prst="rect">
              <a:avLst/>
            </a:prstGeom>
          </p:spPr>
        </p:pic>
        <p:pic>
          <p:nvPicPr>
            <p:cNvPr id="51" name="object 51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7250915" y="17766455"/>
              <a:ext cx="71640" cy="71640"/>
            </a:xfrm>
            <a:prstGeom prst="rect">
              <a:avLst/>
            </a:prstGeom>
          </p:spPr>
        </p:pic>
        <p:pic>
          <p:nvPicPr>
            <p:cNvPr id="52" name="object 52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7187955" y="18659942"/>
              <a:ext cx="71640" cy="71640"/>
            </a:xfrm>
            <a:prstGeom prst="rect">
              <a:avLst/>
            </a:prstGeom>
          </p:spPr>
        </p:pic>
      </p:grpSp>
      <p:sp>
        <p:nvSpPr>
          <p:cNvPr id="53" name="object 53"/>
          <p:cNvSpPr txBox="1"/>
          <p:nvPr/>
        </p:nvSpPr>
        <p:spPr>
          <a:xfrm>
            <a:off x="8725563" y="569797"/>
            <a:ext cx="1924685" cy="3219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950" spc="-175" dirty="0">
                <a:solidFill>
                  <a:srgbClr val="1C0D07"/>
                </a:solidFill>
                <a:latin typeface="Arial Black"/>
                <a:cs typeface="Arial Black"/>
              </a:rPr>
              <a:t>INTRODUCTION</a:t>
            </a:r>
            <a:endParaRPr sz="1950">
              <a:latin typeface="Arial Black"/>
              <a:cs typeface="Arial Black"/>
            </a:endParaRPr>
          </a:p>
        </p:txBody>
      </p:sp>
      <p:sp>
        <p:nvSpPr>
          <p:cNvPr id="54" name="object 54"/>
          <p:cNvSpPr txBox="1"/>
          <p:nvPr/>
        </p:nvSpPr>
        <p:spPr>
          <a:xfrm>
            <a:off x="7537101" y="1288832"/>
            <a:ext cx="5990590" cy="33051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75565">
              <a:lnSpc>
                <a:spcPct val="114500"/>
              </a:lnSpc>
              <a:spcBef>
                <a:spcPts val="100"/>
              </a:spcBef>
            </a:pPr>
            <a:r>
              <a:rPr sz="1950" dirty="0">
                <a:solidFill>
                  <a:srgbClr val="1C0D07"/>
                </a:solidFill>
                <a:latin typeface="Cambria"/>
                <a:cs typeface="Cambria"/>
              </a:rPr>
              <a:t>A</a:t>
            </a:r>
            <a:r>
              <a:rPr sz="1950" spc="135" dirty="0">
                <a:solidFill>
                  <a:srgbClr val="1C0D07"/>
                </a:solidFill>
                <a:latin typeface="Cambria"/>
                <a:cs typeface="Cambria"/>
              </a:rPr>
              <a:t> </a:t>
            </a:r>
            <a:r>
              <a:rPr sz="1950" dirty="0">
                <a:solidFill>
                  <a:srgbClr val="1C0D07"/>
                </a:solidFill>
                <a:latin typeface="Cambria"/>
                <a:cs typeface="Cambria"/>
              </a:rPr>
              <a:t>nation's</a:t>
            </a:r>
            <a:r>
              <a:rPr sz="1950" spc="135" dirty="0">
                <a:solidFill>
                  <a:srgbClr val="1C0D07"/>
                </a:solidFill>
                <a:latin typeface="Cambria"/>
                <a:cs typeface="Cambria"/>
              </a:rPr>
              <a:t> </a:t>
            </a:r>
            <a:r>
              <a:rPr sz="1950" dirty="0">
                <a:solidFill>
                  <a:srgbClr val="1C0D07"/>
                </a:solidFill>
                <a:latin typeface="Cambria"/>
                <a:cs typeface="Cambria"/>
              </a:rPr>
              <a:t>purposeful</a:t>
            </a:r>
            <a:r>
              <a:rPr sz="1950" spc="135" dirty="0">
                <a:solidFill>
                  <a:srgbClr val="1C0D07"/>
                </a:solidFill>
                <a:latin typeface="Cambria"/>
                <a:cs typeface="Cambria"/>
              </a:rPr>
              <a:t> </a:t>
            </a:r>
            <a:r>
              <a:rPr sz="1950" dirty="0">
                <a:solidFill>
                  <a:srgbClr val="1C0D07"/>
                </a:solidFill>
                <a:latin typeface="Cambria"/>
                <a:cs typeface="Cambria"/>
              </a:rPr>
              <a:t>development</a:t>
            </a:r>
            <a:r>
              <a:rPr sz="1950" spc="135" dirty="0">
                <a:solidFill>
                  <a:srgbClr val="1C0D07"/>
                </a:solidFill>
                <a:latin typeface="Cambria"/>
                <a:cs typeface="Cambria"/>
              </a:rPr>
              <a:t> </a:t>
            </a:r>
            <a:r>
              <a:rPr sz="1950" dirty="0">
                <a:solidFill>
                  <a:srgbClr val="1C0D07"/>
                </a:solidFill>
                <a:latin typeface="Cambria"/>
                <a:cs typeface="Cambria"/>
              </a:rPr>
              <a:t>of</a:t>
            </a:r>
            <a:r>
              <a:rPr sz="1950" spc="135" dirty="0">
                <a:solidFill>
                  <a:srgbClr val="1C0D07"/>
                </a:solidFill>
                <a:latin typeface="Cambria"/>
                <a:cs typeface="Cambria"/>
              </a:rPr>
              <a:t> </a:t>
            </a:r>
            <a:r>
              <a:rPr sz="1950" dirty="0">
                <a:solidFill>
                  <a:srgbClr val="1C0D07"/>
                </a:solidFill>
                <a:latin typeface="Cambria"/>
                <a:cs typeface="Cambria"/>
              </a:rPr>
              <a:t>its</a:t>
            </a:r>
            <a:r>
              <a:rPr sz="1950" spc="135" dirty="0">
                <a:solidFill>
                  <a:srgbClr val="1C0D07"/>
                </a:solidFill>
                <a:latin typeface="Cambria"/>
                <a:cs typeface="Cambria"/>
              </a:rPr>
              <a:t> </a:t>
            </a:r>
            <a:r>
              <a:rPr sz="1950" dirty="0">
                <a:solidFill>
                  <a:srgbClr val="1C0D07"/>
                </a:solidFill>
                <a:latin typeface="Cambria"/>
                <a:cs typeface="Cambria"/>
              </a:rPr>
              <a:t>economy</a:t>
            </a:r>
            <a:r>
              <a:rPr sz="1950" spc="135" dirty="0">
                <a:solidFill>
                  <a:srgbClr val="1C0D07"/>
                </a:solidFill>
                <a:latin typeface="Cambria"/>
                <a:cs typeface="Cambria"/>
              </a:rPr>
              <a:t> </a:t>
            </a:r>
            <a:r>
              <a:rPr sz="1950" dirty="0">
                <a:solidFill>
                  <a:srgbClr val="1C0D07"/>
                </a:solidFill>
                <a:latin typeface="Cambria"/>
                <a:cs typeface="Cambria"/>
              </a:rPr>
              <a:t>is</a:t>
            </a:r>
            <a:r>
              <a:rPr sz="1950" spc="135" dirty="0">
                <a:solidFill>
                  <a:srgbClr val="1C0D07"/>
                </a:solidFill>
                <a:latin typeface="Cambria"/>
                <a:cs typeface="Cambria"/>
              </a:rPr>
              <a:t> </a:t>
            </a:r>
            <a:r>
              <a:rPr sz="1950" spc="5" dirty="0">
                <a:solidFill>
                  <a:srgbClr val="1C0D07"/>
                </a:solidFill>
                <a:latin typeface="Cambria"/>
                <a:cs typeface="Cambria"/>
              </a:rPr>
              <a:t>a </a:t>
            </a:r>
            <a:r>
              <a:rPr sz="1950" dirty="0">
                <a:solidFill>
                  <a:srgbClr val="1C0D07"/>
                </a:solidFill>
                <a:latin typeface="Cambria"/>
                <a:cs typeface="Cambria"/>
              </a:rPr>
              <a:t>result</a:t>
            </a:r>
            <a:r>
              <a:rPr sz="1950" spc="145" dirty="0">
                <a:solidFill>
                  <a:srgbClr val="1C0D07"/>
                </a:solidFill>
                <a:latin typeface="Cambria"/>
                <a:cs typeface="Cambria"/>
              </a:rPr>
              <a:t> </a:t>
            </a:r>
            <a:r>
              <a:rPr sz="1950" dirty="0">
                <a:solidFill>
                  <a:srgbClr val="1C0D07"/>
                </a:solidFill>
                <a:latin typeface="Cambria"/>
                <a:cs typeface="Cambria"/>
              </a:rPr>
              <a:t>of</a:t>
            </a:r>
            <a:r>
              <a:rPr sz="1950" spc="145" dirty="0">
                <a:solidFill>
                  <a:srgbClr val="1C0D07"/>
                </a:solidFill>
                <a:latin typeface="Cambria"/>
                <a:cs typeface="Cambria"/>
              </a:rPr>
              <a:t> </a:t>
            </a:r>
            <a:r>
              <a:rPr sz="1950" spc="55" dirty="0">
                <a:solidFill>
                  <a:srgbClr val="1C0D07"/>
                </a:solidFill>
                <a:latin typeface="Cambria"/>
                <a:cs typeface="Cambria"/>
              </a:rPr>
              <a:t>a</a:t>
            </a:r>
            <a:r>
              <a:rPr sz="1950" spc="145" dirty="0">
                <a:solidFill>
                  <a:srgbClr val="1C0D07"/>
                </a:solidFill>
                <a:latin typeface="Cambria"/>
                <a:cs typeface="Cambria"/>
              </a:rPr>
              <a:t> </a:t>
            </a:r>
            <a:r>
              <a:rPr sz="1950" dirty="0">
                <a:solidFill>
                  <a:srgbClr val="1C0D07"/>
                </a:solidFill>
                <a:latin typeface="Cambria"/>
                <a:cs typeface="Cambria"/>
              </a:rPr>
              <a:t>comprehensive</a:t>
            </a:r>
            <a:r>
              <a:rPr sz="1950" spc="145" dirty="0">
                <a:solidFill>
                  <a:srgbClr val="1C0D07"/>
                </a:solidFill>
                <a:latin typeface="Cambria"/>
                <a:cs typeface="Cambria"/>
              </a:rPr>
              <a:t> </a:t>
            </a:r>
            <a:r>
              <a:rPr sz="1950" dirty="0">
                <a:solidFill>
                  <a:srgbClr val="1C0D07"/>
                </a:solidFill>
                <a:latin typeface="Cambria"/>
                <a:cs typeface="Cambria"/>
              </a:rPr>
              <a:t>process</a:t>
            </a:r>
            <a:r>
              <a:rPr sz="1950" spc="145" dirty="0">
                <a:solidFill>
                  <a:srgbClr val="1C0D07"/>
                </a:solidFill>
                <a:latin typeface="Cambria"/>
                <a:cs typeface="Cambria"/>
              </a:rPr>
              <a:t> </a:t>
            </a:r>
            <a:r>
              <a:rPr sz="1950" dirty="0">
                <a:solidFill>
                  <a:srgbClr val="1C0D07"/>
                </a:solidFill>
                <a:latin typeface="Cambria"/>
                <a:cs typeface="Cambria"/>
              </a:rPr>
              <a:t>of</a:t>
            </a:r>
            <a:r>
              <a:rPr sz="1950" spc="145" dirty="0">
                <a:solidFill>
                  <a:srgbClr val="1C0D07"/>
                </a:solidFill>
                <a:latin typeface="Cambria"/>
                <a:cs typeface="Cambria"/>
              </a:rPr>
              <a:t> </a:t>
            </a:r>
            <a:r>
              <a:rPr sz="1950" spc="40" dirty="0">
                <a:solidFill>
                  <a:srgbClr val="1C0D07"/>
                </a:solidFill>
                <a:latin typeface="Cambria"/>
                <a:cs typeface="Cambria"/>
              </a:rPr>
              <a:t>growth, </a:t>
            </a:r>
            <a:r>
              <a:rPr sz="1950" spc="50" dirty="0">
                <a:solidFill>
                  <a:srgbClr val="1C0D07"/>
                </a:solidFill>
                <a:latin typeface="Cambria"/>
                <a:cs typeface="Cambria"/>
              </a:rPr>
              <a:t>advancement,</a:t>
            </a:r>
            <a:r>
              <a:rPr sz="1950" spc="100" dirty="0">
                <a:solidFill>
                  <a:srgbClr val="1C0D07"/>
                </a:solidFill>
                <a:latin typeface="Cambria"/>
                <a:cs typeface="Cambria"/>
              </a:rPr>
              <a:t> </a:t>
            </a:r>
            <a:r>
              <a:rPr sz="1950" dirty="0">
                <a:solidFill>
                  <a:srgbClr val="1C0D07"/>
                </a:solidFill>
                <a:latin typeface="Cambria"/>
                <a:cs typeface="Cambria"/>
              </a:rPr>
              <a:t>and</a:t>
            </a:r>
            <a:r>
              <a:rPr sz="1950" spc="100" dirty="0">
                <a:solidFill>
                  <a:srgbClr val="1C0D07"/>
                </a:solidFill>
                <a:latin typeface="Cambria"/>
                <a:cs typeface="Cambria"/>
              </a:rPr>
              <a:t> </a:t>
            </a:r>
            <a:r>
              <a:rPr sz="1950" dirty="0">
                <a:solidFill>
                  <a:srgbClr val="1C0D07"/>
                </a:solidFill>
                <a:latin typeface="Cambria"/>
                <a:cs typeface="Cambria"/>
              </a:rPr>
              <a:t>change</a:t>
            </a:r>
            <a:r>
              <a:rPr sz="1950" spc="105" dirty="0">
                <a:solidFill>
                  <a:srgbClr val="1C0D07"/>
                </a:solidFill>
                <a:latin typeface="Cambria"/>
                <a:cs typeface="Cambria"/>
              </a:rPr>
              <a:t> </a:t>
            </a:r>
            <a:r>
              <a:rPr sz="1950" dirty="0">
                <a:solidFill>
                  <a:srgbClr val="1C0D07"/>
                </a:solidFill>
                <a:latin typeface="Cambria"/>
                <a:cs typeface="Cambria"/>
              </a:rPr>
              <a:t>carried</a:t>
            </a:r>
            <a:r>
              <a:rPr sz="1950" spc="100" dirty="0">
                <a:solidFill>
                  <a:srgbClr val="1C0D07"/>
                </a:solidFill>
                <a:latin typeface="Cambria"/>
                <a:cs typeface="Cambria"/>
              </a:rPr>
              <a:t> </a:t>
            </a:r>
            <a:r>
              <a:rPr sz="1950" dirty="0">
                <a:solidFill>
                  <a:srgbClr val="1C0D07"/>
                </a:solidFill>
                <a:latin typeface="Cambria"/>
                <a:cs typeface="Cambria"/>
              </a:rPr>
              <a:t>out</a:t>
            </a:r>
            <a:r>
              <a:rPr sz="1950" spc="105" dirty="0">
                <a:solidFill>
                  <a:srgbClr val="1C0D07"/>
                </a:solidFill>
                <a:latin typeface="Cambria"/>
                <a:cs typeface="Cambria"/>
              </a:rPr>
              <a:t> </a:t>
            </a:r>
            <a:r>
              <a:rPr sz="1950" spc="50" dirty="0">
                <a:solidFill>
                  <a:srgbClr val="1C0D07"/>
                </a:solidFill>
                <a:latin typeface="Cambria"/>
                <a:cs typeface="Cambria"/>
              </a:rPr>
              <a:t>by</a:t>
            </a:r>
            <a:r>
              <a:rPr sz="1950" spc="100" dirty="0">
                <a:solidFill>
                  <a:srgbClr val="1C0D07"/>
                </a:solidFill>
                <a:latin typeface="Cambria"/>
                <a:cs typeface="Cambria"/>
              </a:rPr>
              <a:t> </a:t>
            </a:r>
            <a:r>
              <a:rPr sz="1950" dirty="0">
                <a:solidFill>
                  <a:srgbClr val="1C0D07"/>
                </a:solidFill>
                <a:latin typeface="Cambria"/>
                <a:cs typeface="Cambria"/>
              </a:rPr>
              <a:t>its</a:t>
            </a:r>
            <a:r>
              <a:rPr sz="1950" spc="100" dirty="0">
                <a:solidFill>
                  <a:srgbClr val="1C0D07"/>
                </a:solidFill>
                <a:latin typeface="Cambria"/>
                <a:cs typeface="Cambria"/>
              </a:rPr>
              <a:t> </a:t>
            </a:r>
            <a:r>
              <a:rPr sz="1950" spc="-10" dirty="0">
                <a:solidFill>
                  <a:srgbClr val="1C0D07"/>
                </a:solidFill>
                <a:latin typeface="Cambria"/>
                <a:cs typeface="Cambria"/>
              </a:rPr>
              <a:t>citizens, </a:t>
            </a:r>
            <a:r>
              <a:rPr sz="1950" spc="10" dirty="0">
                <a:solidFill>
                  <a:srgbClr val="1C0D07"/>
                </a:solidFill>
                <a:latin typeface="Cambria"/>
                <a:cs typeface="Cambria"/>
              </a:rPr>
              <a:t>organisations,</a:t>
            </a:r>
            <a:r>
              <a:rPr sz="1950" spc="235" dirty="0">
                <a:solidFill>
                  <a:srgbClr val="1C0D07"/>
                </a:solidFill>
                <a:latin typeface="Cambria"/>
                <a:cs typeface="Cambria"/>
              </a:rPr>
              <a:t> </a:t>
            </a:r>
            <a:r>
              <a:rPr sz="1950" spc="10" dirty="0">
                <a:solidFill>
                  <a:srgbClr val="1C0D07"/>
                </a:solidFill>
                <a:latin typeface="Cambria"/>
                <a:cs typeface="Cambria"/>
              </a:rPr>
              <a:t>and</a:t>
            </a:r>
            <a:r>
              <a:rPr sz="1950" spc="235" dirty="0">
                <a:solidFill>
                  <a:srgbClr val="1C0D07"/>
                </a:solidFill>
                <a:latin typeface="Cambria"/>
                <a:cs typeface="Cambria"/>
              </a:rPr>
              <a:t> </a:t>
            </a:r>
            <a:r>
              <a:rPr sz="1950" spc="10" dirty="0">
                <a:solidFill>
                  <a:srgbClr val="1C0D07"/>
                </a:solidFill>
                <a:latin typeface="Cambria"/>
                <a:cs typeface="Cambria"/>
              </a:rPr>
              <a:t>governments.</a:t>
            </a:r>
            <a:r>
              <a:rPr sz="1950" spc="235" dirty="0">
                <a:solidFill>
                  <a:srgbClr val="1C0D07"/>
                </a:solidFill>
                <a:latin typeface="Cambria"/>
                <a:cs typeface="Cambria"/>
              </a:rPr>
              <a:t> </a:t>
            </a:r>
            <a:r>
              <a:rPr sz="1950" spc="10" dirty="0">
                <a:solidFill>
                  <a:srgbClr val="1C0D07"/>
                </a:solidFill>
                <a:latin typeface="Cambria"/>
                <a:cs typeface="Cambria"/>
              </a:rPr>
              <a:t>The</a:t>
            </a:r>
            <a:r>
              <a:rPr sz="1950" spc="235" dirty="0">
                <a:solidFill>
                  <a:srgbClr val="1C0D07"/>
                </a:solidFill>
                <a:latin typeface="Cambria"/>
                <a:cs typeface="Cambria"/>
              </a:rPr>
              <a:t> </a:t>
            </a:r>
            <a:r>
              <a:rPr sz="1950" spc="10" dirty="0">
                <a:solidFill>
                  <a:srgbClr val="1C0D07"/>
                </a:solidFill>
                <a:latin typeface="Cambria"/>
                <a:cs typeface="Cambria"/>
              </a:rPr>
              <a:t>percentage</a:t>
            </a:r>
            <a:r>
              <a:rPr sz="1950" spc="235" dirty="0">
                <a:solidFill>
                  <a:srgbClr val="1C0D07"/>
                </a:solidFill>
                <a:latin typeface="Cambria"/>
                <a:cs typeface="Cambria"/>
              </a:rPr>
              <a:t> </a:t>
            </a:r>
            <a:r>
              <a:rPr sz="1950" spc="-25" dirty="0">
                <a:solidFill>
                  <a:srgbClr val="1C0D07"/>
                </a:solidFill>
                <a:latin typeface="Cambria"/>
                <a:cs typeface="Cambria"/>
              </a:rPr>
              <a:t>of </a:t>
            </a:r>
            <a:r>
              <a:rPr sz="1950" spc="10" dirty="0">
                <a:solidFill>
                  <a:srgbClr val="1C0D07"/>
                </a:solidFill>
                <a:latin typeface="Cambria"/>
                <a:cs typeface="Cambria"/>
              </a:rPr>
              <a:t>women</a:t>
            </a:r>
            <a:r>
              <a:rPr sz="1950" spc="130" dirty="0">
                <a:solidFill>
                  <a:srgbClr val="1C0D07"/>
                </a:solidFill>
                <a:latin typeface="Cambria"/>
                <a:cs typeface="Cambria"/>
              </a:rPr>
              <a:t> </a:t>
            </a:r>
            <a:r>
              <a:rPr sz="1950" spc="10" dirty="0">
                <a:solidFill>
                  <a:srgbClr val="1C0D07"/>
                </a:solidFill>
                <a:latin typeface="Cambria"/>
                <a:cs typeface="Cambria"/>
              </a:rPr>
              <a:t>literate</a:t>
            </a:r>
            <a:r>
              <a:rPr sz="1950" spc="145" dirty="0">
                <a:solidFill>
                  <a:srgbClr val="1C0D07"/>
                </a:solidFill>
                <a:latin typeface="Cambria"/>
                <a:cs typeface="Cambria"/>
              </a:rPr>
              <a:t> </a:t>
            </a:r>
            <a:r>
              <a:rPr sz="1950" spc="10" dirty="0">
                <a:solidFill>
                  <a:srgbClr val="1C0D07"/>
                </a:solidFill>
                <a:latin typeface="Cambria"/>
                <a:cs typeface="Cambria"/>
              </a:rPr>
              <a:t>contributes</a:t>
            </a:r>
            <a:r>
              <a:rPr sz="1950" spc="145" dirty="0">
                <a:solidFill>
                  <a:srgbClr val="1C0D07"/>
                </a:solidFill>
                <a:latin typeface="Cambria"/>
                <a:cs typeface="Cambria"/>
              </a:rPr>
              <a:t> </a:t>
            </a:r>
            <a:r>
              <a:rPr sz="1950" spc="10" dirty="0">
                <a:solidFill>
                  <a:srgbClr val="1C0D07"/>
                </a:solidFill>
                <a:latin typeface="Cambria"/>
                <a:cs typeface="Cambria"/>
              </a:rPr>
              <a:t>significantly</a:t>
            </a:r>
            <a:r>
              <a:rPr sz="1950" spc="145" dirty="0">
                <a:solidFill>
                  <a:srgbClr val="1C0D07"/>
                </a:solidFill>
                <a:latin typeface="Cambria"/>
                <a:cs typeface="Cambria"/>
              </a:rPr>
              <a:t> </a:t>
            </a:r>
            <a:r>
              <a:rPr sz="1950" spc="10" dirty="0">
                <a:solidFill>
                  <a:srgbClr val="1C0D07"/>
                </a:solidFill>
                <a:latin typeface="Cambria"/>
                <a:cs typeface="Cambria"/>
              </a:rPr>
              <a:t>to</a:t>
            </a:r>
            <a:r>
              <a:rPr sz="1950" spc="145" dirty="0">
                <a:solidFill>
                  <a:srgbClr val="1C0D07"/>
                </a:solidFill>
                <a:latin typeface="Cambria"/>
                <a:cs typeface="Cambria"/>
              </a:rPr>
              <a:t> </a:t>
            </a:r>
            <a:r>
              <a:rPr sz="1950" spc="-25" dirty="0">
                <a:solidFill>
                  <a:srgbClr val="1C0D07"/>
                </a:solidFill>
                <a:latin typeface="Cambria"/>
                <a:cs typeface="Cambria"/>
              </a:rPr>
              <a:t>the </a:t>
            </a:r>
            <a:r>
              <a:rPr sz="1950" dirty="0">
                <a:solidFill>
                  <a:srgbClr val="1C0D07"/>
                </a:solidFill>
                <a:latin typeface="Cambria"/>
                <a:cs typeface="Cambria"/>
              </a:rPr>
              <a:t>country's</a:t>
            </a:r>
            <a:r>
              <a:rPr sz="1950" spc="245" dirty="0">
                <a:solidFill>
                  <a:srgbClr val="1C0D07"/>
                </a:solidFill>
                <a:latin typeface="Cambria"/>
                <a:cs typeface="Cambria"/>
              </a:rPr>
              <a:t> </a:t>
            </a:r>
            <a:r>
              <a:rPr sz="1950" dirty="0">
                <a:solidFill>
                  <a:srgbClr val="1C0D07"/>
                </a:solidFill>
                <a:latin typeface="Cambria"/>
                <a:cs typeface="Cambria"/>
              </a:rPr>
              <a:t>overall</a:t>
            </a:r>
            <a:r>
              <a:rPr sz="1950" spc="245" dirty="0">
                <a:solidFill>
                  <a:srgbClr val="1C0D07"/>
                </a:solidFill>
                <a:latin typeface="Cambria"/>
                <a:cs typeface="Cambria"/>
              </a:rPr>
              <a:t> </a:t>
            </a:r>
            <a:r>
              <a:rPr sz="1950" dirty="0">
                <a:solidFill>
                  <a:srgbClr val="1C0D07"/>
                </a:solidFill>
                <a:latin typeface="Cambria"/>
                <a:cs typeface="Cambria"/>
              </a:rPr>
              <a:t>economic</a:t>
            </a:r>
            <a:r>
              <a:rPr sz="1950" spc="245" dirty="0">
                <a:solidFill>
                  <a:srgbClr val="1C0D07"/>
                </a:solidFill>
                <a:latin typeface="Cambria"/>
                <a:cs typeface="Cambria"/>
              </a:rPr>
              <a:t> </a:t>
            </a:r>
            <a:r>
              <a:rPr sz="1950" spc="-10" dirty="0">
                <a:solidFill>
                  <a:srgbClr val="1C0D07"/>
                </a:solidFill>
                <a:latin typeface="Cambria"/>
                <a:cs typeface="Cambria"/>
              </a:rPr>
              <a:t>development.</a:t>
            </a:r>
            <a:endParaRPr sz="1950">
              <a:latin typeface="Cambria"/>
              <a:cs typeface="Cambria"/>
            </a:endParaRPr>
          </a:p>
          <a:p>
            <a:pPr marL="12700" marR="5080">
              <a:lnSpc>
                <a:spcPct val="114500"/>
              </a:lnSpc>
              <a:spcBef>
                <a:spcPts val="1710"/>
              </a:spcBef>
            </a:pPr>
            <a:r>
              <a:rPr sz="1950" spc="10" dirty="0">
                <a:solidFill>
                  <a:srgbClr val="1C0D07"/>
                </a:solidFill>
                <a:latin typeface="Cambria"/>
                <a:cs typeface="Cambria"/>
              </a:rPr>
              <a:t>The</a:t>
            </a:r>
            <a:r>
              <a:rPr sz="1950" spc="120" dirty="0">
                <a:solidFill>
                  <a:srgbClr val="1C0D07"/>
                </a:solidFill>
                <a:latin typeface="Cambria"/>
                <a:cs typeface="Cambria"/>
              </a:rPr>
              <a:t> </a:t>
            </a:r>
            <a:r>
              <a:rPr sz="1950" spc="10" dirty="0">
                <a:solidFill>
                  <a:srgbClr val="1C0D07"/>
                </a:solidFill>
                <a:latin typeface="Cambria"/>
                <a:cs typeface="Cambria"/>
              </a:rPr>
              <a:t>effectiveness</a:t>
            </a:r>
            <a:r>
              <a:rPr sz="1950" spc="120" dirty="0">
                <a:solidFill>
                  <a:srgbClr val="1C0D07"/>
                </a:solidFill>
                <a:latin typeface="Cambria"/>
                <a:cs typeface="Cambria"/>
              </a:rPr>
              <a:t> </a:t>
            </a:r>
            <a:r>
              <a:rPr sz="1950" spc="10" dirty="0">
                <a:solidFill>
                  <a:srgbClr val="1C0D07"/>
                </a:solidFill>
                <a:latin typeface="Cambria"/>
                <a:cs typeface="Cambria"/>
              </a:rPr>
              <a:t>of</a:t>
            </a:r>
            <a:r>
              <a:rPr sz="1950" spc="120" dirty="0">
                <a:solidFill>
                  <a:srgbClr val="1C0D07"/>
                </a:solidFill>
                <a:latin typeface="Cambria"/>
                <a:cs typeface="Cambria"/>
              </a:rPr>
              <a:t> </a:t>
            </a:r>
            <a:r>
              <a:rPr sz="1950" spc="55" dirty="0">
                <a:solidFill>
                  <a:srgbClr val="1C0D07"/>
                </a:solidFill>
                <a:latin typeface="Cambria"/>
                <a:cs typeface="Cambria"/>
              </a:rPr>
              <a:t>a</a:t>
            </a:r>
            <a:r>
              <a:rPr sz="1950" spc="120" dirty="0">
                <a:solidFill>
                  <a:srgbClr val="1C0D07"/>
                </a:solidFill>
                <a:latin typeface="Cambria"/>
                <a:cs typeface="Cambria"/>
              </a:rPr>
              <a:t> </a:t>
            </a:r>
            <a:r>
              <a:rPr sz="1950" spc="10" dirty="0">
                <a:solidFill>
                  <a:srgbClr val="1C0D07"/>
                </a:solidFill>
                <a:latin typeface="Cambria"/>
                <a:cs typeface="Cambria"/>
              </a:rPr>
              <a:t>society's</a:t>
            </a:r>
            <a:r>
              <a:rPr sz="1950" spc="125" dirty="0">
                <a:solidFill>
                  <a:srgbClr val="1C0D07"/>
                </a:solidFill>
                <a:latin typeface="Cambria"/>
                <a:cs typeface="Cambria"/>
              </a:rPr>
              <a:t> </a:t>
            </a:r>
            <a:r>
              <a:rPr sz="1950" spc="10" dirty="0">
                <a:solidFill>
                  <a:srgbClr val="1C0D07"/>
                </a:solidFill>
                <a:latin typeface="Cambria"/>
                <a:cs typeface="Cambria"/>
              </a:rPr>
              <a:t>educational</a:t>
            </a:r>
            <a:r>
              <a:rPr sz="1950" spc="120" dirty="0">
                <a:solidFill>
                  <a:srgbClr val="1C0D07"/>
                </a:solidFill>
                <a:latin typeface="Cambria"/>
                <a:cs typeface="Cambria"/>
              </a:rPr>
              <a:t> </a:t>
            </a:r>
            <a:r>
              <a:rPr sz="1950" spc="-10" dirty="0">
                <a:solidFill>
                  <a:srgbClr val="1C0D07"/>
                </a:solidFill>
                <a:latin typeface="Cambria"/>
                <a:cs typeface="Cambria"/>
              </a:rPr>
              <a:t>systems, </a:t>
            </a:r>
            <a:r>
              <a:rPr sz="1950" dirty="0">
                <a:solidFill>
                  <a:srgbClr val="1C0D07"/>
                </a:solidFill>
                <a:latin typeface="Cambria"/>
                <a:cs typeface="Cambria"/>
              </a:rPr>
              <a:t>which</a:t>
            </a:r>
            <a:r>
              <a:rPr sz="1950" spc="140" dirty="0">
                <a:solidFill>
                  <a:srgbClr val="1C0D07"/>
                </a:solidFill>
                <a:latin typeface="Cambria"/>
                <a:cs typeface="Cambria"/>
              </a:rPr>
              <a:t> </a:t>
            </a:r>
            <a:r>
              <a:rPr sz="1950" dirty="0">
                <a:solidFill>
                  <a:srgbClr val="1C0D07"/>
                </a:solidFill>
                <a:latin typeface="Cambria"/>
                <a:cs typeface="Cambria"/>
              </a:rPr>
              <a:t>give</a:t>
            </a:r>
            <a:r>
              <a:rPr sz="1950" spc="145" dirty="0">
                <a:solidFill>
                  <a:srgbClr val="1C0D07"/>
                </a:solidFill>
                <a:latin typeface="Cambria"/>
                <a:cs typeface="Cambria"/>
              </a:rPr>
              <a:t> </a:t>
            </a:r>
            <a:r>
              <a:rPr sz="1950" dirty="0">
                <a:solidFill>
                  <a:srgbClr val="1C0D07"/>
                </a:solidFill>
                <a:latin typeface="Cambria"/>
                <a:cs typeface="Cambria"/>
              </a:rPr>
              <a:t>all</a:t>
            </a:r>
            <a:r>
              <a:rPr sz="1950" spc="140" dirty="0">
                <a:solidFill>
                  <a:srgbClr val="1C0D07"/>
                </a:solidFill>
                <a:latin typeface="Cambria"/>
                <a:cs typeface="Cambria"/>
              </a:rPr>
              <a:t> </a:t>
            </a:r>
            <a:r>
              <a:rPr sz="1950" dirty="0">
                <a:solidFill>
                  <a:srgbClr val="1C0D07"/>
                </a:solidFill>
                <a:latin typeface="Cambria"/>
                <a:cs typeface="Cambria"/>
              </a:rPr>
              <a:t>people</a:t>
            </a:r>
            <a:r>
              <a:rPr sz="1950" spc="145" dirty="0">
                <a:solidFill>
                  <a:srgbClr val="1C0D07"/>
                </a:solidFill>
                <a:latin typeface="Cambria"/>
                <a:cs typeface="Cambria"/>
              </a:rPr>
              <a:t> </a:t>
            </a:r>
            <a:r>
              <a:rPr sz="1950" dirty="0">
                <a:solidFill>
                  <a:srgbClr val="1C0D07"/>
                </a:solidFill>
                <a:latin typeface="Cambria"/>
                <a:cs typeface="Cambria"/>
              </a:rPr>
              <a:t>equal</a:t>
            </a:r>
            <a:r>
              <a:rPr sz="1950" spc="140" dirty="0">
                <a:solidFill>
                  <a:srgbClr val="1C0D07"/>
                </a:solidFill>
                <a:latin typeface="Cambria"/>
                <a:cs typeface="Cambria"/>
              </a:rPr>
              <a:t> </a:t>
            </a:r>
            <a:r>
              <a:rPr sz="1950" dirty="0">
                <a:solidFill>
                  <a:srgbClr val="1C0D07"/>
                </a:solidFill>
                <a:latin typeface="Cambria"/>
                <a:cs typeface="Cambria"/>
              </a:rPr>
              <a:t>opportunities</a:t>
            </a:r>
            <a:r>
              <a:rPr sz="1950" spc="145" dirty="0">
                <a:solidFill>
                  <a:srgbClr val="1C0D07"/>
                </a:solidFill>
                <a:latin typeface="Cambria"/>
                <a:cs typeface="Cambria"/>
              </a:rPr>
              <a:t> </a:t>
            </a:r>
            <a:r>
              <a:rPr sz="1950" dirty="0">
                <a:solidFill>
                  <a:srgbClr val="1C0D07"/>
                </a:solidFill>
                <a:latin typeface="Cambria"/>
                <a:cs typeface="Cambria"/>
              </a:rPr>
              <a:t>to</a:t>
            </a:r>
            <a:r>
              <a:rPr sz="1950" spc="140" dirty="0">
                <a:solidFill>
                  <a:srgbClr val="1C0D07"/>
                </a:solidFill>
                <a:latin typeface="Cambria"/>
                <a:cs typeface="Cambria"/>
              </a:rPr>
              <a:t> </a:t>
            </a:r>
            <a:r>
              <a:rPr sz="1950" dirty="0">
                <a:solidFill>
                  <a:srgbClr val="1C0D07"/>
                </a:solidFill>
                <a:latin typeface="Cambria"/>
                <a:cs typeface="Cambria"/>
              </a:rPr>
              <a:t>receive</a:t>
            </a:r>
            <a:r>
              <a:rPr sz="1950" spc="145" dirty="0">
                <a:solidFill>
                  <a:srgbClr val="1C0D07"/>
                </a:solidFill>
                <a:latin typeface="Cambria"/>
                <a:cs typeface="Cambria"/>
              </a:rPr>
              <a:t> </a:t>
            </a:r>
            <a:r>
              <a:rPr sz="1950" spc="-25" dirty="0">
                <a:solidFill>
                  <a:srgbClr val="1C0D07"/>
                </a:solidFill>
                <a:latin typeface="Cambria"/>
                <a:cs typeface="Cambria"/>
              </a:rPr>
              <a:t>an </a:t>
            </a:r>
            <a:r>
              <a:rPr sz="1950" spc="45" dirty="0">
                <a:solidFill>
                  <a:srgbClr val="1C0D07"/>
                </a:solidFill>
                <a:latin typeface="Cambria"/>
                <a:cs typeface="Cambria"/>
              </a:rPr>
              <a:t>education,</a:t>
            </a:r>
            <a:r>
              <a:rPr sz="1950" spc="60" dirty="0">
                <a:solidFill>
                  <a:srgbClr val="1C0D07"/>
                </a:solidFill>
                <a:latin typeface="Cambria"/>
                <a:cs typeface="Cambria"/>
              </a:rPr>
              <a:t> </a:t>
            </a:r>
            <a:r>
              <a:rPr sz="1950" dirty="0">
                <a:solidFill>
                  <a:srgbClr val="1C0D07"/>
                </a:solidFill>
                <a:latin typeface="Cambria"/>
                <a:cs typeface="Cambria"/>
              </a:rPr>
              <a:t>is</a:t>
            </a:r>
            <a:r>
              <a:rPr sz="1950" spc="65" dirty="0">
                <a:solidFill>
                  <a:srgbClr val="1C0D07"/>
                </a:solidFill>
                <a:latin typeface="Cambria"/>
                <a:cs typeface="Cambria"/>
              </a:rPr>
              <a:t> </a:t>
            </a:r>
            <a:r>
              <a:rPr sz="1950" spc="55" dirty="0">
                <a:solidFill>
                  <a:srgbClr val="1C0D07"/>
                </a:solidFill>
                <a:latin typeface="Cambria"/>
                <a:cs typeface="Cambria"/>
              </a:rPr>
              <a:t>a</a:t>
            </a:r>
            <a:r>
              <a:rPr sz="1950" spc="65" dirty="0">
                <a:solidFill>
                  <a:srgbClr val="1C0D07"/>
                </a:solidFill>
                <a:latin typeface="Cambria"/>
                <a:cs typeface="Cambria"/>
              </a:rPr>
              <a:t> </a:t>
            </a:r>
            <a:r>
              <a:rPr sz="1950" spc="55" dirty="0">
                <a:solidFill>
                  <a:srgbClr val="1C0D07"/>
                </a:solidFill>
                <a:latin typeface="Cambria"/>
                <a:cs typeface="Cambria"/>
              </a:rPr>
              <a:t>key</a:t>
            </a:r>
            <a:r>
              <a:rPr sz="1950" spc="65" dirty="0">
                <a:solidFill>
                  <a:srgbClr val="1C0D07"/>
                </a:solidFill>
                <a:latin typeface="Cambria"/>
                <a:cs typeface="Cambria"/>
              </a:rPr>
              <a:t> </a:t>
            </a:r>
            <a:r>
              <a:rPr sz="1950" dirty="0">
                <a:solidFill>
                  <a:srgbClr val="1C0D07"/>
                </a:solidFill>
                <a:latin typeface="Cambria"/>
                <a:cs typeface="Cambria"/>
              </a:rPr>
              <a:t>factor</a:t>
            </a:r>
            <a:r>
              <a:rPr sz="1950" spc="65" dirty="0">
                <a:solidFill>
                  <a:srgbClr val="1C0D07"/>
                </a:solidFill>
                <a:latin typeface="Cambria"/>
                <a:cs typeface="Cambria"/>
              </a:rPr>
              <a:t> </a:t>
            </a:r>
            <a:r>
              <a:rPr sz="1950" dirty="0">
                <a:solidFill>
                  <a:srgbClr val="1C0D07"/>
                </a:solidFill>
                <a:latin typeface="Cambria"/>
                <a:cs typeface="Cambria"/>
              </a:rPr>
              <a:t>in</a:t>
            </a:r>
            <a:r>
              <a:rPr sz="1950" spc="65" dirty="0">
                <a:solidFill>
                  <a:srgbClr val="1C0D07"/>
                </a:solidFill>
                <a:latin typeface="Cambria"/>
                <a:cs typeface="Cambria"/>
              </a:rPr>
              <a:t> </a:t>
            </a:r>
            <a:r>
              <a:rPr sz="1950" dirty="0">
                <a:solidFill>
                  <a:srgbClr val="1C0D07"/>
                </a:solidFill>
                <a:latin typeface="Cambria"/>
                <a:cs typeface="Cambria"/>
              </a:rPr>
              <a:t>its</a:t>
            </a:r>
            <a:r>
              <a:rPr sz="1950" spc="65" dirty="0">
                <a:solidFill>
                  <a:srgbClr val="1C0D07"/>
                </a:solidFill>
                <a:latin typeface="Cambria"/>
                <a:cs typeface="Cambria"/>
              </a:rPr>
              <a:t> </a:t>
            </a:r>
            <a:r>
              <a:rPr sz="1950" dirty="0">
                <a:solidFill>
                  <a:srgbClr val="1C0D07"/>
                </a:solidFill>
                <a:latin typeface="Cambria"/>
                <a:cs typeface="Cambria"/>
              </a:rPr>
              <a:t>progress</a:t>
            </a:r>
            <a:r>
              <a:rPr sz="1950" spc="65" dirty="0">
                <a:solidFill>
                  <a:srgbClr val="1C0D07"/>
                </a:solidFill>
                <a:latin typeface="Cambria"/>
                <a:cs typeface="Cambria"/>
              </a:rPr>
              <a:t> </a:t>
            </a:r>
            <a:r>
              <a:rPr sz="1950" spc="-10" dirty="0">
                <a:solidFill>
                  <a:srgbClr val="1C0D07"/>
                </a:solidFill>
                <a:latin typeface="Cambria"/>
                <a:cs typeface="Cambria"/>
              </a:rPr>
              <a:t>(Parveen,</a:t>
            </a:r>
            <a:endParaRPr sz="1950">
              <a:latin typeface="Cambria"/>
              <a:cs typeface="Cambria"/>
            </a:endParaRPr>
          </a:p>
        </p:txBody>
      </p:sp>
      <p:sp>
        <p:nvSpPr>
          <p:cNvPr id="55" name="object 55"/>
          <p:cNvSpPr txBox="1"/>
          <p:nvPr/>
        </p:nvSpPr>
        <p:spPr>
          <a:xfrm>
            <a:off x="7537101" y="4612513"/>
            <a:ext cx="693420" cy="3219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950" spc="-30" dirty="0">
                <a:solidFill>
                  <a:srgbClr val="1C0D07"/>
                </a:solidFill>
                <a:latin typeface="Cambria"/>
                <a:cs typeface="Cambria"/>
              </a:rPr>
              <a:t>2008).</a:t>
            </a:r>
            <a:endParaRPr sz="1950">
              <a:latin typeface="Cambria"/>
              <a:cs typeface="Cambria"/>
            </a:endParaRPr>
          </a:p>
        </p:txBody>
      </p:sp>
      <p:sp>
        <p:nvSpPr>
          <p:cNvPr id="56" name="object 56"/>
          <p:cNvSpPr txBox="1"/>
          <p:nvPr/>
        </p:nvSpPr>
        <p:spPr>
          <a:xfrm>
            <a:off x="6719869" y="5082213"/>
            <a:ext cx="5584190" cy="850900"/>
          </a:xfrm>
          <a:prstGeom prst="rect">
            <a:avLst/>
          </a:prstGeom>
        </p:spPr>
        <p:txBody>
          <a:bodyPr vert="horz" wrap="square" lIns="0" tIns="174625" rIns="0" bIns="0" rtlCol="0">
            <a:spAutoFit/>
          </a:bodyPr>
          <a:lstStyle/>
          <a:p>
            <a:pPr marL="3150870">
              <a:lnSpc>
                <a:spcPct val="100000"/>
              </a:lnSpc>
              <a:spcBef>
                <a:spcPts val="1375"/>
              </a:spcBef>
            </a:pPr>
            <a:r>
              <a:rPr sz="1950" spc="-275" dirty="0">
                <a:solidFill>
                  <a:srgbClr val="1C0D07"/>
                </a:solidFill>
                <a:latin typeface="Arial Black"/>
                <a:cs typeface="Arial Black"/>
              </a:rPr>
              <a:t>LITERATURE</a:t>
            </a:r>
            <a:r>
              <a:rPr sz="1950" spc="-240" dirty="0">
                <a:solidFill>
                  <a:srgbClr val="1C0D07"/>
                </a:solidFill>
                <a:latin typeface="Arial Black"/>
                <a:cs typeface="Arial Black"/>
              </a:rPr>
              <a:t> </a:t>
            </a:r>
            <a:r>
              <a:rPr sz="1950" spc="-170" dirty="0">
                <a:solidFill>
                  <a:srgbClr val="1C0D07"/>
                </a:solidFill>
                <a:latin typeface="Arial Black"/>
                <a:cs typeface="Arial Black"/>
              </a:rPr>
              <a:t>REVIEW</a:t>
            </a:r>
            <a:endParaRPr sz="1950">
              <a:latin typeface="Arial Black"/>
              <a:cs typeface="Arial Black"/>
            </a:endParaRPr>
          </a:p>
          <a:p>
            <a:pPr marL="12700">
              <a:lnSpc>
                <a:spcPct val="100000"/>
              </a:lnSpc>
              <a:spcBef>
                <a:spcPts val="1019"/>
              </a:spcBef>
            </a:pPr>
            <a:r>
              <a:rPr sz="1550" dirty="0">
                <a:solidFill>
                  <a:srgbClr val="1C0D07"/>
                </a:solidFill>
                <a:latin typeface="Cambria"/>
                <a:cs typeface="Cambria"/>
              </a:rPr>
              <a:t>The</a:t>
            </a:r>
            <a:r>
              <a:rPr sz="1550" spc="114" dirty="0">
                <a:solidFill>
                  <a:srgbClr val="1C0D07"/>
                </a:solidFill>
                <a:latin typeface="Cambria"/>
                <a:cs typeface="Cambria"/>
              </a:rPr>
              <a:t> </a:t>
            </a:r>
            <a:r>
              <a:rPr sz="1550" dirty="0">
                <a:solidFill>
                  <a:srgbClr val="1C0D07"/>
                </a:solidFill>
                <a:latin typeface="Cambria"/>
                <a:cs typeface="Cambria"/>
              </a:rPr>
              <a:t>study</a:t>
            </a:r>
            <a:r>
              <a:rPr sz="1550" spc="120" dirty="0">
                <a:solidFill>
                  <a:srgbClr val="1C0D07"/>
                </a:solidFill>
                <a:latin typeface="Cambria"/>
                <a:cs typeface="Cambria"/>
              </a:rPr>
              <a:t> </a:t>
            </a:r>
            <a:r>
              <a:rPr sz="1550" dirty="0">
                <a:solidFill>
                  <a:srgbClr val="1C0D07"/>
                </a:solidFill>
                <a:latin typeface="Cambria"/>
                <a:cs typeface="Cambria"/>
              </a:rPr>
              <a:t>conducted</a:t>
            </a:r>
            <a:r>
              <a:rPr sz="1550" spc="120" dirty="0">
                <a:solidFill>
                  <a:srgbClr val="1C0D07"/>
                </a:solidFill>
                <a:latin typeface="Cambria"/>
                <a:cs typeface="Cambria"/>
              </a:rPr>
              <a:t> </a:t>
            </a:r>
            <a:r>
              <a:rPr sz="1550" spc="50" dirty="0">
                <a:solidFill>
                  <a:srgbClr val="1C0D07"/>
                </a:solidFill>
                <a:latin typeface="Cambria"/>
                <a:cs typeface="Cambria"/>
              </a:rPr>
              <a:t>by</a:t>
            </a:r>
            <a:r>
              <a:rPr sz="1550" spc="120" dirty="0">
                <a:solidFill>
                  <a:srgbClr val="1C0D07"/>
                </a:solidFill>
                <a:latin typeface="Cambria"/>
                <a:cs typeface="Cambria"/>
              </a:rPr>
              <a:t> </a:t>
            </a:r>
            <a:r>
              <a:rPr sz="1550" dirty="0">
                <a:solidFill>
                  <a:srgbClr val="1C0D07"/>
                </a:solidFill>
                <a:latin typeface="Cambria"/>
                <a:cs typeface="Cambria"/>
              </a:rPr>
              <a:t>Mujahid</a:t>
            </a:r>
            <a:r>
              <a:rPr sz="1550" spc="120" dirty="0">
                <a:solidFill>
                  <a:srgbClr val="1C0D07"/>
                </a:solidFill>
                <a:latin typeface="Cambria"/>
                <a:cs typeface="Cambria"/>
              </a:rPr>
              <a:t> </a:t>
            </a:r>
            <a:r>
              <a:rPr sz="1550" dirty="0">
                <a:solidFill>
                  <a:srgbClr val="1C0D07"/>
                </a:solidFill>
                <a:latin typeface="Cambria"/>
                <a:cs typeface="Cambria"/>
              </a:rPr>
              <a:t>and</a:t>
            </a:r>
            <a:r>
              <a:rPr sz="1550" spc="120" dirty="0">
                <a:solidFill>
                  <a:srgbClr val="1C0D07"/>
                </a:solidFill>
                <a:latin typeface="Cambria"/>
                <a:cs typeface="Cambria"/>
              </a:rPr>
              <a:t> </a:t>
            </a:r>
            <a:r>
              <a:rPr sz="1550" dirty="0">
                <a:solidFill>
                  <a:srgbClr val="1C0D07"/>
                </a:solidFill>
                <a:latin typeface="Cambria"/>
                <a:cs typeface="Cambria"/>
              </a:rPr>
              <a:t>Zafar</a:t>
            </a:r>
            <a:r>
              <a:rPr sz="1550" spc="114" dirty="0">
                <a:solidFill>
                  <a:srgbClr val="1C0D07"/>
                </a:solidFill>
                <a:latin typeface="Cambria"/>
                <a:cs typeface="Cambria"/>
              </a:rPr>
              <a:t> </a:t>
            </a:r>
            <a:r>
              <a:rPr sz="1550" spc="-100" dirty="0">
                <a:solidFill>
                  <a:srgbClr val="1C0D07"/>
                </a:solidFill>
                <a:latin typeface="Cambria"/>
                <a:cs typeface="Cambria"/>
              </a:rPr>
              <a:t>(2012)</a:t>
            </a:r>
            <a:r>
              <a:rPr sz="1550" spc="120" dirty="0">
                <a:solidFill>
                  <a:srgbClr val="1C0D07"/>
                </a:solidFill>
                <a:latin typeface="Cambria"/>
                <a:cs typeface="Cambria"/>
              </a:rPr>
              <a:t> </a:t>
            </a:r>
            <a:r>
              <a:rPr sz="1550" dirty="0">
                <a:solidFill>
                  <a:srgbClr val="1C0D07"/>
                </a:solidFill>
                <a:latin typeface="Cambria"/>
                <a:cs typeface="Cambria"/>
              </a:rPr>
              <a:t>sought</a:t>
            </a:r>
            <a:r>
              <a:rPr sz="1550" spc="120" dirty="0">
                <a:solidFill>
                  <a:srgbClr val="1C0D07"/>
                </a:solidFill>
                <a:latin typeface="Cambria"/>
                <a:cs typeface="Cambria"/>
              </a:rPr>
              <a:t> </a:t>
            </a:r>
            <a:r>
              <a:rPr sz="1550" spc="-25" dirty="0">
                <a:solidFill>
                  <a:srgbClr val="1C0D07"/>
                </a:solidFill>
                <a:latin typeface="Cambria"/>
                <a:cs typeface="Cambria"/>
              </a:rPr>
              <a:t>to</a:t>
            </a:r>
            <a:endParaRPr sz="1550">
              <a:latin typeface="Cambria"/>
              <a:cs typeface="Cambria"/>
            </a:endParaRPr>
          </a:p>
        </p:txBody>
      </p:sp>
      <p:sp>
        <p:nvSpPr>
          <p:cNvPr id="57" name="object 57"/>
          <p:cNvSpPr txBox="1"/>
          <p:nvPr/>
        </p:nvSpPr>
        <p:spPr>
          <a:xfrm>
            <a:off x="6719869" y="5907645"/>
            <a:ext cx="5785485" cy="13690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13700"/>
              </a:lnSpc>
              <a:spcBef>
                <a:spcPts val="100"/>
              </a:spcBef>
            </a:pPr>
            <a:r>
              <a:rPr sz="1550" dirty="0">
                <a:solidFill>
                  <a:srgbClr val="1C0D07"/>
                </a:solidFill>
                <a:latin typeface="Cambria"/>
                <a:cs typeface="Cambria"/>
              </a:rPr>
              <a:t>determine</a:t>
            </a:r>
            <a:r>
              <a:rPr sz="1550" spc="195" dirty="0">
                <a:solidFill>
                  <a:srgbClr val="1C0D07"/>
                </a:solidFill>
                <a:latin typeface="Cambria"/>
                <a:cs typeface="Cambria"/>
              </a:rPr>
              <a:t> </a:t>
            </a:r>
            <a:r>
              <a:rPr sz="1550" dirty="0">
                <a:solidFill>
                  <a:srgbClr val="1C0D07"/>
                </a:solidFill>
                <a:latin typeface="Cambria"/>
                <a:cs typeface="Cambria"/>
              </a:rPr>
              <a:t>the</a:t>
            </a:r>
            <a:r>
              <a:rPr sz="1550" spc="200" dirty="0">
                <a:solidFill>
                  <a:srgbClr val="1C0D07"/>
                </a:solidFill>
                <a:latin typeface="Cambria"/>
                <a:cs typeface="Cambria"/>
              </a:rPr>
              <a:t> </a:t>
            </a:r>
            <a:r>
              <a:rPr sz="1550" dirty="0">
                <a:solidFill>
                  <a:srgbClr val="1C0D07"/>
                </a:solidFill>
                <a:latin typeface="Cambria"/>
                <a:cs typeface="Cambria"/>
              </a:rPr>
              <a:t>correlation</a:t>
            </a:r>
            <a:r>
              <a:rPr sz="1550" spc="200" dirty="0">
                <a:solidFill>
                  <a:srgbClr val="1C0D07"/>
                </a:solidFill>
                <a:latin typeface="Cambria"/>
                <a:cs typeface="Cambria"/>
              </a:rPr>
              <a:t> </a:t>
            </a:r>
            <a:r>
              <a:rPr sz="1550" dirty="0">
                <a:solidFill>
                  <a:srgbClr val="1C0D07"/>
                </a:solidFill>
                <a:latin typeface="Cambria"/>
                <a:cs typeface="Cambria"/>
              </a:rPr>
              <a:t>between</a:t>
            </a:r>
            <a:r>
              <a:rPr sz="1550" spc="200" dirty="0">
                <a:solidFill>
                  <a:srgbClr val="1C0D07"/>
                </a:solidFill>
                <a:latin typeface="Cambria"/>
                <a:cs typeface="Cambria"/>
              </a:rPr>
              <a:t> </a:t>
            </a:r>
            <a:r>
              <a:rPr sz="1550" dirty="0">
                <a:solidFill>
                  <a:srgbClr val="1C0D07"/>
                </a:solidFill>
                <a:latin typeface="Cambria"/>
                <a:cs typeface="Cambria"/>
              </a:rPr>
              <a:t>Pakistan's</a:t>
            </a:r>
            <a:r>
              <a:rPr sz="1550" spc="200" dirty="0">
                <a:solidFill>
                  <a:srgbClr val="1C0D07"/>
                </a:solidFill>
                <a:latin typeface="Cambria"/>
                <a:cs typeface="Cambria"/>
              </a:rPr>
              <a:t> </a:t>
            </a:r>
            <a:r>
              <a:rPr sz="1550" dirty="0">
                <a:solidFill>
                  <a:srgbClr val="1C0D07"/>
                </a:solidFill>
                <a:latin typeface="Cambria"/>
                <a:cs typeface="Cambria"/>
              </a:rPr>
              <a:t>female</a:t>
            </a:r>
            <a:r>
              <a:rPr sz="1550" spc="200" dirty="0">
                <a:solidFill>
                  <a:srgbClr val="1C0D07"/>
                </a:solidFill>
                <a:latin typeface="Cambria"/>
                <a:cs typeface="Cambria"/>
              </a:rPr>
              <a:t> </a:t>
            </a:r>
            <a:r>
              <a:rPr sz="1550" dirty="0">
                <a:solidFill>
                  <a:srgbClr val="1C0D07"/>
                </a:solidFill>
                <a:latin typeface="Cambria"/>
                <a:cs typeface="Cambria"/>
              </a:rPr>
              <a:t>labour</a:t>
            </a:r>
            <a:r>
              <a:rPr sz="1550" spc="200" dirty="0">
                <a:solidFill>
                  <a:srgbClr val="1C0D07"/>
                </a:solidFill>
                <a:latin typeface="Cambria"/>
                <a:cs typeface="Cambria"/>
              </a:rPr>
              <a:t> </a:t>
            </a:r>
            <a:r>
              <a:rPr sz="1550" spc="-10" dirty="0">
                <a:solidFill>
                  <a:srgbClr val="1C0D07"/>
                </a:solidFill>
                <a:latin typeface="Cambria"/>
                <a:cs typeface="Cambria"/>
              </a:rPr>
              <a:t>force </a:t>
            </a:r>
            <a:r>
              <a:rPr sz="1550" dirty="0">
                <a:solidFill>
                  <a:srgbClr val="1C0D07"/>
                </a:solidFill>
                <a:latin typeface="Cambria"/>
                <a:cs typeface="Cambria"/>
              </a:rPr>
              <a:t>participation</a:t>
            </a:r>
            <a:r>
              <a:rPr sz="1550" spc="165" dirty="0">
                <a:solidFill>
                  <a:srgbClr val="1C0D07"/>
                </a:solidFill>
                <a:latin typeface="Cambria"/>
                <a:cs typeface="Cambria"/>
              </a:rPr>
              <a:t> </a:t>
            </a:r>
            <a:r>
              <a:rPr sz="1550" dirty="0">
                <a:solidFill>
                  <a:srgbClr val="1C0D07"/>
                </a:solidFill>
                <a:latin typeface="Cambria"/>
                <a:cs typeface="Cambria"/>
              </a:rPr>
              <a:t>rate</a:t>
            </a:r>
            <a:r>
              <a:rPr sz="1550" spc="170" dirty="0">
                <a:solidFill>
                  <a:srgbClr val="1C0D07"/>
                </a:solidFill>
                <a:latin typeface="Cambria"/>
                <a:cs typeface="Cambria"/>
              </a:rPr>
              <a:t> </a:t>
            </a:r>
            <a:r>
              <a:rPr sz="1550" dirty="0">
                <a:solidFill>
                  <a:srgbClr val="1C0D07"/>
                </a:solidFill>
                <a:latin typeface="Cambria"/>
                <a:cs typeface="Cambria"/>
              </a:rPr>
              <a:t>and</a:t>
            </a:r>
            <a:r>
              <a:rPr sz="1550" spc="165" dirty="0">
                <a:solidFill>
                  <a:srgbClr val="1C0D07"/>
                </a:solidFill>
                <a:latin typeface="Cambria"/>
                <a:cs typeface="Cambria"/>
              </a:rPr>
              <a:t> </a:t>
            </a:r>
            <a:r>
              <a:rPr sz="1550" dirty="0">
                <a:solidFill>
                  <a:srgbClr val="1C0D07"/>
                </a:solidFill>
                <a:latin typeface="Cambria"/>
                <a:cs typeface="Cambria"/>
              </a:rPr>
              <a:t>economic</a:t>
            </a:r>
            <a:r>
              <a:rPr sz="1550" spc="165" dirty="0">
                <a:solidFill>
                  <a:srgbClr val="1C0D07"/>
                </a:solidFill>
                <a:latin typeface="Cambria"/>
                <a:cs typeface="Cambria"/>
              </a:rPr>
              <a:t> </a:t>
            </a:r>
            <a:r>
              <a:rPr sz="1550" dirty="0">
                <a:solidFill>
                  <a:srgbClr val="1C0D07"/>
                </a:solidFill>
                <a:latin typeface="Cambria"/>
                <a:cs typeface="Cambria"/>
              </a:rPr>
              <a:t>progress</a:t>
            </a:r>
            <a:r>
              <a:rPr sz="1550" spc="170" dirty="0">
                <a:solidFill>
                  <a:srgbClr val="1C0D07"/>
                </a:solidFill>
                <a:latin typeface="Cambria"/>
                <a:cs typeface="Cambria"/>
              </a:rPr>
              <a:t> </a:t>
            </a:r>
            <a:r>
              <a:rPr sz="1550" dirty="0">
                <a:solidFill>
                  <a:srgbClr val="1C0D07"/>
                </a:solidFill>
                <a:latin typeface="Cambria"/>
                <a:cs typeface="Cambria"/>
              </a:rPr>
              <a:t>between</a:t>
            </a:r>
            <a:r>
              <a:rPr sz="1550" spc="165" dirty="0">
                <a:solidFill>
                  <a:srgbClr val="1C0D07"/>
                </a:solidFill>
                <a:latin typeface="Cambria"/>
                <a:cs typeface="Cambria"/>
              </a:rPr>
              <a:t> </a:t>
            </a:r>
            <a:r>
              <a:rPr sz="1550" spc="-145" dirty="0">
                <a:solidFill>
                  <a:srgbClr val="1C0D07"/>
                </a:solidFill>
                <a:latin typeface="Cambria"/>
                <a:cs typeface="Cambria"/>
              </a:rPr>
              <a:t>1980</a:t>
            </a:r>
            <a:r>
              <a:rPr sz="1550" spc="170" dirty="0">
                <a:solidFill>
                  <a:srgbClr val="1C0D07"/>
                </a:solidFill>
                <a:latin typeface="Cambria"/>
                <a:cs typeface="Cambria"/>
              </a:rPr>
              <a:t> </a:t>
            </a:r>
            <a:r>
              <a:rPr sz="1550" dirty="0">
                <a:solidFill>
                  <a:srgbClr val="1C0D07"/>
                </a:solidFill>
                <a:latin typeface="Cambria"/>
                <a:cs typeface="Cambria"/>
              </a:rPr>
              <a:t>and</a:t>
            </a:r>
            <a:r>
              <a:rPr sz="1550" spc="165" dirty="0">
                <a:solidFill>
                  <a:srgbClr val="1C0D07"/>
                </a:solidFill>
                <a:latin typeface="Cambria"/>
                <a:cs typeface="Cambria"/>
              </a:rPr>
              <a:t> </a:t>
            </a:r>
            <a:r>
              <a:rPr sz="1550" spc="-10" dirty="0">
                <a:solidFill>
                  <a:srgbClr val="1C0D07"/>
                </a:solidFill>
                <a:latin typeface="Cambria"/>
                <a:cs typeface="Cambria"/>
              </a:rPr>
              <a:t>2010. </a:t>
            </a:r>
            <a:r>
              <a:rPr sz="1550" dirty="0">
                <a:solidFill>
                  <a:srgbClr val="1C0D07"/>
                </a:solidFill>
                <a:latin typeface="Cambria"/>
                <a:cs typeface="Cambria"/>
              </a:rPr>
              <a:t>Using</a:t>
            </a:r>
            <a:r>
              <a:rPr sz="1550" spc="75" dirty="0">
                <a:solidFill>
                  <a:srgbClr val="1C0D07"/>
                </a:solidFill>
                <a:latin typeface="Cambria"/>
                <a:cs typeface="Cambria"/>
              </a:rPr>
              <a:t> </a:t>
            </a:r>
            <a:r>
              <a:rPr sz="1550" dirty="0">
                <a:solidFill>
                  <a:srgbClr val="1C0D07"/>
                </a:solidFill>
                <a:latin typeface="Cambria"/>
                <a:cs typeface="Cambria"/>
              </a:rPr>
              <a:t>the</a:t>
            </a:r>
            <a:r>
              <a:rPr sz="1550" spc="75" dirty="0">
                <a:solidFill>
                  <a:srgbClr val="1C0D07"/>
                </a:solidFill>
                <a:latin typeface="Cambria"/>
                <a:cs typeface="Cambria"/>
              </a:rPr>
              <a:t> </a:t>
            </a:r>
            <a:r>
              <a:rPr sz="1550" dirty="0">
                <a:solidFill>
                  <a:srgbClr val="1C0D07"/>
                </a:solidFill>
                <a:latin typeface="Cambria"/>
                <a:cs typeface="Cambria"/>
              </a:rPr>
              <a:t>ARDL</a:t>
            </a:r>
            <a:r>
              <a:rPr sz="1550" spc="75" dirty="0">
                <a:solidFill>
                  <a:srgbClr val="1C0D07"/>
                </a:solidFill>
                <a:latin typeface="Cambria"/>
                <a:cs typeface="Cambria"/>
              </a:rPr>
              <a:t> </a:t>
            </a:r>
            <a:r>
              <a:rPr sz="1550" spc="45" dirty="0">
                <a:solidFill>
                  <a:srgbClr val="1C0D07"/>
                </a:solidFill>
                <a:latin typeface="Cambria"/>
                <a:cs typeface="Cambria"/>
              </a:rPr>
              <a:t>approach,</a:t>
            </a:r>
            <a:r>
              <a:rPr sz="1550" spc="75" dirty="0">
                <a:solidFill>
                  <a:srgbClr val="1C0D07"/>
                </a:solidFill>
                <a:latin typeface="Cambria"/>
                <a:cs typeface="Cambria"/>
              </a:rPr>
              <a:t> </a:t>
            </a:r>
            <a:r>
              <a:rPr sz="1550" dirty="0">
                <a:solidFill>
                  <a:srgbClr val="1C0D07"/>
                </a:solidFill>
                <a:latin typeface="Cambria"/>
                <a:cs typeface="Cambria"/>
              </a:rPr>
              <a:t>the</a:t>
            </a:r>
            <a:r>
              <a:rPr sz="1550" spc="75" dirty="0">
                <a:solidFill>
                  <a:srgbClr val="1C0D07"/>
                </a:solidFill>
                <a:latin typeface="Cambria"/>
                <a:cs typeface="Cambria"/>
              </a:rPr>
              <a:t> </a:t>
            </a:r>
            <a:r>
              <a:rPr sz="1550" dirty="0">
                <a:solidFill>
                  <a:srgbClr val="1C0D07"/>
                </a:solidFill>
                <a:latin typeface="Cambria"/>
                <a:cs typeface="Cambria"/>
              </a:rPr>
              <a:t>results</a:t>
            </a:r>
            <a:r>
              <a:rPr sz="1550" spc="75" dirty="0">
                <a:solidFill>
                  <a:srgbClr val="1C0D07"/>
                </a:solidFill>
                <a:latin typeface="Cambria"/>
                <a:cs typeface="Cambria"/>
              </a:rPr>
              <a:t> </a:t>
            </a:r>
            <a:r>
              <a:rPr sz="1550" dirty="0">
                <a:solidFill>
                  <a:srgbClr val="1C0D07"/>
                </a:solidFill>
                <a:latin typeface="Cambria"/>
                <a:cs typeface="Cambria"/>
              </a:rPr>
              <a:t>show</a:t>
            </a:r>
            <a:r>
              <a:rPr sz="1550" spc="75" dirty="0">
                <a:solidFill>
                  <a:srgbClr val="1C0D07"/>
                </a:solidFill>
                <a:latin typeface="Cambria"/>
                <a:cs typeface="Cambria"/>
              </a:rPr>
              <a:t> </a:t>
            </a:r>
            <a:r>
              <a:rPr sz="1550" dirty="0">
                <a:solidFill>
                  <a:srgbClr val="1C0D07"/>
                </a:solidFill>
                <a:latin typeface="Cambria"/>
                <a:cs typeface="Cambria"/>
              </a:rPr>
              <a:t>that</a:t>
            </a:r>
            <a:r>
              <a:rPr sz="1550" spc="80" dirty="0">
                <a:solidFill>
                  <a:srgbClr val="1C0D07"/>
                </a:solidFill>
                <a:latin typeface="Cambria"/>
                <a:cs typeface="Cambria"/>
              </a:rPr>
              <a:t> </a:t>
            </a:r>
            <a:r>
              <a:rPr sz="1550" dirty="0">
                <a:solidFill>
                  <a:srgbClr val="1C0D07"/>
                </a:solidFill>
                <a:latin typeface="Cambria"/>
                <a:cs typeface="Cambria"/>
              </a:rPr>
              <a:t>there</a:t>
            </a:r>
            <a:r>
              <a:rPr sz="1550" spc="75" dirty="0">
                <a:solidFill>
                  <a:srgbClr val="1C0D07"/>
                </a:solidFill>
                <a:latin typeface="Cambria"/>
                <a:cs typeface="Cambria"/>
              </a:rPr>
              <a:t> </a:t>
            </a:r>
            <a:r>
              <a:rPr sz="1550" dirty="0">
                <a:solidFill>
                  <a:srgbClr val="1C0D07"/>
                </a:solidFill>
                <a:latin typeface="Cambria"/>
                <a:cs typeface="Cambria"/>
              </a:rPr>
              <a:t>is</a:t>
            </a:r>
            <a:r>
              <a:rPr sz="1550" spc="75" dirty="0">
                <a:solidFill>
                  <a:srgbClr val="1C0D07"/>
                </a:solidFill>
                <a:latin typeface="Cambria"/>
                <a:cs typeface="Cambria"/>
              </a:rPr>
              <a:t> </a:t>
            </a:r>
            <a:r>
              <a:rPr sz="1550" dirty="0">
                <a:solidFill>
                  <a:srgbClr val="1C0D07"/>
                </a:solidFill>
                <a:latin typeface="Cambria"/>
                <a:cs typeface="Cambria"/>
              </a:rPr>
              <a:t>a</a:t>
            </a:r>
            <a:r>
              <a:rPr sz="1550" spc="75" dirty="0">
                <a:solidFill>
                  <a:srgbClr val="1C0D07"/>
                </a:solidFill>
                <a:latin typeface="Cambria"/>
                <a:cs typeface="Cambria"/>
              </a:rPr>
              <a:t> </a:t>
            </a:r>
            <a:r>
              <a:rPr sz="1550" spc="-10" dirty="0">
                <a:solidFill>
                  <a:srgbClr val="1C0D07"/>
                </a:solidFill>
                <a:latin typeface="Cambria"/>
                <a:cs typeface="Cambria"/>
              </a:rPr>
              <a:t>long- </a:t>
            </a:r>
            <a:r>
              <a:rPr sz="1550" dirty="0">
                <a:solidFill>
                  <a:srgbClr val="1C0D07"/>
                </a:solidFill>
                <a:latin typeface="Cambria"/>
                <a:cs typeface="Cambria"/>
              </a:rPr>
              <a:t>term</a:t>
            </a:r>
            <a:r>
              <a:rPr sz="1550" spc="150" dirty="0">
                <a:solidFill>
                  <a:srgbClr val="1C0D07"/>
                </a:solidFill>
                <a:latin typeface="Cambria"/>
                <a:cs typeface="Cambria"/>
              </a:rPr>
              <a:t> </a:t>
            </a:r>
            <a:r>
              <a:rPr sz="1550" spc="-10" dirty="0">
                <a:solidFill>
                  <a:srgbClr val="1C0D07"/>
                </a:solidFill>
                <a:latin typeface="Cambria"/>
                <a:cs typeface="Cambria"/>
              </a:rPr>
              <a:t>U-</a:t>
            </a:r>
            <a:r>
              <a:rPr sz="1550" dirty="0">
                <a:solidFill>
                  <a:srgbClr val="1C0D07"/>
                </a:solidFill>
                <a:latin typeface="Cambria"/>
                <a:cs typeface="Cambria"/>
              </a:rPr>
              <a:t>shaped</a:t>
            </a:r>
            <a:r>
              <a:rPr sz="1550" spc="165" dirty="0">
                <a:solidFill>
                  <a:srgbClr val="1C0D07"/>
                </a:solidFill>
                <a:latin typeface="Cambria"/>
                <a:cs typeface="Cambria"/>
              </a:rPr>
              <a:t> </a:t>
            </a:r>
            <a:r>
              <a:rPr sz="1550" dirty="0">
                <a:solidFill>
                  <a:srgbClr val="1C0D07"/>
                </a:solidFill>
                <a:latin typeface="Cambria"/>
                <a:cs typeface="Cambria"/>
              </a:rPr>
              <a:t>link</a:t>
            </a:r>
            <a:r>
              <a:rPr sz="1550" spc="160" dirty="0">
                <a:solidFill>
                  <a:srgbClr val="1C0D07"/>
                </a:solidFill>
                <a:latin typeface="Cambria"/>
                <a:cs typeface="Cambria"/>
              </a:rPr>
              <a:t> </a:t>
            </a:r>
            <a:r>
              <a:rPr sz="1550" dirty="0">
                <a:solidFill>
                  <a:srgbClr val="1C0D07"/>
                </a:solidFill>
                <a:latin typeface="Cambria"/>
                <a:cs typeface="Cambria"/>
              </a:rPr>
              <a:t>between</a:t>
            </a:r>
            <a:r>
              <a:rPr sz="1550" spc="165" dirty="0">
                <a:solidFill>
                  <a:srgbClr val="1C0D07"/>
                </a:solidFill>
                <a:latin typeface="Cambria"/>
                <a:cs typeface="Cambria"/>
              </a:rPr>
              <a:t> </a:t>
            </a:r>
            <a:r>
              <a:rPr sz="1550" dirty="0">
                <a:solidFill>
                  <a:srgbClr val="1C0D07"/>
                </a:solidFill>
                <a:latin typeface="Cambria"/>
                <a:cs typeface="Cambria"/>
              </a:rPr>
              <a:t>economic</a:t>
            </a:r>
            <a:r>
              <a:rPr sz="1550" spc="160" dirty="0">
                <a:solidFill>
                  <a:srgbClr val="1C0D07"/>
                </a:solidFill>
                <a:latin typeface="Cambria"/>
                <a:cs typeface="Cambria"/>
              </a:rPr>
              <a:t> </a:t>
            </a:r>
            <a:r>
              <a:rPr sz="1550" dirty="0">
                <a:solidFill>
                  <a:srgbClr val="1C0D07"/>
                </a:solidFill>
                <a:latin typeface="Cambria"/>
                <a:cs typeface="Cambria"/>
              </a:rPr>
              <a:t>progress</a:t>
            </a:r>
            <a:r>
              <a:rPr sz="1550" spc="165" dirty="0">
                <a:solidFill>
                  <a:srgbClr val="1C0D07"/>
                </a:solidFill>
                <a:latin typeface="Cambria"/>
                <a:cs typeface="Cambria"/>
              </a:rPr>
              <a:t> </a:t>
            </a:r>
            <a:r>
              <a:rPr sz="1550" dirty="0">
                <a:solidFill>
                  <a:srgbClr val="1C0D07"/>
                </a:solidFill>
                <a:latin typeface="Cambria"/>
                <a:cs typeface="Cambria"/>
              </a:rPr>
              <a:t>and</a:t>
            </a:r>
            <a:r>
              <a:rPr sz="1550" spc="160" dirty="0">
                <a:solidFill>
                  <a:srgbClr val="1C0D07"/>
                </a:solidFill>
                <a:latin typeface="Cambria"/>
                <a:cs typeface="Cambria"/>
              </a:rPr>
              <a:t> </a:t>
            </a:r>
            <a:r>
              <a:rPr sz="1550" dirty="0">
                <a:solidFill>
                  <a:srgbClr val="1C0D07"/>
                </a:solidFill>
                <a:latin typeface="Cambria"/>
                <a:cs typeface="Cambria"/>
              </a:rPr>
              <a:t>the</a:t>
            </a:r>
            <a:r>
              <a:rPr sz="1550" spc="165" dirty="0">
                <a:solidFill>
                  <a:srgbClr val="1C0D07"/>
                </a:solidFill>
                <a:latin typeface="Cambria"/>
                <a:cs typeface="Cambria"/>
              </a:rPr>
              <a:t> </a:t>
            </a:r>
            <a:r>
              <a:rPr sz="1550" spc="-10" dirty="0">
                <a:solidFill>
                  <a:srgbClr val="1C0D07"/>
                </a:solidFill>
                <a:latin typeface="Cambria"/>
                <a:cs typeface="Cambria"/>
              </a:rPr>
              <a:t>female </a:t>
            </a:r>
            <a:r>
              <a:rPr sz="1550" dirty="0">
                <a:solidFill>
                  <a:srgbClr val="1C0D07"/>
                </a:solidFill>
                <a:latin typeface="Cambria"/>
                <a:cs typeface="Cambria"/>
              </a:rPr>
              <a:t>labour</a:t>
            </a:r>
            <a:r>
              <a:rPr sz="1550" spc="160" dirty="0">
                <a:solidFill>
                  <a:srgbClr val="1C0D07"/>
                </a:solidFill>
                <a:latin typeface="Cambria"/>
                <a:cs typeface="Cambria"/>
              </a:rPr>
              <a:t> </a:t>
            </a:r>
            <a:r>
              <a:rPr sz="1550" spc="45" dirty="0">
                <a:solidFill>
                  <a:srgbClr val="1C0D07"/>
                </a:solidFill>
                <a:latin typeface="Cambria"/>
                <a:cs typeface="Cambria"/>
              </a:rPr>
              <a:t>force.</a:t>
            </a:r>
            <a:endParaRPr sz="1550">
              <a:latin typeface="Cambria"/>
              <a:cs typeface="Cambria"/>
            </a:endParaRPr>
          </a:p>
        </p:txBody>
      </p:sp>
      <p:sp>
        <p:nvSpPr>
          <p:cNvPr id="58" name="object 58"/>
          <p:cNvSpPr txBox="1"/>
          <p:nvPr/>
        </p:nvSpPr>
        <p:spPr>
          <a:xfrm>
            <a:off x="488029" y="6036843"/>
            <a:ext cx="5410835" cy="21037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14100"/>
              </a:lnSpc>
              <a:spcBef>
                <a:spcPts val="100"/>
              </a:spcBef>
            </a:pPr>
            <a:r>
              <a:rPr sz="1700" dirty="0">
                <a:solidFill>
                  <a:srgbClr val="1C0D07"/>
                </a:solidFill>
                <a:latin typeface="Cambria"/>
                <a:cs typeface="Cambria"/>
              </a:rPr>
              <a:t>education</a:t>
            </a:r>
            <a:r>
              <a:rPr sz="1700" spc="105" dirty="0">
                <a:solidFill>
                  <a:srgbClr val="1C0D07"/>
                </a:solidFill>
                <a:latin typeface="Cambria"/>
                <a:cs typeface="Cambria"/>
              </a:rPr>
              <a:t> </a:t>
            </a:r>
            <a:r>
              <a:rPr sz="1700" dirty="0">
                <a:solidFill>
                  <a:srgbClr val="1C0D07"/>
                </a:solidFill>
                <a:latin typeface="Cambria"/>
                <a:cs typeface="Cambria"/>
              </a:rPr>
              <a:t>is</a:t>
            </a:r>
            <a:r>
              <a:rPr sz="1700" spc="105" dirty="0">
                <a:solidFill>
                  <a:srgbClr val="1C0D07"/>
                </a:solidFill>
                <a:latin typeface="Cambria"/>
                <a:cs typeface="Cambria"/>
              </a:rPr>
              <a:t> </a:t>
            </a:r>
            <a:r>
              <a:rPr sz="1700" dirty="0">
                <a:solidFill>
                  <a:srgbClr val="1C0D07"/>
                </a:solidFill>
                <a:latin typeface="Cambria"/>
                <a:cs typeface="Cambria"/>
              </a:rPr>
              <a:t>a</a:t>
            </a:r>
            <a:r>
              <a:rPr sz="1700" spc="105" dirty="0">
                <a:solidFill>
                  <a:srgbClr val="1C0D07"/>
                </a:solidFill>
                <a:latin typeface="Cambria"/>
                <a:cs typeface="Cambria"/>
              </a:rPr>
              <a:t> </a:t>
            </a:r>
            <a:r>
              <a:rPr sz="1700" spc="50" dirty="0">
                <a:solidFill>
                  <a:srgbClr val="1C0D07"/>
                </a:solidFill>
                <a:latin typeface="Cambria"/>
                <a:cs typeface="Cambria"/>
              </a:rPr>
              <a:t>key</a:t>
            </a:r>
            <a:r>
              <a:rPr sz="1700" spc="110" dirty="0">
                <a:solidFill>
                  <a:srgbClr val="1C0D07"/>
                </a:solidFill>
                <a:latin typeface="Cambria"/>
                <a:cs typeface="Cambria"/>
              </a:rPr>
              <a:t> </a:t>
            </a:r>
            <a:r>
              <a:rPr sz="1700" dirty="0">
                <a:solidFill>
                  <a:srgbClr val="1C0D07"/>
                </a:solidFill>
                <a:latin typeface="Cambria"/>
                <a:cs typeface="Cambria"/>
              </a:rPr>
              <a:t>factor</a:t>
            </a:r>
            <a:r>
              <a:rPr sz="1700" spc="105" dirty="0">
                <a:solidFill>
                  <a:srgbClr val="1C0D07"/>
                </a:solidFill>
                <a:latin typeface="Cambria"/>
                <a:cs typeface="Cambria"/>
              </a:rPr>
              <a:t> </a:t>
            </a:r>
            <a:r>
              <a:rPr sz="1700" dirty="0">
                <a:solidFill>
                  <a:srgbClr val="1C0D07"/>
                </a:solidFill>
                <a:latin typeface="Cambria"/>
                <a:cs typeface="Cambria"/>
              </a:rPr>
              <a:t>in</a:t>
            </a:r>
            <a:r>
              <a:rPr sz="1700" spc="105" dirty="0">
                <a:solidFill>
                  <a:srgbClr val="1C0D07"/>
                </a:solidFill>
                <a:latin typeface="Cambria"/>
                <a:cs typeface="Cambria"/>
              </a:rPr>
              <a:t> </a:t>
            </a:r>
            <a:r>
              <a:rPr sz="1700" dirty="0">
                <a:solidFill>
                  <a:srgbClr val="1C0D07"/>
                </a:solidFill>
                <a:latin typeface="Cambria"/>
                <a:cs typeface="Cambria"/>
              </a:rPr>
              <a:t>the</a:t>
            </a:r>
            <a:r>
              <a:rPr sz="1700" spc="105" dirty="0">
                <a:solidFill>
                  <a:srgbClr val="1C0D07"/>
                </a:solidFill>
                <a:latin typeface="Cambria"/>
                <a:cs typeface="Cambria"/>
              </a:rPr>
              <a:t> </a:t>
            </a:r>
            <a:r>
              <a:rPr sz="1700" dirty="0">
                <a:solidFill>
                  <a:srgbClr val="1C0D07"/>
                </a:solidFill>
                <a:latin typeface="Cambria"/>
                <a:cs typeface="Cambria"/>
              </a:rPr>
              <a:t>declining</a:t>
            </a:r>
            <a:r>
              <a:rPr sz="1700" spc="110" dirty="0">
                <a:solidFill>
                  <a:srgbClr val="1C0D07"/>
                </a:solidFill>
                <a:latin typeface="Cambria"/>
                <a:cs typeface="Cambria"/>
              </a:rPr>
              <a:t> </a:t>
            </a:r>
            <a:r>
              <a:rPr sz="1700" dirty="0">
                <a:solidFill>
                  <a:srgbClr val="1C0D07"/>
                </a:solidFill>
                <a:latin typeface="Cambria"/>
                <a:cs typeface="Cambria"/>
              </a:rPr>
              <a:t>fertility</a:t>
            </a:r>
            <a:r>
              <a:rPr sz="1700" spc="105" dirty="0">
                <a:solidFill>
                  <a:srgbClr val="1C0D07"/>
                </a:solidFill>
                <a:latin typeface="Cambria"/>
                <a:cs typeface="Cambria"/>
              </a:rPr>
              <a:t> </a:t>
            </a:r>
            <a:r>
              <a:rPr sz="1700" spc="55" dirty="0">
                <a:solidFill>
                  <a:srgbClr val="1C0D07"/>
                </a:solidFill>
                <a:latin typeface="Cambria"/>
                <a:cs typeface="Cambria"/>
              </a:rPr>
              <a:t>rate,</a:t>
            </a:r>
            <a:r>
              <a:rPr sz="1700" spc="105" dirty="0">
                <a:solidFill>
                  <a:srgbClr val="1C0D07"/>
                </a:solidFill>
                <a:latin typeface="Cambria"/>
                <a:cs typeface="Cambria"/>
              </a:rPr>
              <a:t> </a:t>
            </a:r>
            <a:r>
              <a:rPr sz="1700" spc="-25" dirty="0">
                <a:solidFill>
                  <a:srgbClr val="1C0D07"/>
                </a:solidFill>
                <a:latin typeface="Cambria"/>
                <a:cs typeface="Cambria"/>
              </a:rPr>
              <a:t>as </a:t>
            </a:r>
            <a:r>
              <a:rPr sz="1700" dirty="0">
                <a:solidFill>
                  <a:srgbClr val="1C0D07"/>
                </a:solidFill>
                <a:latin typeface="Cambria"/>
                <a:cs typeface="Cambria"/>
              </a:rPr>
              <a:t>determined</a:t>
            </a:r>
            <a:r>
              <a:rPr sz="1700" spc="105" dirty="0">
                <a:solidFill>
                  <a:srgbClr val="1C0D07"/>
                </a:solidFill>
                <a:latin typeface="Cambria"/>
                <a:cs typeface="Cambria"/>
              </a:rPr>
              <a:t> </a:t>
            </a:r>
            <a:r>
              <a:rPr sz="1700" dirty="0">
                <a:solidFill>
                  <a:srgbClr val="1C0D07"/>
                </a:solidFill>
                <a:latin typeface="Cambria"/>
                <a:cs typeface="Cambria"/>
              </a:rPr>
              <a:t>by</a:t>
            </a:r>
            <a:r>
              <a:rPr sz="1700" spc="105" dirty="0">
                <a:solidFill>
                  <a:srgbClr val="1C0D07"/>
                </a:solidFill>
                <a:latin typeface="Cambria"/>
                <a:cs typeface="Cambria"/>
              </a:rPr>
              <a:t> </a:t>
            </a:r>
            <a:r>
              <a:rPr sz="1700" dirty="0">
                <a:solidFill>
                  <a:srgbClr val="1C0D07"/>
                </a:solidFill>
                <a:latin typeface="Cambria"/>
                <a:cs typeface="Cambria"/>
              </a:rPr>
              <a:t>using</a:t>
            </a:r>
            <a:r>
              <a:rPr sz="1700" spc="105" dirty="0">
                <a:solidFill>
                  <a:srgbClr val="1C0D07"/>
                </a:solidFill>
                <a:latin typeface="Cambria"/>
                <a:cs typeface="Cambria"/>
              </a:rPr>
              <a:t> </a:t>
            </a:r>
            <a:r>
              <a:rPr sz="1700" dirty="0">
                <a:solidFill>
                  <a:srgbClr val="1C0D07"/>
                </a:solidFill>
                <a:latin typeface="Cambria"/>
                <a:cs typeface="Cambria"/>
              </a:rPr>
              <a:t>the</a:t>
            </a:r>
            <a:r>
              <a:rPr sz="1700" spc="105" dirty="0">
                <a:solidFill>
                  <a:srgbClr val="1C0D07"/>
                </a:solidFill>
                <a:latin typeface="Cambria"/>
                <a:cs typeface="Cambria"/>
              </a:rPr>
              <a:t> </a:t>
            </a:r>
            <a:r>
              <a:rPr sz="1700" dirty="0">
                <a:solidFill>
                  <a:srgbClr val="1C0D07"/>
                </a:solidFill>
                <a:latin typeface="Cambria"/>
                <a:cs typeface="Cambria"/>
              </a:rPr>
              <a:t>Multiple</a:t>
            </a:r>
            <a:r>
              <a:rPr sz="1700" spc="105" dirty="0">
                <a:solidFill>
                  <a:srgbClr val="1C0D07"/>
                </a:solidFill>
                <a:latin typeface="Cambria"/>
                <a:cs typeface="Cambria"/>
              </a:rPr>
              <a:t> </a:t>
            </a:r>
            <a:r>
              <a:rPr sz="1700" dirty="0">
                <a:solidFill>
                  <a:srgbClr val="1C0D07"/>
                </a:solidFill>
                <a:latin typeface="Cambria"/>
                <a:cs typeface="Cambria"/>
              </a:rPr>
              <a:t>Regression</a:t>
            </a:r>
            <a:r>
              <a:rPr sz="1700" spc="110" dirty="0">
                <a:solidFill>
                  <a:srgbClr val="1C0D07"/>
                </a:solidFill>
                <a:latin typeface="Cambria"/>
                <a:cs typeface="Cambria"/>
              </a:rPr>
              <a:t> </a:t>
            </a:r>
            <a:r>
              <a:rPr sz="1700" dirty="0">
                <a:solidFill>
                  <a:srgbClr val="1C0D07"/>
                </a:solidFill>
                <a:latin typeface="Cambria"/>
                <a:cs typeface="Cambria"/>
              </a:rPr>
              <a:t>Model</a:t>
            </a:r>
            <a:r>
              <a:rPr sz="1700" spc="105" dirty="0">
                <a:solidFill>
                  <a:srgbClr val="1C0D07"/>
                </a:solidFill>
                <a:latin typeface="Cambria"/>
                <a:cs typeface="Cambria"/>
              </a:rPr>
              <a:t> </a:t>
            </a:r>
            <a:r>
              <a:rPr sz="1700" spc="-25" dirty="0">
                <a:solidFill>
                  <a:srgbClr val="1C0D07"/>
                </a:solidFill>
                <a:latin typeface="Cambria"/>
                <a:cs typeface="Cambria"/>
              </a:rPr>
              <a:t>and </a:t>
            </a:r>
            <a:r>
              <a:rPr sz="1700" spc="45" dirty="0">
                <a:solidFill>
                  <a:srgbClr val="1C0D07"/>
                </a:solidFill>
                <a:latin typeface="Cambria"/>
                <a:cs typeface="Cambria"/>
              </a:rPr>
              <a:t>Johansen</a:t>
            </a:r>
            <a:r>
              <a:rPr sz="1700" spc="25" dirty="0">
                <a:solidFill>
                  <a:srgbClr val="1C0D07"/>
                </a:solidFill>
                <a:latin typeface="Cambria"/>
                <a:cs typeface="Cambria"/>
              </a:rPr>
              <a:t> </a:t>
            </a:r>
            <a:r>
              <a:rPr sz="1700" dirty="0">
                <a:solidFill>
                  <a:srgbClr val="1C0D07"/>
                </a:solidFill>
                <a:latin typeface="Cambria"/>
                <a:cs typeface="Cambria"/>
              </a:rPr>
              <a:t>Co</a:t>
            </a:r>
            <a:r>
              <a:rPr sz="1700" spc="25" dirty="0">
                <a:solidFill>
                  <a:srgbClr val="1C0D07"/>
                </a:solidFill>
                <a:latin typeface="Cambria"/>
                <a:cs typeface="Cambria"/>
              </a:rPr>
              <a:t> </a:t>
            </a:r>
            <a:r>
              <a:rPr sz="1700" spc="-10" dirty="0">
                <a:solidFill>
                  <a:srgbClr val="1C0D07"/>
                </a:solidFill>
                <a:latin typeface="Cambria"/>
                <a:cs typeface="Cambria"/>
              </a:rPr>
              <a:t>integrations.</a:t>
            </a:r>
            <a:endParaRPr sz="1700">
              <a:latin typeface="Cambria"/>
              <a:cs typeface="Cambria"/>
            </a:endParaRPr>
          </a:p>
          <a:p>
            <a:pPr marL="81280" marR="74930">
              <a:lnSpc>
                <a:spcPct val="113799"/>
              </a:lnSpc>
              <a:spcBef>
                <a:spcPts val="640"/>
              </a:spcBef>
            </a:pPr>
            <a:r>
              <a:rPr sz="1600" dirty="0">
                <a:solidFill>
                  <a:srgbClr val="1C0D07"/>
                </a:solidFill>
                <a:latin typeface="Cambria"/>
                <a:cs typeface="Cambria"/>
              </a:rPr>
              <a:t>The</a:t>
            </a:r>
            <a:r>
              <a:rPr sz="1600" spc="145" dirty="0">
                <a:solidFill>
                  <a:srgbClr val="1C0D07"/>
                </a:solidFill>
                <a:latin typeface="Cambria"/>
                <a:cs typeface="Cambria"/>
              </a:rPr>
              <a:t> </a:t>
            </a:r>
            <a:r>
              <a:rPr sz="1600" dirty="0">
                <a:solidFill>
                  <a:srgbClr val="1C0D07"/>
                </a:solidFill>
                <a:latin typeface="Cambria"/>
                <a:cs typeface="Cambria"/>
              </a:rPr>
              <a:t>relationship</a:t>
            </a:r>
            <a:r>
              <a:rPr sz="1600" spc="145" dirty="0">
                <a:solidFill>
                  <a:srgbClr val="1C0D07"/>
                </a:solidFill>
                <a:latin typeface="Cambria"/>
                <a:cs typeface="Cambria"/>
              </a:rPr>
              <a:t> </a:t>
            </a:r>
            <a:r>
              <a:rPr sz="1600" dirty="0">
                <a:solidFill>
                  <a:srgbClr val="1C0D07"/>
                </a:solidFill>
                <a:latin typeface="Cambria"/>
                <a:cs typeface="Cambria"/>
              </a:rPr>
              <a:t>between</a:t>
            </a:r>
            <a:r>
              <a:rPr sz="1600" spc="150" dirty="0">
                <a:solidFill>
                  <a:srgbClr val="1C0D07"/>
                </a:solidFill>
                <a:latin typeface="Cambria"/>
                <a:cs typeface="Cambria"/>
              </a:rPr>
              <a:t> </a:t>
            </a:r>
            <a:r>
              <a:rPr sz="1600" dirty="0">
                <a:solidFill>
                  <a:srgbClr val="1C0D07"/>
                </a:solidFill>
                <a:latin typeface="Cambria"/>
                <a:cs typeface="Cambria"/>
              </a:rPr>
              <a:t>Malaysia's</a:t>
            </a:r>
            <a:r>
              <a:rPr sz="1600" spc="145" dirty="0">
                <a:solidFill>
                  <a:srgbClr val="1C0D07"/>
                </a:solidFill>
                <a:latin typeface="Cambria"/>
                <a:cs typeface="Cambria"/>
              </a:rPr>
              <a:t> </a:t>
            </a:r>
            <a:r>
              <a:rPr sz="1600" spc="-10" dirty="0">
                <a:solidFill>
                  <a:srgbClr val="1C0D07"/>
                </a:solidFill>
                <a:latin typeface="Cambria"/>
                <a:cs typeface="Cambria"/>
              </a:rPr>
              <a:t>economic </a:t>
            </a:r>
            <a:r>
              <a:rPr sz="1600" dirty="0">
                <a:solidFill>
                  <a:srgbClr val="1C0D07"/>
                </a:solidFill>
                <a:latin typeface="Cambria"/>
                <a:cs typeface="Cambria"/>
              </a:rPr>
              <a:t>development</a:t>
            </a:r>
            <a:r>
              <a:rPr sz="1600" spc="120" dirty="0">
                <a:solidFill>
                  <a:srgbClr val="1C0D07"/>
                </a:solidFill>
                <a:latin typeface="Cambria"/>
                <a:cs typeface="Cambria"/>
              </a:rPr>
              <a:t> </a:t>
            </a:r>
            <a:r>
              <a:rPr sz="1600" dirty="0">
                <a:solidFill>
                  <a:srgbClr val="1C0D07"/>
                </a:solidFill>
                <a:latin typeface="Cambria"/>
                <a:cs typeface="Cambria"/>
              </a:rPr>
              <a:t>between</a:t>
            </a:r>
            <a:r>
              <a:rPr sz="1600" spc="120" dirty="0">
                <a:solidFill>
                  <a:srgbClr val="1C0D07"/>
                </a:solidFill>
                <a:latin typeface="Cambria"/>
                <a:cs typeface="Cambria"/>
              </a:rPr>
              <a:t> </a:t>
            </a:r>
            <a:r>
              <a:rPr sz="1600" spc="-155" dirty="0">
                <a:solidFill>
                  <a:srgbClr val="1C0D07"/>
                </a:solidFill>
                <a:latin typeface="Cambria"/>
                <a:cs typeface="Cambria"/>
              </a:rPr>
              <a:t>1970</a:t>
            </a:r>
            <a:r>
              <a:rPr sz="1600" spc="120" dirty="0">
                <a:solidFill>
                  <a:srgbClr val="1C0D07"/>
                </a:solidFill>
                <a:latin typeface="Cambria"/>
                <a:cs typeface="Cambria"/>
              </a:rPr>
              <a:t> </a:t>
            </a:r>
            <a:r>
              <a:rPr sz="1600" dirty="0">
                <a:solidFill>
                  <a:srgbClr val="1C0D07"/>
                </a:solidFill>
                <a:latin typeface="Cambria"/>
                <a:cs typeface="Cambria"/>
              </a:rPr>
              <a:t>and</a:t>
            </a:r>
            <a:r>
              <a:rPr sz="1600" spc="125" dirty="0">
                <a:solidFill>
                  <a:srgbClr val="1C0D07"/>
                </a:solidFill>
                <a:latin typeface="Cambria"/>
                <a:cs typeface="Cambria"/>
              </a:rPr>
              <a:t> </a:t>
            </a:r>
            <a:r>
              <a:rPr sz="1600" spc="-150" dirty="0">
                <a:solidFill>
                  <a:srgbClr val="1C0D07"/>
                </a:solidFill>
                <a:latin typeface="Cambria"/>
                <a:cs typeface="Cambria"/>
              </a:rPr>
              <a:t>2010</a:t>
            </a:r>
            <a:r>
              <a:rPr sz="1600" spc="120" dirty="0">
                <a:solidFill>
                  <a:srgbClr val="1C0D07"/>
                </a:solidFill>
                <a:latin typeface="Cambria"/>
                <a:cs typeface="Cambria"/>
              </a:rPr>
              <a:t> </a:t>
            </a:r>
            <a:r>
              <a:rPr sz="1600" dirty="0">
                <a:solidFill>
                  <a:srgbClr val="1C0D07"/>
                </a:solidFill>
                <a:latin typeface="Cambria"/>
                <a:cs typeface="Cambria"/>
              </a:rPr>
              <a:t>and</a:t>
            </a:r>
            <a:r>
              <a:rPr sz="1600" spc="120" dirty="0">
                <a:solidFill>
                  <a:srgbClr val="1C0D07"/>
                </a:solidFill>
                <a:latin typeface="Cambria"/>
                <a:cs typeface="Cambria"/>
              </a:rPr>
              <a:t> </a:t>
            </a:r>
            <a:r>
              <a:rPr sz="1600" dirty="0">
                <a:solidFill>
                  <a:srgbClr val="1C0D07"/>
                </a:solidFill>
                <a:latin typeface="Cambria"/>
                <a:cs typeface="Cambria"/>
              </a:rPr>
              <a:t>the</a:t>
            </a:r>
            <a:r>
              <a:rPr sz="1600" spc="125" dirty="0">
                <a:solidFill>
                  <a:srgbClr val="1C0D07"/>
                </a:solidFill>
                <a:latin typeface="Cambria"/>
                <a:cs typeface="Cambria"/>
              </a:rPr>
              <a:t> </a:t>
            </a:r>
            <a:r>
              <a:rPr sz="1600" dirty="0">
                <a:solidFill>
                  <a:srgbClr val="1C0D07"/>
                </a:solidFill>
                <a:latin typeface="Cambria"/>
                <a:cs typeface="Cambria"/>
              </a:rPr>
              <a:t>amount</a:t>
            </a:r>
            <a:r>
              <a:rPr sz="1600" spc="120" dirty="0">
                <a:solidFill>
                  <a:srgbClr val="1C0D07"/>
                </a:solidFill>
                <a:latin typeface="Cambria"/>
                <a:cs typeface="Cambria"/>
              </a:rPr>
              <a:t> </a:t>
            </a:r>
            <a:r>
              <a:rPr sz="1600" spc="-10" dirty="0">
                <a:solidFill>
                  <a:srgbClr val="1C0D07"/>
                </a:solidFill>
                <a:latin typeface="Cambria"/>
                <a:cs typeface="Cambria"/>
              </a:rPr>
              <a:t>spent </a:t>
            </a:r>
            <a:r>
              <a:rPr sz="1600" dirty="0">
                <a:solidFill>
                  <a:srgbClr val="1C0D07"/>
                </a:solidFill>
                <a:latin typeface="Cambria"/>
                <a:cs typeface="Cambria"/>
              </a:rPr>
              <a:t>on</a:t>
            </a:r>
            <a:r>
              <a:rPr sz="1600" spc="110" dirty="0">
                <a:solidFill>
                  <a:srgbClr val="1C0D07"/>
                </a:solidFill>
                <a:latin typeface="Cambria"/>
                <a:cs typeface="Cambria"/>
              </a:rPr>
              <a:t> </a:t>
            </a:r>
            <a:r>
              <a:rPr sz="1600" dirty="0">
                <a:solidFill>
                  <a:srgbClr val="1C0D07"/>
                </a:solidFill>
                <a:latin typeface="Cambria"/>
                <a:cs typeface="Cambria"/>
              </a:rPr>
              <a:t>the</a:t>
            </a:r>
            <a:r>
              <a:rPr sz="1600" spc="114" dirty="0">
                <a:solidFill>
                  <a:srgbClr val="1C0D07"/>
                </a:solidFill>
                <a:latin typeface="Cambria"/>
                <a:cs typeface="Cambria"/>
              </a:rPr>
              <a:t> </a:t>
            </a:r>
            <a:r>
              <a:rPr sz="1600" dirty="0">
                <a:solidFill>
                  <a:srgbClr val="1C0D07"/>
                </a:solidFill>
                <a:latin typeface="Cambria"/>
                <a:cs typeface="Cambria"/>
              </a:rPr>
              <a:t>education</a:t>
            </a:r>
            <a:r>
              <a:rPr sz="1600" spc="114" dirty="0">
                <a:solidFill>
                  <a:srgbClr val="1C0D07"/>
                </a:solidFill>
                <a:latin typeface="Cambria"/>
                <a:cs typeface="Cambria"/>
              </a:rPr>
              <a:t> </a:t>
            </a:r>
            <a:r>
              <a:rPr sz="1600" dirty="0">
                <a:solidFill>
                  <a:srgbClr val="1C0D07"/>
                </a:solidFill>
                <a:latin typeface="Cambria"/>
                <a:cs typeface="Cambria"/>
              </a:rPr>
              <a:t>system</a:t>
            </a:r>
            <a:r>
              <a:rPr sz="1600" spc="114" dirty="0">
                <a:solidFill>
                  <a:srgbClr val="1C0D07"/>
                </a:solidFill>
                <a:latin typeface="Cambria"/>
                <a:cs typeface="Cambria"/>
              </a:rPr>
              <a:t> </a:t>
            </a:r>
            <a:r>
              <a:rPr sz="1600" dirty="0">
                <a:solidFill>
                  <a:srgbClr val="1C0D07"/>
                </a:solidFill>
                <a:latin typeface="Cambria"/>
                <a:cs typeface="Cambria"/>
              </a:rPr>
              <a:t>was</a:t>
            </a:r>
            <a:r>
              <a:rPr sz="1600" spc="114" dirty="0">
                <a:solidFill>
                  <a:srgbClr val="1C0D07"/>
                </a:solidFill>
                <a:latin typeface="Cambria"/>
                <a:cs typeface="Cambria"/>
              </a:rPr>
              <a:t> </a:t>
            </a:r>
            <a:r>
              <a:rPr sz="1600" dirty="0">
                <a:solidFill>
                  <a:srgbClr val="1C0D07"/>
                </a:solidFill>
                <a:latin typeface="Cambria"/>
                <a:cs typeface="Cambria"/>
              </a:rPr>
              <a:t>examined</a:t>
            </a:r>
            <a:r>
              <a:rPr sz="1600" spc="110" dirty="0">
                <a:solidFill>
                  <a:srgbClr val="1C0D07"/>
                </a:solidFill>
                <a:latin typeface="Cambria"/>
                <a:cs typeface="Cambria"/>
              </a:rPr>
              <a:t> </a:t>
            </a:r>
            <a:r>
              <a:rPr sz="1600" dirty="0">
                <a:solidFill>
                  <a:srgbClr val="1C0D07"/>
                </a:solidFill>
                <a:latin typeface="Cambria"/>
                <a:cs typeface="Cambria"/>
              </a:rPr>
              <a:t>by</a:t>
            </a:r>
            <a:r>
              <a:rPr sz="1600" spc="114" dirty="0">
                <a:solidFill>
                  <a:srgbClr val="1C0D07"/>
                </a:solidFill>
                <a:latin typeface="Cambria"/>
                <a:cs typeface="Cambria"/>
              </a:rPr>
              <a:t> </a:t>
            </a:r>
            <a:r>
              <a:rPr sz="1600" dirty="0">
                <a:solidFill>
                  <a:srgbClr val="1C0D07"/>
                </a:solidFill>
                <a:latin typeface="Cambria"/>
                <a:cs typeface="Cambria"/>
              </a:rPr>
              <a:t>Hussin</a:t>
            </a:r>
            <a:r>
              <a:rPr sz="1600" spc="114" dirty="0">
                <a:solidFill>
                  <a:srgbClr val="1C0D07"/>
                </a:solidFill>
                <a:latin typeface="Cambria"/>
                <a:cs typeface="Cambria"/>
              </a:rPr>
              <a:t> </a:t>
            </a:r>
            <a:r>
              <a:rPr sz="1600" dirty="0">
                <a:solidFill>
                  <a:srgbClr val="1C0D07"/>
                </a:solidFill>
                <a:latin typeface="Cambria"/>
                <a:cs typeface="Cambria"/>
              </a:rPr>
              <a:t>et</a:t>
            </a:r>
            <a:r>
              <a:rPr sz="1600" spc="114" dirty="0">
                <a:solidFill>
                  <a:srgbClr val="1C0D07"/>
                </a:solidFill>
                <a:latin typeface="Cambria"/>
                <a:cs typeface="Cambria"/>
              </a:rPr>
              <a:t> </a:t>
            </a:r>
            <a:r>
              <a:rPr sz="1600" spc="40" dirty="0">
                <a:solidFill>
                  <a:srgbClr val="1C0D07"/>
                </a:solidFill>
                <a:latin typeface="Cambria"/>
                <a:cs typeface="Cambria"/>
              </a:rPr>
              <a:t>al. </a:t>
            </a:r>
            <a:r>
              <a:rPr sz="1600" spc="-10" dirty="0">
                <a:solidFill>
                  <a:srgbClr val="1C0D07"/>
                </a:solidFill>
                <a:latin typeface="Cambria"/>
                <a:cs typeface="Cambria"/>
              </a:rPr>
              <a:t>(2012).</a:t>
            </a:r>
            <a:endParaRPr sz="1600">
              <a:latin typeface="Cambria"/>
              <a:cs typeface="Cambria"/>
            </a:endParaRPr>
          </a:p>
        </p:txBody>
      </p:sp>
      <p:sp>
        <p:nvSpPr>
          <p:cNvPr id="59" name="object 59"/>
          <p:cNvSpPr txBox="1"/>
          <p:nvPr/>
        </p:nvSpPr>
        <p:spPr>
          <a:xfrm>
            <a:off x="1349086" y="8897291"/>
            <a:ext cx="3408679" cy="3219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950" spc="-210" dirty="0">
                <a:solidFill>
                  <a:srgbClr val="1C0D07"/>
                </a:solidFill>
                <a:latin typeface="Arial Black"/>
                <a:cs typeface="Arial Black"/>
              </a:rPr>
              <a:t>ANALYSIS</a:t>
            </a:r>
            <a:r>
              <a:rPr sz="1950" spc="-204" dirty="0">
                <a:solidFill>
                  <a:srgbClr val="1C0D07"/>
                </a:solidFill>
                <a:latin typeface="Arial Black"/>
                <a:cs typeface="Arial Black"/>
              </a:rPr>
              <a:t> </a:t>
            </a:r>
            <a:r>
              <a:rPr sz="1950" spc="-135" dirty="0">
                <a:solidFill>
                  <a:srgbClr val="1C0D07"/>
                </a:solidFill>
                <a:latin typeface="Arial Black"/>
                <a:cs typeface="Arial Black"/>
              </a:rPr>
              <a:t>AND</a:t>
            </a:r>
            <a:r>
              <a:rPr sz="1950" spc="-204" dirty="0">
                <a:solidFill>
                  <a:srgbClr val="1C0D07"/>
                </a:solidFill>
                <a:latin typeface="Arial Black"/>
                <a:cs typeface="Arial Black"/>
              </a:rPr>
              <a:t> </a:t>
            </a:r>
            <a:r>
              <a:rPr sz="1950" spc="-155" dirty="0">
                <a:solidFill>
                  <a:srgbClr val="1C0D07"/>
                </a:solidFill>
                <a:latin typeface="Arial Black"/>
                <a:cs typeface="Arial Black"/>
              </a:rPr>
              <a:t>DISCUSSION</a:t>
            </a:r>
            <a:endParaRPr sz="1950">
              <a:latin typeface="Arial Black"/>
              <a:cs typeface="Arial Black"/>
            </a:endParaRPr>
          </a:p>
        </p:txBody>
      </p:sp>
      <p:sp>
        <p:nvSpPr>
          <p:cNvPr id="60" name="object 60"/>
          <p:cNvSpPr txBox="1"/>
          <p:nvPr/>
        </p:nvSpPr>
        <p:spPr>
          <a:xfrm>
            <a:off x="930921" y="9341502"/>
            <a:ext cx="5666740" cy="298069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299085">
              <a:lnSpc>
                <a:spcPct val="117500"/>
              </a:lnSpc>
              <a:spcBef>
                <a:spcPts val="95"/>
              </a:spcBef>
            </a:pPr>
            <a:r>
              <a:rPr sz="1500" dirty="0">
                <a:solidFill>
                  <a:srgbClr val="1C0D07"/>
                </a:solidFill>
                <a:latin typeface="Cambria"/>
                <a:cs typeface="Cambria"/>
              </a:rPr>
              <a:t>Barro</a:t>
            </a:r>
            <a:r>
              <a:rPr sz="1500" spc="170" dirty="0">
                <a:solidFill>
                  <a:srgbClr val="1C0D07"/>
                </a:solidFill>
                <a:latin typeface="Cambria"/>
                <a:cs typeface="Cambria"/>
              </a:rPr>
              <a:t> </a:t>
            </a:r>
            <a:r>
              <a:rPr sz="1500" dirty="0">
                <a:solidFill>
                  <a:srgbClr val="1C0D07"/>
                </a:solidFill>
                <a:latin typeface="Cambria"/>
                <a:cs typeface="Cambria"/>
              </a:rPr>
              <a:t>and</a:t>
            </a:r>
            <a:r>
              <a:rPr sz="1500" spc="170" dirty="0">
                <a:solidFill>
                  <a:srgbClr val="1C0D07"/>
                </a:solidFill>
                <a:latin typeface="Cambria"/>
                <a:cs typeface="Cambria"/>
              </a:rPr>
              <a:t> </a:t>
            </a:r>
            <a:r>
              <a:rPr sz="1500" dirty="0">
                <a:solidFill>
                  <a:srgbClr val="1C0D07"/>
                </a:solidFill>
                <a:latin typeface="Cambria"/>
                <a:cs typeface="Cambria"/>
              </a:rPr>
              <a:t>Lee</a:t>
            </a:r>
            <a:r>
              <a:rPr sz="1500" spc="170" dirty="0">
                <a:solidFill>
                  <a:srgbClr val="1C0D07"/>
                </a:solidFill>
                <a:latin typeface="Cambria"/>
                <a:cs typeface="Cambria"/>
              </a:rPr>
              <a:t> </a:t>
            </a:r>
            <a:r>
              <a:rPr sz="1500" spc="-90" dirty="0">
                <a:solidFill>
                  <a:srgbClr val="1C0D07"/>
                </a:solidFill>
                <a:latin typeface="Cambria"/>
                <a:cs typeface="Cambria"/>
              </a:rPr>
              <a:t>(2010)</a:t>
            </a:r>
            <a:r>
              <a:rPr sz="1500" spc="175" dirty="0">
                <a:solidFill>
                  <a:srgbClr val="1C0D07"/>
                </a:solidFill>
                <a:latin typeface="Cambria"/>
                <a:cs typeface="Cambria"/>
              </a:rPr>
              <a:t> </a:t>
            </a:r>
            <a:r>
              <a:rPr sz="1500" dirty="0">
                <a:solidFill>
                  <a:srgbClr val="1C0D07"/>
                </a:solidFill>
                <a:latin typeface="Cambria"/>
                <a:cs typeface="Cambria"/>
              </a:rPr>
              <a:t>confirmed</a:t>
            </a:r>
            <a:r>
              <a:rPr sz="1500" spc="170" dirty="0">
                <a:solidFill>
                  <a:srgbClr val="1C0D07"/>
                </a:solidFill>
                <a:latin typeface="Cambria"/>
                <a:cs typeface="Cambria"/>
              </a:rPr>
              <a:t> </a:t>
            </a:r>
            <a:r>
              <a:rPr sz="1500" dirty="0">
                <a:solidFill>
                  <a:srgbClr val="1C0D07"/>
                </a:solidFill>
                <a:latin typeface="Cambria"/>
                <a:cs typeface="Cambria"/>
              </a:rPr>
              <a:t>that</a:t>
            </a:r>
            <a:r>
              <a:rPr sz="1500" spc="170" dirty="0">
                <a:solidFill>
                  <a:srgbClr val="1C0D07"/>
                </a:solidFill>
                <a:latin typeface="Cambria"/>
                <a:cs typeface="Cambria"/>
              </a:rPr>
              <a:t> </a:t>
            </a:r>
            <a:r>
              <a:rPr sz="1500" dirty="0">
                <a:solidFill>
                  <a:srgbClr val="1C0D07"/>
                </a:solidFill>
                <a:latin typeface="Cambria"/>
                <a:cs typeface="Cambria"/>
              </a:rPr>
              <a:t>workers’</a:t>
            </a:r>
            <a:r>
              <a:rPr sz="1500" spc="170" dirty="0">
                <a:solidFill>
                  <a:srgbClr val="1C0D07"/>
                </a:solidFill>
                <a:latin typeface="Cambria"/>
                <a:cs typeface="Cambria"/>
              </a:rPr>
              <a:t> </a:t>
            </a:r>
            <a:r>
              <a:rPr sz="1500" dirty="0">
                <a:solidFill>
                  <a:srgbClr val="1C0D07"/>
                </a:solidFill>
                <a:latin typeface="Cambria"/>
                <a:cs typeface="Cambria"/>
              </a:rPr>
              <a:t>education</a:t>
            </a:r>
            <a:r>
              <a:rPr sz="1500" spc="175" dirty="0">
                <a:solidFill>
                  <a:srgbClr val="1C0D07"/>
                </a:solidFill>
                <a:latin typeface="Cambria"/>
                <a:cs typeface="Cambria"/>
              </a:rPr>
              <a:t> </a:t>
            </a:r>
            <a:r>
              <a:rPr sz="1500" dirty="0">
                <a:solidFill>
                  <a:srgbClr val="1C0D07"/>
                </a:solidFill>
                <a:latin typeface="Cambria"/>
                <a:cs typeface="Cambria"/>
              </a:rPr>
              <a:t>has</a:t>
            </a:r>
            <a:r>
              <a:rPr sz="1500" spc="170" dirty="0">
                <a:solidFill>
                  <a:srgbClr val="1C0D07"/>
                </a:solidFill>
                <a:latin typeface="Cambria"/>
                <a:cs typeface="Cambria"/>
              </a:rPr>
              <a:t> </a:t>
            </a:r>
            <a:r>
              <a:rPr sz="1500" dirty="0">
                <a:solidFill>
                  <a:srgbClr val="1C0D07"/>
                </a:solidFill>
                <a:latin typeface="Cambria"/>
                <a:cs typeface="Cambria"/>
              </a:rPr>
              <a:t>a </a:t>
            </a:r>
            <a:r>
              <a:rPr sz="1500" spc="10" dirty="0">
                <a:solidFill>
                  <a:srgbClr val="1C0D07"/>
                </a:solidFill>
                <a:latin typeface="Cambria"/>
                <a:cs typeface="Cambria"/>
              </a:rPr>
              <a:t>significant</a:t>
            </a:r>
            <a:r>
              <a:rPr sz="1500" spc="100" dirty="0">
                <a:solidFill>
                  <a:srgbClr val="1C0D07"/>
                </a:solidFill>
                <a:latin typeface="Cambria"/>
                <a:cs typeface="Cambria"/>
              </a:rPr>
              <a:t> </a:t>
            </a:r>
            <a:r>
              <a:rPr sz="1500" spc="10" dirty="0">
                <a:solidFill>
                  <a:srgbClr val="1C0D07"/>
                </a:solidFill>
                <a:latin typeface="Cambria"/>
                <a:cs typeface="Cambria"/>
              </a:rPr>
              <a:t>positive</a:t>
            </a:r>
            <a:r>
              <a:rPr sz="1500" spc="95" dirty="0">
                <a:solidFill>
                  <a:srgbClr val="1C0D07"/>
                </a:solidFill>
                <a:latin typeface="Cambria"/>
                <a:cs typeface="Cambria"/>
              </a:rPr>
              <a:t> </a:t>
            </a:r>
            <a:r>
              <a:rPr sz="1500" spc="50" dirty="0">
                <a:solidFill>
                  <a:srgbClr val="1C0D07"/>
                </a:solidFill>
                <a:latin typeface="Cambria"/>
                <a:cs typeface="Cambria"/>
              </a:rPr>
              <a:t>effect</a:t>
            </a:r>
            <a:r>
              <a:rPr sz="1500" spc="100" dirty="0">
                <a:solidFill>
                  <a:srgbClr val="1C0D07"/>
                </a:solidFill>
                <a:latin typeface="Cambria"/>
                <a:cs typeface="Cambria"/>
              </a:rPr>
              <a:t> </a:t>
            </a:r>
            <a:r>
              <a:rPr sz="1500" spc="10" dirty="0">
                <a:solidFill>
                  <a:srgbClr val="1C0D07"/>
                </a:solidFill>
                <a:latin typeface="Cambria"/>
                <a:cs typeface="Cambria"/>
              </a:rPr>
              <a:t>on</a:t>
            </a:r>
            <a:r>
              <a:rPr sz="1500" spc="100" dirty="0">
                <a:solidFill>
                  <a:srgbClr val="1C0D07"/>
                </a:solidFill>
                <a:latin typeface="Cambria"/>
                <a:cs typeface="Cambria"/>
              </a:rPr>
              <a:t> </a:t>
            </a:r>
            <a:r>
              <a:rPr sz="1500" spc="10" dirty="0">
                <a:solidFill>
                  <a:srgbClr val="1C0D07"/>
                </a:solidFill>
                <a:latin typeface="Cambria"/>
                <a:cs typeface="Cambria"/>
              </a:rPr>
              <a:t>the</a:t>
            </a:r>
            <a:r>
              <a:rPr sz="1500" spc="100" dirty="0">
                <a:solidFill>
                  <a:srgbClr val="1C0D07"/>
                </a:solidFill>
                <a:latin typeface="Cambria"/>
                <a:cs typeface="Cambria"/>
              </a:rPr>
              <a:t> </a:t>
            </a:r>
            <a:r>
              <a:rPr sz="1500" spc="10" dirty="0">
                <a:solidFill>
                  <a:srgbClr val="1C0D07"/>
                </a:solidFill>
                <a:latin typeface="Cambria"/>
                <a:cs typeface="Cambria"/>
              </a:rPr>
              <a:t>level</a:t>
            </a:r>
            <a:r>
              <a:rPr sz="1500" spc="100" dirty="0">
                <a:solidFill>
                  <a:srgbClr val="1C0D07"/>
                </a:solidFill>
                <a:latin typeface="Cambria"/>
                <a:cs typeface="Cambria"/>
              </a:rPr>
              <a:t> </a:t>
            </a:r>
            <a:r>
              <a:rPr sz="1500" spc="10" dirty="0">
                <a:solidFill>
                  <a:srgbClr val="1C0D07"/>
                </a:solidFill>
                <a:latin typeface="Cambria"/>
                <a:cs typeface="Cambria"/>
              </a:rPr>
              <a:t>of</a:t>
            </a:r>
            <a:r>
              <a:rPr sz="1500" spc="100" dirty="0">
                <a:solidFill>
                  <a:srgbClr val="1C0D07"/>
                </a:solidFill>
                <a:latin typeface="Cambria"/>
                <a:cs typeface="Cambria"/>
              </a:rPr>
              <a:t> </a:t>
            </a:r>
            <a:r>
              <a:rPr sz="1500" spc="10" dirty="0">
                <a:solidFill>
                  <a:srgbClr val="1C0D07"/>
                </a:solidFill>
                <a:latin typeface="Cambria"/>
                <a:cs typeface="Cambria"/>
              </a:rPr>
              <a:t>income</a:t>
            </a:r>
            <a:r>
              <a:rPr sz="1500" spc="100" dirty="0">
                <a:solidFill>
                  <a:srgbClr val="1C0D07"/>
                </a:solidFill>
                <a:latin typeface="Cambria"/>
                <a:cs typeface="Cambria"/>
              </a:rPr>
              <a:t> </a:t>
            </a:r>
            <a:r>
              <a:rPr sz="1500" spc="10" dirty="0">
                <a:solidFill>
                  <a:srgbClr val="1C0D07"/>
                </a:solidFill>
                <a:latin typeface="Cambria"/>
                <a:cs typeface="Cambria"/>
              </a:rPr>
              <a:t>at</a:t>
            </a:r>
            <a:r>
              <a:rPr sz="1500" spc="100" dirty="0">
                <a:solidFill>
                  <a:srgbClr val="1C0D07"/>
                </a:solidFill>
                <a:latin typeface="Cambria"/>
                <a:cs typeface="Cambria"/>
              </a:rPr>
              <a:t> </a:t>
            </a:r>
            <a:r>
              <a:rPr sz="1500" spc="10" dirty="0">
                <a:solidFill>
                  <a:srgbClr val="1C0D07"/>
                </a:solidFill>
                <a:latin typeface="Cambria"/>
                <a:cs typeface="Cambria"/>
              </a:rPr>
              <a:t>the</a:t>
            </a:r>
            <a:r>
              <a:rPr sz="1500" spc="100" dirty="0">
                <a:solidFill>
                  <a:srgbClr val="1C0D07"/>
                </a:solidFill>
                <a:latin typeface="Cambria"/>
                <a:cs typeface="Cambria"/>
              </a:rPr>
              <a:t> </a:t>
            </a:r>
            <a:r>
              <a:rPr sz="1500" spc="-10" dirty="0">
                <a:solidFill>
                  <a:srgbClr val="1C0D07"/>
                </a:solidFill>
                <a:latin typeface="Cambria"/>
                <a:cs typeface="Cambria"/>
              </a:rPr>
              <a:t>country level.</a:t>
            </a:r>
            <a:endParaRPr sz="1500">
              <a:latin typeface="Cambria"/>
              <a:cs typeface="Cambria"/>
            </a:endParaRPr>
          </a:p>
          <a:p>
            <a:pPr marL="12700" marR="5080">
              <a:lnSpc>
                <a:spcPct val="117500"/>
              </a:lnSpc>
            </a:pPr>
            <a:r>
              <a:rPr sz="1500" spc="10" dirty="0">
                <a:solidFill>
                  <a:srgbClr val="1C0D07"/>
                </a:solidFill>
                <a:latin typeface="Cambria"/>
                <a:cs typeface="Cambria"/>
              </a:rPr>
              <a:t>Education</a:t>
            </a:r>
            <a:r>
              <a:rPr sz="1500" spc="95" dirty="0">
                <a:solidFill>
                  <a:srgbClr val="1C0D07"/>
                </a:solidFill>
                <a:latin typeface="Cambria"/>
                <a:cs typeface="Cambria"/>
              </a:rPr>
              <a:t> </a:t>
            </a:r>
            <a:r>
              <a:rPr sz="1500" spc="10" dirty="0">
                <a:solidFill>
                  <a:srgbClr val="1C0D07"/>
                </a:solidFill>
                <a:latin typeface="Cambria"/>
                <a:cs typeface="Cambria"/>
              </a:rPr>
              <a:t>makes</a:t>
            </a:r>
            <a:r>
              <a:rPr sz="1500" spc="95" dirty="0">
                <a:solidFill>
                  <a:srgbClr val="1C0D07"/>
                </a:solidFill>
                <a:latin typeface="Cambria"/>
                <a:cs typeface="Cambria"/>
              </a:rPr>
              <a:t> </a:t>
            </a:r>
            <a:r>
              <a:rPr sz="1500" spc="50" dirty="0">
                <a:solidFill>
                  <a:srgbClr val="1C0D07"/>
                </a:solidFill>
                <a:latin typeface="Cambria"/>
                <a:cs typeface="Cambria"/>
              </a:rPr>
              <a:t>a</a:t>
            </a:r>
            <a:r>
              <a:rPr sz="1500" spc="100" dirty="0">
                <a:solidFill>
                  <a:srgbClr val="1C0D07"/>
                </a:solidFill>
                <a:latin typeface="Cambria"/>
                <a:cs typeface="Cambria"/>
              </a:rPr>
              <a:t> </a:t>
            </a:r>
            <a:r>
              <a:rPr sz="1500" spc="10" dirty="0">
                <a:solidFill>
                  <a:srgbClr val="1C0D07"/>
                </a:solidFill>
                <a:latin typeface="Cambria"/>
                <a:cs typeface="Cambria"/>
              </a:rPr>
              <a:t>woman</a:t>
            </a:r>
            <a:r>
              <a:rPr sz="1500" spc="95" dirty="0">
                <a:solidFill>
                  <a:srgbClr val="1C0D07"/>
                </a:solidFill>
                <a:latin typeface="Cambria"/>
                <a:cs typeface="Cambria"/>
              </a:rPr>
              <a:t> </a:t>
            </a:r>
            <a:r>
              <a:rPr sz="1500" spc="10" dirty="0">
                <a:solidFill>
                  <a:srgbClr val="1C0D07"/>
                </a:solidFill>
                <a:latin typeface="Cambria"/>
                <a:cs typeface="Cambria"/>
              </a:rPr>
              <a:t>to</a:t>
            </a:r>
            <a:r>
              <a:rPr sz="1500" spc="100" dirty="0">
                <a:solidFill>
                  <a:srgbClr val="1C0D07"/>
                </a:solidFill>
                <a:latin typeface="Cambria"/>
                <a:cs typeface="Cambria"/>
              </a:rPr>
              <a:t> </a:t>
            </a:r>
            <a:r>
              <a:rPr sz="1500" spc="10" dirty="0">
                <a:solidFill>
                  <a:srgbClr val="1C0D07"/>
                </a:solidFill>
                <a:latin typeface="Cambria"/>
                <a:cs typeface="Cambria"/>
              </a:rPr>
              <a:t>be</a:t>
            </a:r>
            <a:r>
              <a:rPr sz="1500" spc="95" dirty="0">
                <a:solidFill>
                  <a:srgbClr val="1C0D07"/>
                </a:solidFill>
                <a:latin typeface="Cambria"/>
                <a:cs typeface="Cambria"/>
              </a:rPr>
              <a:t> </a:t>
            </a:r>
            <a:r>
              <a:rPr sz="1500" spc="50" dirty="0">
                <a:solidFill>
                  <a:srgbClr val="1C0D07"/>
                </a:solidFill>
                <a:latin typeface="Cambria"/>
                <a:cs typeface="Cambria"/>
              </a:rPr>
              <a:t>a</a:t>
            </a:r>
            <a:r>
              <a:rPr sz="1500" spc="100" dirty="0">
                <a:solidFill>
                  <a:srgbClr val="1C0D07"/>
                </a:solidFill>
                <a:latin typeface="Cambria"/>
                <a:cs typeface="Cambria"/>
              </a:rPr>
              <a:t> </a:t>
            </a:r>
            <a:r>
              <a:rPr sz="1500" spc="10" dirty="0">
                <a:solidFill>
                  <a:srgbClr val="1C0D07"/>
                </a:solidFill>
                <a:latin typeface="Cambria"/>
                <a:cs typeface="Cambria"/>
              </a:rPr>
              <a:t>successful</a:t>
            </a:r>
            <a:r>
              <a:rPr sz="1500" spc="95" dirty="0">
                <a:solidFill>
                  <a:srgbClr val="1C0D07"/>
                </a:solidFill>
                <a:latin typeface="Cambria"/>
                <a:cs typeface="Cambria"/>
              </a:rPr>
              <a:t> </a:t>
            </a:r>
            <a:r>
              <a:rPr sz="1500" spc="50" dirty="0">
                <a:solidFill>
                  <a:srgbClr val="1C0D07"/>
                </a:solidFill>
                <a:latin typeface="Cambria"/>
                <a:cs typeface="Cambria"/>
              </a:rPr>
              <a:t>wife,</a:t>
            </a:r>
            <a:r>
              <a:rPr sz="1500" spc="100" dirty="0">
                <a:solidFill>
                  <a:srgbClr val="1C0D07"/>
                </a:solidFill>
                <a:latin typeface="Cambria"/>
                <a:cs typeface="Cambria"/>
              </a:rPr>
              <a:t> </a:t>
            </a:r>
            <a:r>
              <a:rPr sz="1500" spc="40" dirty="0">
                <a:solidFill>
                  <a:srgbClr val="1C0D07"/>
                </a:solidFill>
                <a:latin typeface="Cambria"/>
                <a:cs typeface="Cambria"/>
              </a:rPr>
              <a:t>mother,</a:t>
            </a:r>
            <a:r>
              <a:rPr sz="1500" spc="500" dirty="0">
                <a:solidFill>
                  <a:srgbClr val="1C0D07"/>
                </a:solidFill>
                <a:latin typeface="Cambria"/>
                <a:cs typeface="Cambria"/>
              </a:rPr>
              <a:t> </a:t>
            </a:r>
            <a:r>
              <a:rPr sz="1500" spc="10" dirty="0">
                <a:solidFill>
                  <a:srgbClr val="1C0D07"/>
                </a:solidFill>
                <a:latin typeface="Cambria"/>
                <a:cs typeface="Cambria"/>
              </a:rPr>
              <a:t>worker</a:t>
            </a:r>
            <a:r>
              <a:rPr sz="1500" spc="120" dirty="0">
                <a:solidFill>
                  <a:srgbClr val="1C0D07"/>
                </a:solidFill>
                <a:latin typeface="Cambria"/>
                <a:cs typeface="Cambria"/>
              </a:rPr>
              <a:t> </a:t>
            </a:r>
            <a:r>
              <a:rPr sz="1500" spc="10" dirty="0">
                <a:solidFill>
                  <a:srgbClr val="1C0D07"/>
                </a:solidFill>
                <a:latin typeface="Cambria"/>
                <a:cs typeface="Cambria"/>
              </a:rPr>
              <a:t>and</a:t>
            </a:r>
            <a:r>
              <a:rPr sz="1500" spc="125" dirty="0">
                <a:solidFill>
                  <a:srgbClr val="1C0D07"/>
                </a:solidFill>
                <a:latin typeface="Cambria"/>
                <a:cs typeface="Cambria"/>
              </a:rPr>
              <a:t> </a:t>
            </a:r>
            <a:r>
              <a:rPr sz="1500" spc="10" dirty="0">
                <a:solidFill>
                  <a:srgbClr val="1C0D07"/>
                </a:solidFill>
                <a:latin typeface="Cambria"/>
                <a:cs typeface="Cambria"/>
              </a:rPr>
              <a:t>community</a:t>
            </a:r>
            <a:r>
              <a:rPr sz="1500" spc="125" dirty="0">
                <a:solidFill>
                  <a:srgbClr val="1C0D07"/>
                </a:solidFill>
                <a:latin typeface="Cambria"/>
                <a:cs typeface="Cambria"/>
              </a:rPr>
              <a:t> </a:t>
            </a:r>
            <a:r>
              <a:rPr sz="1500" spc="45" dirty="0">
                <a:solidFill>
                  <a:srgbClr val="1C0D07"/>
                </a:solidFill>
                <a:latin typeface="Cambria"/>
                <a:cs typeface="Cambria"/>
              </a:rPr>
              <a:t>leader,</a:t>
            </a:r>
            <a:r>
              <a:rPr sz="1500" spc="125" dirty="0">
                <a:solidFill>
                  <a:srgbClr val="1C0D07"/>
                </a:solidFill>
                <a:latin typeface="Cambria"/>
                <a:cs typeface="Cambria"/>
              </a:rPr>
              <a:t> </a:t>
            </a:r>
            <a:r>
              <a:rPr sz="1500" spc="10" dirty="0">
                <a:solidFill>
                  <a:srgbClr val="1C0D07"/>
                </a:solidFill>
                <a:latin typeface="Cambria"/>
                <a:cs typeface="Cambria"/>
              </a:rPr>
              <a:t>it</a:t>
            </a:r>
            <a:r>
              <a:rPr sz="1500" spc="125" dirty="0">
                <a:solidFill>
                  <a:srgbClr val="1C0D07"/>
                </a:solidFill>
                <a:latin typeface="Cambria"/>
                <a:cs typeface="Cambria"/>
              </a:rPr>
              <a:t> </a:t>
            </a:r>
            <a:r>
              <a:rPr sz="1500" spc="10" dirty="0">
                <a:solidFill>
                  <a:srgbClr val="1C0D07"/>
                </a:solidFill>
                <a:latin typeface="Cambria"/>
                <a:cs typeface="Cambria"/>
              </a:rPr>
              <a:t>makes</a:t>
            </a:r>
            <a:r>
              <a:rPr sz="1500" spc="125" dirty="0">
                <a:solidFill>
                  <a:srgbClr val="1C0D07"/>
                </a:solidFill>
                <a:latin typeface="Cambria"/>
                <a:cs typeface="Cambria"/>
              </a:rPr>
              <a:t> </a:t>
            </a:r>
            <a:r>
              <a:rPr sz="1500" spc="10" dirty="0">
                <a:solidFill>
                  <a:srgbClr val="1C0D07"/>
                </a:solidFill>
                <a:latin typeface="Cambria"/>
                <a:cs typeface="Cambria"/>
              </a:rPr>
              <a:t>her</a:t>
            </a:r>
            <a:r>
              <a:rPr sz="1500" spc="125" dirty="0">
                <a:solidFill>
                  <a:srgbClr val="1C0D07"/>
                </a:solidFill>
                <a:latin typeface="Cambria"/>
                <a:cs typeface="Cambria"/>
              </a:rPr>
              <a:t> </a:t>
            </a:r>
            <a:r>
              <a:rPr sz="1500" spc="10" dirty="0">
                <a:solidFill>
                  <a:srgbClr val="1C0D07"/>
                </a:solidFill>
                <a:latin typeface="Cambria"/>
                <a:cs typeface="Cambria"/>
              </a:rPr>
              <a:t>more</a:t>
            </a:r>
            <a:r>
              <a:rPr sz="1500" spc="125" dirty="0">
                <a:solidFill>
                  <a:srgbClr val="1C0D07"/>
                </a:solidFill>
                <a:latin typeface="Cambria"/>
                <a:cs typeface="Cambria"/>
              </a:rPr>
              <a:t> </a:t>
            </a:r>
            <a:r>
              <a:rPr sz="1500" spc="10" dirty="0">
                <a:solidFill>
                  <a:srgbClr val="1C0D07"/>
                </a:solidFill>
                <a:latin typeface="Cambria"/>
                <a:cs typeface="Cambria"/>
              </a:rPr>
              <a:t>useful</a:t>
            </a:r>
            <a:r>
              <a:rPr sz="1500" spc="125" dirty="0">
                <a:solidFill>
                  <a:srgbClr val="1C0D07"/>
                </a:solidFill>
                <a:latin typeface="Cambria"/>
                <a:cs typeface="Cambria"/>
              </a:rPr>
              <a:t> </a:t>
            </a:r>
            <a:r>
              <a:rPr sz="1500" spc="-25" dirty="0">
                <a:solidFill>
                  <a:srgbClr val="1C0D07"/>
                </a:solidFill>
                <a:latin typeface="Cambria"/>
                <a:cs typeface="Cambria"/>
              </a:rPr>
              <a:t>to </a:t>
            </a:r>
            <a:r>
              <a:rPr sz="1500" spc="45" dirty="0">
                <a:solidFill>
                  <a:srgbClr val="1C0D07"/>
                </a:solidFill>
                <a:latin typeface="Cambria"/>
                <a:cs typeface="Cambria"/>
              </a:rPr>
              <a:t>herself,</a:t>
            </a:r>
            <a:r>
              <a:rPr sz="1500" spc="100" dirty="0">
                <a:solidFill>
                  <a:srgbClr val="1C0D07"/>
                </a:solidFill>
                <a:latin typeface="Cambria"/>
                <a:cs typeface="Cambria"/>
              </a:rPr>
              <a:t> </a:t>
            </a:r>
            <a:r>
              <a:rPr sz="1500" spc="10" dirty="0">
                <a:solidFill>
                  <a:srgbClr val="1C0D07"/>
                </a:solidFill>
                <a:latin typeface="Cambria"/>
                <a:cs typeface="Cambria"/>
              </a:rPr>
              <a:t>her</a:t>
            </a:r>
            <a:r>
              <a:rPr sz="1500" spc="100" dirty="0">
                <a:solidFill>
                  <a:srgbClr val="1C0D07"/>
                </a:solidFill>
                <a:latin typeface="Cambria"/>
                <a:cs typeface="Cambria"/>
              </a:rPr>
              <a:t> </a:t>
            </a:r>
            <a:r>
              <a:rPr sz="1500" spc="10" dirty="0">
                <a:solidFill>
                  <a:srgbClr val="1C0D07"/>
                </a:solidFill>
                <a:latin typeface="Cambria"/>
                <a:cs typeface="Cambria"/>
              </a:rPr>
              <a:t>community</a:t>
            </a:r>
            <a:r>
              <a:rPr sz="1500" spc="100" dirty="0">
                <a:solidFill>
                  <a:srgbClr val="1C0D07"/>
                </a:solidFill>
                <a:latin typeface="Cambria"/>
                <a:cs typeface="Cambria"/>
              </a:rPr>
              <a:t> </a:t>
            </a:r>
            <a:r>
              <a:rPr sz="1500" spc="10" dirty="0">
                <a:solidFill>
                  <a:srgbClr val="1C0D07"/>
                </a:solidFill>
                <a:latin typeface="Cambria"/>
                <a:cs typeface="Cambria"/>
              </a:rPr>
              <a:t>and</a:t>
            </a:r>
            <a:r>
              <a:rPr sz="1500" spc="100" dirty="0">
                <a:solidFill>
                  <a:srgbClr val="1C0D07"/>
                </a:solidFill>
                <a:latin typeface="Cambria"/>
                <a:cs typeface="Cambria"/>
              </a:rPr>
              <a:t> </a:t>
            </a:r>
            <a:r>
              <a:rPr sz="1500" spc="10" dirty="0">
                <a:solidFill>
                  <a:srgbClr val="1C0D07"/>
                </a:solidFill>
                <a:latin typeface="Cambria"/>
                <a:cs typeface="Cambria"/>
              </a:rPr>
              <a:t>to</a:t>
            </a:r>
            <a:r>
              <a:rPr sz="1500" spc="100" dirty="0">
                <a:solidFill>
                  <a:srgbClr val="1C0D07"/>
                </a:solidFill>
                <a:latin typeface="Cambria"/>
                <a:cs typeface="Cambria"/>
              </a:rPr>
              <a:t> </a:t>
            </a:r>
            <a:r>
              <a:rPr sz="1500" spc="10" dirty="0">
                <a:solidFill>
                  <a:srgbClr val="1C0D07"/>
                </a:solidFill>
                <a:latin typeface="Cambria"/>
                <a:cs typeface="Cambria"/>
              </a:rPr>
              <a:t>the</a:t>
            </a:r>
            <a:r>
              <a:rPr sz="1500" spc="100" dirty="0">
                <a:solidFill>
                  <a:srgbClr val="1C0D07"/>
                </a:solidFill>
                <a:latin typeface="Cambria"/>
                <a:cs typeface="Cambria"/>
              </a:rPr>
              <a:t> </a:t>
            </a:r>
            <a:r>
              <a:rPr sz="1500" spc="10" dirty="0">
                <a:solidFill>
                  <a:srgbClr val="1C0D07"/>
                </a:solidFill>
                <a:latin typeface="Cambria"/>
                <a:cs typeface="Cambria"/>
              </a:rPr>
              <a:t>nation</a:t>
            </a:r>
            <a:r>
              <a:rPr sz="1500" spc="100" dirty="0">
                <a:solidFill>
                  <a:srgbClr val="1C0D07"/>
                </a:solidFill>
                <a:latin typeface="Cambria"/>
                <a:cs typeface="Cambria"/>
              </a:rPr>
              <a:t> </a:t>
            </a:r>
            <a:r>
              <a:rPr sz="1500" spc="10" dirty="0">
                <a:solidFill>
                  <a:srgbClr val="1C0D07"/>
                </a:solidFill>
                <a:latin typeface="Cambria"/>
                <a:cs typeface="Cambria"/>
              </a:rPr>
              <a:t>as</a:t>
            </a:r>
            <a:r>
              <a:rPr sz="1500" spc="100" dirty="0">
                <a:solidFill>
                  <a:srgbClr val="1C0D07"/>
                </a:solidFill>
                <a:latin typeface="Cambria"/>
                <a:cs typeface="Cambria"/>
              </a:rPr>
              <a:t> </a:t>
            </a:r>
            <a:r>
              <a:rPr sz="1500" spc="50" dirty="0">
                <a:solidFill>
                  <a:srgbClr val="1C0D07"/>
                </a:solidFill>
                <a:latin typeface="Cambria"/>
                <a:cs typeface="Cambria"/>
              </a:rPr>
              <a:t>a</a:t>
            </a:r>
            <a:r>
              <a:rPr sz="1500" spc="100" dirty="0">
                <a:solidFill>
                  <a:srgbClr val="1C0D07"/>
                </a:solidFill>
                <a:latin typeface="Cambria"/>
                <a:cs typeface="Cambria"/>
              </a:rPr>
              <a:t> </a:t>
            </a:r>
            <a:r>
              <a:rPr sz="1500" spc="10" dirty="0">
                <a:solidFill>
                  <a:srgbClr val="1C0D07"/>
                </a:solidFill>
                <a:latin typeface="Cambria"/>
                <a:cs typeface="Cambria"/>
              </a:rPr>
              <a:t>whole,</a:t>
            </a:r>
            <a:r>
              <a:rPr sz="1500" spc="100" dirty="0">
                <a:solidFill>
                  <a:srgbClr val="1C0D07"/>
                </a:solidFill>
                <a:latin typeface="Cambria"/>
                <a:cs typeface="Cambria"/>
              </a:rPr>
              <a:t> </a:t>
            </a:r>
            <a:r>
              <a:rPr sz="1500" spc="-10" dirty="0">
                <a:solidFill>
                  <a:srgbClr val="1C0D07"/>
                </a:solidFill>
                <a:latin typeface="Cambria"/>
                <a:cs typeface="Cambria"/>
              </a:rPr>
              <a:t>(Mackinnan, 1985).</a:t>
            </a:r>
            <a:endParaRPr sz="1500">
              <a:latin typeface="Cambria"/>
              <a:cs typeface="Cambria"/>
            </a:endParaRPr>
          </a:p>
          <a:p>
            <a:pPr marL="12700" marR="36195" indent="41910">
              <a:lnSpc>
                <a:spcPct val="117500"/>
              </a:lnSpc>
            </a:pPr>
            <a:r>
              <a:rPr sz="1500" dirty="0">
                <a:solidFill>
                  <a:srgbClr val="1C0D07"/>
                </a:solidFill>
                <a:latin typeface="Cambria"/>
                <a:cs typeface="Cambria"/>
              </a:rPr>
              <a:t>Education</a:t>
            </a:r>
            <a:r>
              <a:rPr sz="1500" spc="135" dirty="0">
                <a:solidFill>
                  <a:srgbClr val="1C0D07"/>
                </a:solidFill>
                <a:latin typeface="Cambria"/>
                <a:cs typeface="Cambria"/>
              </a:rPr>
              <a:t> </a:t>
            </a:r>
            <a:r>
              <a:rPr sz="1500" dirty="0">
                <a:solidFill>
                  <a:srgbClr val="1C0D07"/>
                </a:solidFill>
                <a:latin typeface="Cambria"/>
                <a:cs typeface="Cambria"/>
              </a:rPr>
              <a:t>also</a:t>
            </a:r>
            <a:r>
              <a:rPr sz="1500" spc="140" dirty="0">
                <a:solidFill>
                  <a:srgbClr val="1C0D07"/>
                </a:solidFill>
                <a:latin typeface="Cambria"/>
                <a:cs typeface="Cambria"/>
              </a:rPr>
              <a:t> </a:t>
            </a:r>
            <a:r>
              <a:rPr sz="1500" dirty="0">
                <a:solidFill>
                  <a:srgbClr val="1C0D07"/>
                </a:solidFill>
                <a:latin typeface="Cambria"/>
                <a:cs typeface="Cambria"/>
              </a:rPr>
              <a:t>gives</a:t>
            </a:r>
            <a:r>
              <a:rPr sz="1500" spc="140" dirty="0">
                <a:solidFill>
                  <a:srgbClr val="1C0D07"/>
                </a:solidFill>
                <a:latin typeface="Cambria"/>
                <a:cs typeface="Cambria"/>
              </a:rPr>
              <a:t> </a:t>
            </a:r>
            <a:r>
              <a:rPr sz="1500" dirty="0">
                <a:solidFill>
                  <a:srgbClr val="1C0D07"/>
                </a:solidFill>
                <a:latin typeface="Cambria"/>
                <a:cs typeface="Cambria"/>
              </a:rPr>
              <a:t>women</a:t>
            </a:r>
            <a:r>
              <a:rPr sz="1500" spc="140" dirty="0">
                <a:solidFill>
                  <a:srgbClr val="1C0D07"/>
                </a:solidFill>
                <a:latin typeface="Cambria"/>
                <a:cs typeface="Cambria"/>
              </a:rPr>
              <a:t> </a:t>
            </a:r>
            <a:r>
              <a:rPr sz="1500" spc="50" dirty="0">
                <a:solidFill>
                  <a:srgbClr val="1C0D07"/>
                </a:solidFill>
                <a:latin typeface="Cambria"/>
                <a:cs typeface="Cambria"/>
              </a:rPr>
              <a:t>a</a:t>
            </a:r>
            <a:r>
              <a:rPr sz="1500" spc="140" dirty="0">
                <a:solidFill>
                  <a:srgbClr val="1C0D07"/>
                </a:solidFill>
                <a:latin typeface="Cambria"/>
                <a:cs typeface="Cambria"/>
              </a:rPr>
              <a:t> </a:t>
            </a:r>
            <a:r>
              <a:rPr sz="1500" dirty="0">
                <a:solidFill>
                  <a:srgbClr val="1C0D07"/>
                </a:solidFill>
                <a:latin typeface="Cambria"/>
                <a:cs typeface="Cambria"/>
              </a:rPr>
              <a:t>higher</a:t>
            </a:r>
            <a:r>
              <a:rPr sz="1500" spc="140" dirty="0">
                <a:solidFill>
                  <a:srgbClr val="1C0D07"/>
                </a:solidFill>
                <a:latin typeface="Cambria"/>
                <a:cs typeface="Cambria"/>
              </a:rPr>
              <a:t> </a:t>
            </a:r>
            <a:r>
              <a:rPr sz="1500" dirty="0">
                <a:solidFill>
                  <a:srgbClr val="1C0D07"/>
                </a:solidFill>
                <a:latin typeface="Cambria"/>
                <a:cs typeface="Cambria"/>
              </a:rPr>
              <a:t>status</a:t>
            </a:r>
            <a:r>
              <a:rPr sz="1500" spc="140" dirty="0">
                <a:solidFill>
                  <a:srgbClr val="1C0D07"/>
                </a:solidFill>
                <a:latin typeface="Cambria"/>
                <a:cs typeface="Cambria"/>
              </a:rPr>
              <a:t> </a:t>
            </a:r>
            <a:r>
              <a:rPr sz="1500" dirty="0">
                <a:solidFill>
                  <a:srgbClr val="1C0D07"/>
                </a:solidFill>
                <a:latin typeface="Cambria"/>
                <a:cs typeface="Cambria"/>
              </a:rPr>
              <a:t>in</a:t>
            </a:r>
            <a:r>
              <a:rPr sz="1500" spc="140" dirty="0">
                <a:solidFill>
                  <a:srgbClr val="1C0D07"/>
                </a:solidFill>
                <a:latin typeface="Cambria"/>
                <a:cs typeface="Cambria"/>
              </a:rPr>
              <a:t> </a:t>
            </a:r>
            <a:r>
              <a:rPr sz="1500" dirty="0">
                <a:solidFill>
                  <a:srgbClr val="1C0D07"/>
                </a:solidFill>
                <a:latin typeface="Cambria"/>
                <a:cs typeface="Cambria"/>
              </a:rPr>
              <a:t>her</a:t>
            </a:r>
            <a:r>
              <a:rPr sz="1500" spc="135" dirty="0">
                <a:solidFill>
                  <a:srgbClr val="1C0D07"/>
                </a:solidFill>
                <a:latin typeface="Cambria"/>
                <a:cs typeface="Cambria"/>
              </a:rPr>
              <a:t> </a:t>
            </a:r>
            <a:r>
              <a:rPr sz="1500" spc="-10" dirty="0">
                <a:solidFill>
                  <a:srgbClr val="1C0D07"/>
                </a:solidFill>
                <a:latin typeface="Cambria"/>
                <a:cs typeface="Cambria"/>
              </a:rPr>
              <a:t>husband's </a:t>
            </a:r>
            <a:r>
              <a:rPr sz="1500" spc="55" dirty="0">
                <a:solidFill>
                  <a:srgbClr val="1C0D07"/>
                </a:solidFill>
                <a:latin typeface="Cambria"/>
                <a:cs typeface="Cambria"/>
              </a:rPr>
              <a:t>family.</a:t>
            </a:r>
            <a:r>
              <a:rPr sz="1500" spc="90" dirty="0">
                <a:solidFill>
                  <a:srgbClr val="1C0D07"/>
                </a:solidFill>
                <a:latin typeface="Cambria"/>
                <a:cs typeface="Cambria"/>
              </a:rPr>
              <a:t> </a:t>
            </a:r>
            <a:r>
              <a:rPr sz="1500" spc="10" dirty="0">
                <a:solidFill>
                  <a:srgbClr val="1C0D07"/>
                </a:solidFill>
                <a:latin typeface="Cambria"/>
                <a:cs typeface="Cambria"/>
              </a:rPr>
              <a:t>It</a:t>
            </a:r>
            <a:r>
              <a:rPr sz="1500" spc="90" dirty="0">
                <a:solidFill>
                  <a:srgbClr val="1C0D07"/>
                </a:solidFill>
                <a:latin typeface="Cambria"/>
                <a:cs typeface="Cambria"/>
              </a:rPr>
              <a:t> </a:t>
            </a:r>
            <a:r>
              <a:rPr sz="1500" spc="10" dirty="0">
                <a:solidFill>
                  <a:srgbClr val="1C0D07"/>
                </a:solidFill>
                <a:latin typeface="Cambria"/>
                <a:cs typeface="Cambria"/>
              </a:rPr>
              <a:t>tends</a:t>
            </a:r>
            <a:r>
              <a:rPr sz="1500" spc="90" dirty="0">
                <a:solidFill>
                  <a:srgbClr val="1C0D07"/>
                </a:solidFill>
                <a:latin typeface="Cambria"/>
                <a:cs typeface="Cambria"/>
              </a:rPr>
              <a:t> </a:t>
            </a:r>
            <a:r>
              <a:rPr sz="1500" spc="10" dirty="0">
                <a:solidFill>
                  <a:srgbClr val="1C0D07"/>
                </a:solidFill>
                <a:latin typeface="Cambria"/>
                <a:cs typeface="Cambria"/>
              </a:rPr>
              <a:t>to</a:t>
            </a:r>
            <a:r>
              <a:rPr sz="1500" spc="90" dirty="0">
                <a:solidFill>
                  <a:srgbClr val="1C0D07"/>
                </a:solidFill>
                <a:latin typeface="Cambria"/>
                <a:cs typeface="Cambria"/>
              </a:rPr>
              <a:t> </a:t>
            </a:r>
            <a:r>
              <a:rPr sz="1500" spc="10" dirty="0">
                <a:solidFill>
                  <a:srgbClr val="1C0D07"/>
                </a:solidFill>
                <a:latin typeface="Cambria"/>
                <a:cs typeface="Cambria"/>
              </a:rPr>
              <a:t>smoothen</a:t>
            </a:r>
            <a:r>
              <a:rPr sz="1500" spc="90" dirty="0">
                <a:solidFill>
                  <a:srgbClr val="1C0D07"/>
                </a:solidFill>
                <a:latin typeface="Cambria"/>
                <a:cs typeface="Cambria"/>
              </a:rPr>
              <a:t> </a:t>
            </a:r>
            <a:r>
              <a:rPr sz="1500" spc="10" dirty="0">
                <a:solidFill>
                  <a:srgbClr val="1C0D07"/>
                </a:solidFill>
                <a:latin typeface="Cambria"/>
                <a:cs typeface="Cambria"/>
              </a:rPr>
              <a:t>the</a:t>
            </a:r>
            <a:r>
              <a:rPr sz="1500" spc="95" dirty="0">
                <a:solidFill>
                  <a:srgbClr val="1C0D07"/>
                </a:solidFill>
                <a:latin typeface="Cambria"/>
                <a:cs typeface="Cambria"/>
              </a:rPr>
              <a:t> </a:t>
            </a:r>
            <a:r>
              <a:rPr sz="1500" spc="10" dirty="0">
                <a:solidFill>
                  <a:srgbClr val="1C0D07"/>
                </a:solidFill>
                <a:latin typeface="Cambria"/>
                <a:cs typeface="Cambria"/>
              </a:rPr>
              <a:t>degree</a:t>
            </a:r>
            <a:r>
              <a:rPr sz="1500" spc="90" dirty="0">
                <a:solidFill>
                  <a:srgbClr val="1C0D07"/>
                </a:solidFill>
                <a:latin typeface="Cambria"/>
                <a:cs typeface="Cambria"/>
              </a:rPr>
              <a:t> </a:t>
            </a:r>
            <a:r>
              <a:rPr sz="1500" spc="10" dirty="0">
                <a:solidFill>
                  <a:srgbClr val="1C0D07"/>
                </a:solidFill>
                <a:latin typeface="Cambria"/>
                <a:cs typeface="Cambria"/>
              </a:rPr>
              <a:t>of</a:t>
            </a:r>
            <a:r>
              <a:rPr sz="1500" spc="90" dirty="0">
                <a:solidFill>
                  <a:srgbClr val="1C0D07"/>
                </a:solidFill>
                <a:latin typeface="Cambria"/>
                <a:cs typeface="Cambria"/>
              </a:rPr>
              <a:t> </a:t>
            </a:r>
            <a:r>
              <a:rPr sz="1500" spc="10" dirty="0">
                <a:solidFill>
                  <a:srgbClr val="1C0D07"/>
                </a:solidFill>
                <a:latin typeface="Cambria"/>
                <a:cs typeface="Cambria"/>
              </a:rPr>
              <a:t>relationship</a:t>
            </a:r>
            <a:r>
              <a:rPr sz="1500" spc="90" dirty="0">
                <a:solidFill>
                  <a:srgbClr val="1C0D07"/>
                </a:solidFill>
                <a:latin typeface="Cambria"/>
                <a:cs typeface="Cambria"/>
              </a:rPr>
              <a:t> </a:t>
            </a:r>
            <a:r>
              <a:rPr sz="1500" spc="-10" dirty="0">
                <a:solidFill>
                  <a:srgbClr val="1C0D07"/>
                </a:solidFill>
                <a:latin typeface="Cambria"/>
                <a:cs typeface="Cambria"/>
              </a:rPr>
              <a:t>between</a:t>
            </a:r>
            <a:r>
              <a:rPr sz="1500" spc="500" dirty="0">
                <a:solidFill>
                  <a:srgbClr val="1C0D07"/>
                </a:solidFill>
                <a:latin typeface="Cambria"/>
                <a:cs typeface="Cambria"/>
              </a:rPr>
              <a:t> </a:t>
            </a:r>
            <a:r>
              <a:rPr sz="1500" dirty="0">
                <a:solidFill>
                  <a:srgbClr val="1C0D07"/>
                </a:solidFill>
                <a:latin typeface="Cambria"/>
                <a:cs typeface="Cambria"/>
              </a:rPr>
              <a:t>in-laws</a:t>
            </a:r>
            <a:r>
              <a:rPr sz="1500" spc="175" dirty="0">
                <a:solidFill>
                  <a:srgbClr val="1C0D07"/>
                </a:solidFill>
                <a:latin typeface="Cambria"/>
                <a:cs typeface="Cambria"/>
              </a:rPr>
              <a:t> </a:t>
            </a:r>
            <a:r>
              <a:rPr sz="1500" dirty="0">
                <a:solidFill>
                  <a:srgbClr val="1C0D07"/>
                </a:solidFill>
                <a:latin typeface="Cambria"/>
                <a:cs typeface="Cambria"/>
              </a:rPr>
              <a:t>and</a:t>
            </a:r>
            <a:r>
              <a:rPr sz="1500" spc="180" dirty="0">
                <a:solidFill>
                  <a:srgbClr val="1C0D07"/>
                </a:solidFill>
                <a:latin typeface="Cambria"/>
                <a:cs typeface="Cambria"/>
              </a:rPr>
              <a:t> </a:t>
            </a:r>
            <a:r>
              <a:rPr sz="1500" dirty="0">
                <a:solidFill>
                  <a:srgbClr val="1C0D07"/>
                </a:solidFill>
                <a:latin typeface="Cambria"/>
                <a:cs typeface="Cambria"/>
              </a:rPr>
              <a:t>the</a:t>
            </a:r>
            <a:r>
              <a:rPr sz="1500" spc="180" dirty="0">
                <a:solidFill>
                  <a:srgbClr val="1C0D07"/>
                </a:solidFill>
                <a:latin typeface="Cambria"/>
                <a:cs typeface="Cambria"/>
              </a:rPr>
              <a:t> </a:t>
            </a:r>
            <a:r>
              <a:rPr sz="1500" dirty="0">
                <a:solidFill>
                  <a:srgbClr val="1C0D07"/>
                </a:solidFill>
                <a:latin typeface="Cambria"/>
                <a:cs typeface="Cambria"/>
              </a:rPr>
              <a:t>married</a:t>
            </a:r>
            <a:r>
              <a:rPr sz="1500" spc="180" dirty="0">
                <a:solidFill>
                  <a:srgbClr val="1C0D07"/>
                </a:solidFill>
                <a:latin typeface="Cambria"/>
                <a:cs typeface="Cambria"/>
              </a:rPr>
              <a:t> </a:t>
            </a:r>
            <a:r>
              <a:rPr sz="1500" dirty="0">
                <a:solidFill>
                  <a:srgbClr val="1C0D07"/>
                </a:solidFill>
                <a:latin typeface="Cambria"/>
                <a:cs typeface="Cambria"/>
              </a:rPr>
              <a:t>couple</a:t>
            </a:r>
            <a:r>
              <a:rPr sz="1500" spc="180" dirty="0">
                <a:solidFill>
                  <a:srgbClr val="1C0D07"/>
                </a:solidFill>
                <a:latin typeface="Cambria"/>
                <a:cs typeface="Cambria"/>
              </a:rPr>
              <a:t> </a:t>
            </a:r>
            <a:r>
              <a:rPr sz="1500" dirty="0">
                <a:solidFill>
                  <a:srgbClr val="1C0D07"/>
                </a:solidFill>
                <a:latin typeface="Cambria"/>
                <a:cs typeface="Cambria"/>
              </a:rPr>
              <a:t>which</a:t>
            </a:r>
            <a:r>
              <a:rPr sz="1500" spc="180" dirty="0">
                <a:solidFill>
                  <a:srgbClr val="1C0D07"/>
                </a:solidFill>
                <a:latin typeface="Cambria"/>
                <a:cs typeface="Cambria"/>
              </a:rPr>
              <a:t> </a:t>
            </a:r>
            <a:r>
              <a:rPr sz="1500" dirty="0">
                <a:solidFill>
                  <a:srgbClr val="1C0D07"/>
                </a:solidFill>
                <a:latin typeface="Cambria"/>
                <a:cs typeface="Cambria"/>
              </a:rPr>
              <a:t>will</a:t>
            </a:r>
            <a:r>
              <a:rPr sz="1500" spc="180" dirty="0">
                <a:solidFill>
                  <a:srgbClr val="1C0D07"/>
                </a:solidFill>
                <a:latin typeface="Cambria"/>
                <a:cs typeface="Cambria"/>
              </a:rPr>
              <a:t> </a:t>
            </a:r>
            <a:r>
              <a:rPr sz="1500" dirty="0">
                <a:solidFill>
                  <a:srgbClr val="1C0D07"/>
                </a:solidFill>
                <a:latin typeface="Cambria"/>
                <a:cs typeface="Cambria"/>
              </a:rPr>
              <a:t>reduce</a:t>
            </a:r>
            <a:r>
              <a:rPr sz="1500" spc="175" dirty="0">
                <a:solidFill>
                  <a:srgbClr val="1C0D07"/>
                </a:solidFill>
                <a:latin typeface="Cambria"/>
                <a:cs typeface="Cambria"/>
              </a:rPr>
              <a:t> </a:t>
            </a:r>
            <a:r>
              <a:rPr sz="1500" dirty="0">
                <a:solidFill>
                  <a:srgbClr val="1C0D07"/>
                </a:solidFill>
                <a:latin typeface="Cambria"/>
                <a:cs typeface="Cambria"/>
              </a:rPr>
              <a:t>family</a:t>
            </a:r>
            <a:r>
              <a:rPr sz="1500" spc="180" dirty="0">
                <a:solidFill>
                  <a:srgbClr val="1C0D07"/>
                </a:solidFill>
                <a:latin typeface="Cambria"/>
                <a:cs typeface="Cambria"/>
              </a:rPr>
              <a:t> </a:t>
            </a:r>
            <a:r>
              <a:rPr sz="1500" spc="-10" dirty="0">
                <a:solidFill>
                  <a:srgbClr val="1C0D07"/>
                </a:solidFill>
                <a:latin typeface="Cambria"/>
                <a:cs typeface="Cambria"/>
              </a:rPr>
              <a:t>conflicts </a:t>
            </a:r>
            <a:r>
              <a:rPr sz="1500" spc="10" dirty="0">
                <a:solidFill>
                  <a:srgbClr val="1C0D07"/>
                </a:solidFill>
                <a:latin typeface="Cambria"/>
                <a:cs typeface="Cambria"/>
              </a:rPr>
              <a:t>to</a:t>
            </a:r>
            <a:r>
              <a:rPr sz="1500" spc="90" dirty="0">
                <a:solidFill>
                  <a:srgbClr val="1C0D07"/>
                </a:solidFill>
                <a:latin typeface="Cambria"/>
                <a:cs typeface="Cambria"/>
              </a:rPr>
              <a:t> </a:t>
            </a:r>
            <a:r>
              <a:rPr sz="1500" spc="50" dirty="0">
                <a:solidFill>
                  <a:srgbClr val="1C0D07"/>
                </a:solidFill>
                <a:latin typeface="Cambria"/>
                <a:cs typeface="Cambria"/>
              </a:rPr>
              <a:t>a</a:t>
            </a:r>
            <a:r>
              <a:rPr sz="1500" spc="90" dirty="0">
                <a:solidFill>
                  <a:srgbClr val="1C0D07"/>
                </a:solidFill>
                <a:latin typeface="Cambria"/>
                <a:cs typeface="Cambria"/>
              </a:rPr>
              <a:t> </a:t>
            </a:r>
            <a:r>
              <a:rPr sz="1500" spc="50" dirty="0">
                <a:solidFill>
                  <a:srgbClr val="1C0D07"/>
                </a:solidFill>
                <a:latin typeface="Cambria"/>
                <a:cs typeface="Cambria"/>
              </a:rPr>
              <a:t>minimum,</a:t>
            </a:r>
            <a:r>
              <a:rPr sz="1500" spc="90" dirty="0">
                <a:solidFill>
                  <a:srgbClr val="1C0D07"/>
                </a:solidFill>
                <a:latin typeface="Cambria"/>
                <a:cs typeface="Cambria"/>
              </a:rPr>
              <a:t> </a:t>
            </a:r>
            <a:r>
              <a:rPr sz="1500" spc="10" dirty="0">
                <a:solidFill>
                  <a:srgbClr val="1C0D07"/>
                </a:solidFill>
                <a:latin typeface="Cambria"/>
                <a:cs typeface="Cambria"/>
              </a:rPr>
              <a:t>(Qlusanya,</a:t>
            </a:r>
            <a:r>
              <a:rPr sz="1500" spc="90" dirty="0">
                <a:solidFill>
                  <a:srgbClr val="1C0D07"/>
                </a:solidFill>
                <a:latin typeface="Cambria"/>
                <a:cs typeface="Cambria"/>
              </a:rPr>
              <a:t> </a:t>
            </a:r>
            <a:r>
              <a:rPr sz="1500" spc="-10" dirty="0">
                <a:solidFill>
                  <a:srgbClr val="1C0D07"/>
                </a:solidFill>
                <a:latin typeface="Cambria"/>
                <a:cs typeface="Cambria"/>
              </a:rPr>
              <a:t>1970).</a:t>
            </a:r>
            <a:endParaRPr sz="1500">
              <a:latin typeface="Cambria"/>
              <a:cs typeface="Cambria"/>
            </a:endParaRPr>
          </a:p>
        </p:txBody>
      </p:sp>
      <p:sp>
        <p:nvSpPr>
          <p:cNvPr id="61" name="object 61"/>
          <p:cNvSpPr txBox="1"/>
          <p:nvPr/>
        </p:nvSpPr>
        <p:spPr>
          <a:xfrm>
            <a:off x="1464777" y="12685927"/>
            <a:ext cx="2586355" cy="3219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950" spc="-170" dirty="0">
                <a:solidFill>
                  <a:srgbClr val="1C0D07"/>
                </a:solidFill>
                <a:latin typeface="Arial Black"/>
                <a:cs typeface="Arial Black"/>
              </a:rPr>
              <a:t>RECOMMENDATIONS</a:t>
            </a:r>
            <a:endParaRPr sz="1950">
              <a:latin typeface="Arial Black"/>
              <a:cs typeface="Arial Black"/>
            </a:endParaRPr>
          </a:p>
        </p:txBody>
      </p:sp>
      <p:sp>
        <p:nvSpPr>
          <p:cNvPr id="62" name="object 62"/>
          <p:cNvSpPr txBox="1"/>
          <p:nvPr/>
        </p:nvSpPr>
        <p:spPr>
          <a:xfrm>
            <a:off x="683165" y="13495951"/>
            <a:ext cx="5547360" cy="2052320"/>
          </a:xfrm>
          <a:prstGeom prst="rect">
            <a:avLst/>
          </a:prstGeom>
        </p:spPr>
        <p:txBody>
          <a:bodyPr vert="horz" wrap="square" lIns="0" tIns="137160" rIns="0" bIns="0" rtlCol="0">
            <a:spAutoFit/>
          </a:bodyPr>
          <a:lstStyle/>
          <a:p>
            <a:pPr marL="43815">
              <a:lnSpc>
                <a:spcPct val="100000"/>
              </a:lnSpc>
              <a:spcBef>
                <a:spcPts val="1080"/>
              </a:spcBef>
            </a:pPr>
            <a:r>
              <a:rPr sz="1650" spc="10" dirty="0">
                <a:solidFill>
                  <a:srgbClr val="1C0D07"/>
                </a:solidFill>
                <a:latin typeface="Cambria"/>
                <a:cs typeface="Cambria"/>
              </a:rPr>
              <a:t>Increase</a:t>
            </a:r>
            <a:r>
              <a:rPr sz="1650" spc="200" dirty="0">
                <a:solidFill>
                  <a:srgbClr val="1C0D07"/>
                </a:solidFill>
                <a:latin typeface="Cambria"/>
                <a:cs typeface="Cambria"/>
              </a:rPr>
              <a:t> </a:t>
            </a:r>
            <a:r>
              <a:rPr sz="1650" spc="10" dirty="0">
                <a:solidFill>
                  <a:srgbClr val="1C0D07"/>
                </a:solidFill>
                <a:latin typeface="Cambria"/>
                <a:cs typeface="Cambria"/>
              </a:rPr>
              <a:t>women’s</a:t>
            </a:r>
            <a:r>
              <a:rPr sz="1650" spc="200" dirty="0">
                <a:solidFill>
                  <a:srgbClr val="1C0D07"/>
                </a:solidFill>
                <a:latin typeface="Cambria"/>
                <a:cs typeface="Cambria"/>
              </a:rPr>
              <a:t> </a:t>
            </a:r>
            <a:r>
              <a:rPr sz="1650" spc="10" dirty="0">
                <a:solidFill>
                  <a:srgbClr val="1C0D07"/>
                </a:solidFill>
                <a:latin typeface="Cambria"/>
                <a:cs typeface="Cambria"/>
              </a:rPr>
              <a:t>economic</a:t>
            </a:r>
            <a:r>
              <a:rPr sz="1650" spc="200" dirty="0">
                <a:solidFill>
                  <a:srgbClr val="1C0D07"/>
                </a:solidFill>
                <a:latin typeface="Cambria"/>
                <a:cs typeface="Cambria"/>
              </a:rPr>
              <a:t> </a:t>
            </a:r>
            <a:r>
              <a:rPr sz="1650" spc="10" dirty="0">
                <a:solidFill>
                  <a:srgbClr val="1C0D07"/>
                </a:solidFill>
                <a:latin typeface="Cambria"/>
                <a:cs typeface="Cambria"/>
              </a:rPr>
              <a:t>empowerment</a:t>
            </a:r>
            <a:r>
              <a:rPr sz="1650" spc="204" dirty="0">
                <a:solidFill>
                  <a:srgbClr val="1C0D07"/>
                </a:solidFill>
                <a:latin typeface="Cambria"/>
                <a:cs typeface="Cambria"/>
              </a:rPr>
              <a:t> </a:t>
            </a:r>
            <a:r>
              <a:rPr sz="1650" spc="10" dirty="0">
                <a:solidFill>
                  <a:srgbClr val="1C0D07"/>
                </a:solidFill>
                <a:latin typeface="Cambria"/>
                <a:cs typeface="Cambria"/>
              </a:rPr>
              <a:t>(Getinet,</a:t>
            </a:r>
            <a:r>
              <a:rPr sz="1650" spc="200" dirty="0">
                <a:solidFill>
                  <a:srgbClr val="1C0D07"/>
                </a:solidFill>
                <a:latin typeface="Cambria"/>
                <a:cs typeface="Cambria"/>
              </a:rPr>
              <a:t> </a:t>
            </a:r>
            <a:r>
              <a:rPr sz="1650" spc="-10" dirty="0">
                <a:solidFill>
                  <a:srgbClr val="1C0D07"/>
                </a:solidFill>
                <a:latin typeface="Cambria"/>
                <a:cs typeface="Cambria"/>
              </a:rPr>
              <a:t>2020)</a:t>
            </a:r>
            <a:endParaRPr sz="1650">
              <a:latin typeface="Cambria"/>
              <a:cs typeface="Cambria"/>
            </a:endParaRPr>
          </a:p>
          <a:p>
            <a:pPr marL="43815" marR="424180">
              <a:lnSpc>
                <a:spcPct val="117500"/>
              </a:lnSpc>
              <a:spcBef>
                <a:spcPts val="635"/>
              </a:spcBef>
            </a:pPr>
            <a:r>
              <a:rPr sz="1650" dirty="0">
                <a:solidFill>
                  <a:srgbClr val="1C0D07"/>
                </a:solidFill>
                <a:latin typeface="Cambria"/>
                <a:cs typeface="Cambria"/>
              </a:rPr>
              <a:t>The</a:t>
            </a:r>
            <a:r>
              <a:rPr sz="1650" spc="180" dirty="0">
                <a:solidFill>
                  <a:srgbClr val="1C0D07"/>
                </a:solidFill>
                <a:latin typeface="Cambria"/>
                <a:cs typeface="Cambria"/>
              </a:rPr>
              <a:t> </a:t>
            </a:r>
            <a:r>
              <a:rPr sz="1650" dirty="0">
                <a:solidFill>
                  <a:srgbClr val="1C0D07"/>
                </a:solidFill>
                <a:latin typeface="Cambria"/>
                <a:cs typeface="Cambria"/>
              </a:rPr>
              <a:t>goverment</a:t>
            </a:r>
            <a:r>
              <a:rPr sz="1650" spc="180" dirty="0">
                <a:solidFill>
                  <a:srgbClr val="1C0D07"/>
                </a:solidFill>
                <a:latin typeface="Cambria"/>
                <a:cs typeface="Cambria"/>
              </a:rPr>
              <a:t> </a:t>
            </a:r>
            <a:r>
              <a:rPr sz="1650" dirty="0">
                <a:solidFill>
                  <a:srgbClr val="1C0D07"/>
                </a:solidFill>
                <a:latin typeface="Cambria"/>
                <a:cs typeface="Cambria"/>
              </a:rPr>
              <a:t>must</a:t>
            </a:r>
            <a:r>
              <a:rPr sz="1650" spc="180" dirty="0">
                <a:solidFill>
                  <a:srgbClr val="1C0D07"/>
                </a:solidFill>
                <a:latin typeface="Cambria"/>
                <a:cs typeface="Cambria"/>
              </a:rPr>
              <a:t> </a:t>
            </a:r>
            <a:r>
              <a:rPr sz="1650" dirty="0">
                <a:solidFill>
                  <a:srgbClr val="1C0D07"/>
                </a:solidFill>
                <a:latin typeface="Cambria"/>
                <a:cs typeface="Cambria"/>
              </a:rPr>
              <a:t>fund</a:t>
            </a:r>
            <a:r>
              <a:rPr sz="1650" spc="180" dirty="0">
                <a:solidFill>
                  <a:srgbClr val="1C0D07"/>
                </a:solidFill>
                <a:latin typeface="Cambria"/>
                <a:cs typeface="Cambria"/>
              </a:rPr>
              <a:t> </a:t>
            </a:r>
            <a:r>
              <a:rPr sz="1650" dirty="0">
                <a:solidFill>
                  <a:srgbClr val="1C0D07"/>
                </a:solidFill>
                <a:latin typeface="Cambria"/>
                <a:cs typeface="Cambria"/>
              </a:rPr>
              <a:t>both</a:t>
            </a:r>
            <a:r>
              <a:rPr sz="1650" spc="180" dirty="0">
                <a:solidFill>
                  <a:srgbClr val="1C0D07"/>
                </a:solidFill>
                <a:latin typeface="Cambria"/>
                <a:cs typeface="Cambria"/>
              </a:rPr>
              <a:t> </a:t>
            </a:r>
            <a:r>
              <a:rPr sz="1650" dirty="0">
                <a:solidFill>
                  <a:srgbClr val="1C0D07"/>
                </a:solidFill>
                <a:latin typeface="Cambria"/>
                <a:cs typeface="Cambria"/>
              </a:rPr>
              <a:t>instructor</a:t>
            </a:r>
            <a:r>
              <a:rPr sz="1650" spc="180" dirty="0">
                <a:solidFill>
                  <a:srgbClr val="1C0D07"/>
                </a:solidFill>
                <a:latin typeface="Cambria"/>
                <a:cs typeface="Cambria"/>
              </a:rPr>
              <a:t> </a:t>
            </a:r>
            <a:r>
              <a:rPr sz="1650" dirty="0">
                <a:solidFill>
                  <a:srgbClr val="1C0D07"/>
                </a:solidFill>
                <a:latin typeface="Cambria"/>
                <a:cs typeface="Cambria"/>
              </a:rPr>
              <a:t>and</a:t>
            </a:r>
            <a:r>
              <a:rPr sz="1650" spc="180" dirty="0">
                <a:solidFill>
                  <a:srgbClr val="1C0D07"/>
                </a:solidFill>
                <a:latin typeface="Cambria"/>
                <a:cs typeface="Cambria"/>
              </a:rPr>
              <a:t> </a:t>
            </a:r>
            <a:r>
              <a:rPr sz="1650" spc="-10" dirty="0">
                <a:solidFill>
                  <a:srgbClr val="1C0D07"/>
                </a:solidFill>
                <a:latin typeface="Cambria"/>
                <a:cs typeface="Cambria"/>
              </a:rPr>
              <a:t>student </a:t>
            </a:r>
            <a:r>
              <a:rPr sz="1650" spc="10" dirty="0">
                <a:solidFill>
                  <a:srgbClr val="1C0D07"/>
                </a:solidFill>
                <a:latin typeface="Cambria"/>
                <a:cs typeface="Cambria"/>
              </a:rPr>
              <a:t>(Syeda&amp;Nazish,</a:t>
            </a:r>
            <a:r>
              <a:rPr sz="1650" spc="300" dirty="0">
                <a:solidFill>
                  <a:srgbClr val="1C0D07"/>
                </a:solidFill>
                <a:latin typeface="Cambria"/>
                <a:cs typeface="Cambria"/>
              </a:rPr>
              <a:t> </a:t>
            </a:r>
            <a:r>
              <a:rPr sz="1650" spc="-20" dirty="0">
                <a:solidFill>
                  <a:srgbClr val="1C0D07"/>
                </a:solidFill>
                <a:latin typeface="Cambria"/>
                <a:cs typeface="Cambria"/>
              </a:rPr>
              <a:t>2017)</a:t>
            </a:r>
            <a:endParaRPr sz="1650">
              <a:latin typeface="Cambria"/>
              <a:cs typeface="Cambria"/>
            </a:endParaRPr>
          </a:p>
          <a:p>
            <a:pPr marL="12700" marR="644525">
              <a:lnSpc>
                <a:spcPct val="117500"/>
              </a:lnSpc>
              <a:spcBef>
                <a:spcPts val="725"/>
              </a:spcBef>
            </a:pPr>
            <a:r>
              <a:rPr sz="1650" dirty="0">
                <a:solidFill>
                  <a:srgbClr val="1C0D07"/>
                </a:solidFill>
                <a:latin typeface="Cambria"/>
                <a:cs typeface="Cambria"/>
              </a:rPr>
              <a:t>Legislators</a:t>
            </a:r>
            <a:r>
              <a:rPr sz="1650" spc="180" dirty="0">
                <a:solidFill>
                  <a:srgbClr val="1C0D07"/>
                </a:solidFill>
                <a:latin typeface="Cambria"/>
                <a:cs typeface="Cambria"/>
              </a:rPr>
              <a:t> </a:t>
            </a:r>
            <a:r>
              <a:rPr sz="1650" dirty="0">
                <a:solidFill>
                  <a:srgbClr val="1C0D07"/>
                </a:solidFill>
                <a:latin typeface="Cambria"/>
                <a:cs typeface="Cambria"/>
              </a:rPr>
              <a:t>ought</a:t>
            </a:r>
            <a:r>
              <a:rPr sz="1650" spc="185" dirty="0">
                <a:solidFill>
                  <a:srgbClr val="1C0D07"/>
                </a:solidFill>
                <a:latin typeface="Cambria"/>
                <a:cs typeface="Cambria"/>
              </a:rPr>
              <a:t> </a:t>
            </a:r>
            <a:r>
              <a:rPr sz="1650" dirty="0">
                <a:solidFill>
                  <a:srgbClr val="1C0D07"/>
                </a:solidFill>
                <a:latin typeface="Cambria"/>
                <a:cs typeface="Cambria"/>
              </a:rPr>
              <a:t>to</a:t>
            </a:r>
            <a:r>
              <a:rPr sz="1650" spc="180" dirty="0">
                <a:solidFill>
                  <a:srgbClr val="1C0D07"/>
                </a:solidFill>
                <a:latin typeface="Cambria"/>
                <a:cs typeface="Cambria"/>
              </a:rPr>
              <a:t> </a:t>
            </a:r>
            <a:r>
              <a:rPr sz="1650" dirty="0">
                <a:solidFill>
                  <a:srgbClr val="1C0D07"/>
                </a:solidFill>
                <a:latin typeface="Cambria"/>
                <a:cs typeface="Cambria"/>
              </a:rPr>
              <a:t>enact</a:t>
            </a:r>
            <a:r>
              <a:rPr sz="1650" spc="185" dirty="0">
                <a:solidFill>
                  <a:srgbClr val="1C0D07"/>
                </a:solidFill>
                <a:latin typeface="Cambria"/>
                <a:cs typeface="Cambria"/>
              </a:rPr>
              <a:t> </a:t>
            </a:r>
            <a:r>
              <a:rPr sz="1650" dirty="0">
                <a:solidFill>
                  <a:srgbClr val="1C0D07"/>
                </a:solidFill>
                <a:latin typeface="Cambria"/>
                <a:cs typeface="Cambria"/>
              </a:rPr>
              <a:t>measures</a:t>
            </a:r>
            <a:r>
              <a:rPr sz="1650" spc="185" dirty="0">
                <a:solidFill>
                  <a:srgbClr val="1C0D07"/>
                </a:solidFill>
                <a:latin typeface="Cambria"/>
                <a:cs typeface="Cambria"/>
              </a:rPr>
              <a:t> </a:t>
            </a:r>
            <a:r>
              <a:rPr sz="1650" dirty="0">
                <a:solidFill>
                  <a:srgbClr val="1C0D07"/>
                </a:solidFill>
                <a:latin typeface="Cambria"/>
                <a:cs typeface="Cambria"/>
              </a:rPr>
              <a:t>that</a:t>
            </a:r>
            <a:r>
              <a:rPr sz="1650" spc="180" dirty="0">
                <a:solidFill>
                  <a:srgbClr val="1C0D07"/>
                </a:solidFill>
                <a:latin typeface="Cambria"/>
                <a:cs typeface="Cambria"/>
              </a:rPr>
              <a:t> </a:t>
            </a:r>
            <a:r>
              <a:rPr sz="1650" spc="-10" dirty="0">
                <a:solidFill>
                  <a:srgbClr val="1C0D07"/>
                </a:solidFill>
                <a:latin typeface="Cambria"/>
                <a:cs typeface="Cambria"/>
              </a:rPr>
              <a:t>benefit </a:t>
            </a:r>
            <a:r>
              <a:rPr sz="1650" spc="10" dirty="0">
                <a:solidFill>
                  <a:srgbClr val="1C0D07"/>
                </a:solidFill>
                <a:latin typeface="Cambria"/>
                <a:cs typeface="Cambria"/>
              </a:rPr>
              <a:t>underdeveloped</a:t>
            </a:r>
            <a:r>
              <a:rPr sz="1650" spc="170" dirty="0">
                <a:solidFill>
                  <a:srgbClr val="1C0D07"/>
                </a:solidFill>
                <a:latin typeface="Cambria"/>
                <a:cs typeface="Cambria"/>
              </a:rPr>
              <a:t> </a:t>
            </a:r>
            <a:r>
              <a:rPr sz="1650" spc="10" dirty="0">
                <a:solidFill>
                  <a:srgbClr val="1C0D07"/>
                </a:solidFill>
                <a:latin typeface="Cambria"/>
                <a:cs typeface="Cambria"/>
              </a:rPr>
              <a:t>region</a:t>
            </a:r>
            <a:r>
              <a:rPr sz="1650" spc="170" dirty="0">
                <a:solidFill>
                  <a:srgbClr val="1C0D07"/>
                </a:solidFill>
                <a:latin typeface="Cambria"/>
                <a:cs typeface="Cambria"/>
              </a:rPr>
              <a:t> </a:t>
            </a:r>
            <a:r>
              <a:rPr sz="1650" spc="10" dirty="0">
                <a:solidFill>
                  <a:srgbClr val="1C0D07"/>
                </a:solidFill>
                <a:latin typeface="Cambria"/>
                <a:cs typeface="Cambria"/>
              </a:rPr>
              <a:t>and</a:t>
            </a:r>
            <a:r>
              <a:rPr sz="1650" spc="170" dirty="0">
                <a:solidFill>
                  <a:srgbClr val="1C0D07"/>
                </a:solidFill>
                <a:latin typeface="Cambria"/>
                <a:cs typeface="Cambria"/>
              </a:rPr>
              <a:t> </a:t>
            </a:r>
            <a:r>
              <a:rPr sz="1650" spc="10" dirty="0">
                <a:solidFill>
                  <a:srgbClr val="1C0D07"/>
                </a:solidFill>
                <a:latin typeface="Cambria"/>
                <a:cs typeface="Cambria"/>
              </a:rPr>
              <a:t>decrease</a:t>
            </a:r>
            <a:r>
              <a:rPr sz="1650" spc="170" dirty="0">
                <a:solidFill>
                  <a:srgbClr val="1C0D07"/>
                </a:solidFill>
                <a:latin typeface="Cambria"/>
                <a:cs typeface="Cambria"/>
              </a:rPr>
              <a:t> </a:t>
            </a:r>
            <a:r>
              <a:rPr sz="1650" spc="10" dirty="0">
                <a:solidFill>
                  <a:srgbClr val="1C0D07"/>
                </a:solidFill>
                <a:latin typeface="Cambria"/>
                <a:cs typeface="Cambria"/>
              </a:rPr>
              <a:t>the</a:t>
            </a:r>
            <a:r>
              <a:rPr sz="1650" spc="175" dirty="0">
                <a:solidFill>
                  <a:srgbClr val="1C0D07"/>
                </a:solidFill>
                <a:latin typeface="Cambria"/>
                <a:cs typeface="Cambria"/>
              </a:rPr>
              <a:t> </a:t>
            </a:r>
            <a:r>
              <a:rPr sz="1650" spc="10" dirty="0">
                <a:solidFill>
                  <a:srgbClr val="1C0D07"/>
                </a:solidFill>
                <a:latin typeface="Cambria"/>
                <a:cs typeface="Cambria"/>
              </a:rPr>
              <a:t>expense</a:t>
            </a:r>
            <a:r>
              <a:rPr sz="1650" spc="170" dirty="0">
                <a:solidFill>
                  <a:srgbClr val="1C0D07"/>
                </a:solidFill>
                <a:latin typeface="Cambria"/>
                <a:cs typeface="Cambria"/>
              </a:rPr>
              <a:t> </a:t>
            </a:r>
            <a:r>
              <a:rPr sz="1650" spc="-25" dirty="0">
                <a:solidFill>
                  <a:srgbClr val="1C0D07"/>
                </a:solidFill>
                <a:latin typeface="Cambria"/>
                <a:cs typeface="Cambria"/>
              </a:rPr>
              <a:t>of </a:t>
            </a:r>
            <a:r>
              <a:rPr sz="1650" spc="10" dirty="0">
                <a:solidFill>
                  <a:srgbClr val="1C0D07"/>
                </a:solidFill>
                <a:latin typeface="Cambria"/>
                <a:cs typeface="Cambria"/>
              </a:rPr>
              <a:t>education</a:t>
            </a:r>
            <a:r>
              <a:rPr sz="1650" spc="145" dirty="0">
                <a:solidFill>
                  <a:srgbClr val="1C0D07"/>
                </a:solidFill>
                <a:latin typeface="Cambria"/>
                <a:cs typeface="Cambria"/>
              </a:rPr>
              <a:t> </a:t>
            </a:r>
            <a:r>
              <a:rPr sz="1650" spc="10" dirty="0">
                <a:solidFill>
                  <a:srgbClr val="1C0D07"/>
                </a:solidFill>
                <a:latin typeface="Cambria"/>
                <a:cs typeface="Cambria"/>
              </a:rPr>
              <a:t>for</a:t>
            </a:r>
            <a:r>
              <a:rPr sz="1650" spc="145" dirty="0">
                <a:solidFill>
                  <a:srgbClr val="1C0D07"/>
                </a:solidFill>
                <a:latin typeface="Cambria"/>
                <a:cs typeface="Cambria"/>
              </a:rPr>
              <a:t> </a:t>
            </a:r>
            <a:r>
              <a:rPr sz="1650" spc="10" dirty="0">
                <a:solidFill>
                  <a:srgbClr val="1C0D07"/>
                </a:solidFill>
                <a:latin typeface="Cambria"/>
                <a:cs typeface="Cambria"/>
              </a:rPr>
              <a:t>them</a:t>
            </a:r>
            <a:r>
              <a:rPr sz="1650" spc="145" dirty="0">
                <a:solidFill>
                  <a:srgbClr val="1C0D07"/>
                </a:solidFill>
                <a:latin typeface="Cambria"/>
                <a:cs typeface="Cambria"/>
              </a:rPr>
              <a:t> </a:t>
            </a:r>
            <a:r>
              <a:rPr sz="1650" spc="10" dirty="0">
                <a:solidFill>
                  <a:srgbClr val="1C0D07"/>
                </a:solidFill>
                <a:latin typeface="Cambria"/>
                <a:cs typeface="Cambria"/>
              </a:rPr>
              <a:t>(</a:t>
            </a:r>
            <a:r>
              <a:rPr sz="1650" spc="150" dirty="0">
                <a:solidFill>
                  <a:srgbClr val="1C0D07"/>
                </a:solidFill>
                <a:latin typeface="Cambria"/>
                <a:cs typeface="Cambria"/>
              </a:rPr>
              <a:t> </a:t>
            </a:r>
            <a:r>
              <a:rPr sz="1650" spc="10" dirty="0">
                <a:solidFill>
                  <a:srgbClr val="1C0D07"/>
                </a:solidFill>
                <a:latin typeface="Cambria"/>
                <a:cs typeface="Cambria"/>
              </a:rPr>
              <a:t>Syead&amp;Nazish,</a:t>
            </a:r>
            <a:r>
              <a:rPr sz="1650" spc="145" dirty="0">
                <a:solidFill>
                  <a:srgbClr val="1C0D07"/>
                </a:solidFill>
                <a:latin typeface="Cambria"/>
                <a:cs typeface="Cambria"/>
              </a:rPr>
              <a:t> </a:t>
            </a:r>
            <a:r>
              <a:rPr sz="1650" spc="-10" dirty="0">
                <a:solidFill>
                  <a:srgbClr val="1C0D07"/>
                </a:solidFill>
                <a:latin typeface="Cambria"/>
                <a:cs typeface="Cambria"/>
              </a:rPr>
              <a:t>2017)</a:t>
            </a:r>
            <a:endParaRPr sz="1650">
              <a:latin typeface="Cambria"/>
              <a:cs typeface="Cambria"/>
            </a:endParaRPr>
          </a:p>
        </p:txBody>
      </p:sp>
      <p:sp>
        <p:nvSpPr>
          <p:cNvPr id="63" name="object 63"/>
          <p:cNvSpPr txBox="1"/>
          <p:nvPr/>
        </p:nvSpPr>
        <p:spPr>
          <a:xfrm>
            <a:off x="8044273" y="15906165"/>
            <a:ext cx="1677670" cy="3219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950" spc="-165" dirty="0">
                <a:solidFill>
                  <a:srgbClr val="1C0D07"/>
                </a:solidFill>
                <a:latin typeface="Arial Black"/>
                <a:cs typeface="Arial Black"/>
              </a:rPr>
              <a:t>CONCLUSION</a:t>
            </a:r>
            <a:endParaRPr sz="1950">
              <a:latin typeface="Arial Black"/>
              <a:cs typeface="Arial Black"/>
            </a:endParaRPr>
          </a:p>
        </p:txBody>
      </p:sp>
      <p:sp>
        <p:nvSpPr>
          <p:cNvPr id="64" name="object 64"/>
          <p:cNvSpPr txBox="1"/>
          <p:nvPr/>
        </p:nvSpPr>
        <p:spPr>
          <a:xfrm>
            <a:off x="155280" y="113840"/>
            <a:ext cx="4930140" cy="69544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14500"/>
              </a:lnSpc>
              <a:spcBef>
                <a:spcPts val="100"/>
              </a:spcBef>
            </a:pPr>
            <a:r>
              <a:rPr sz="1950" spc="-200" dirty="0">
                <a:solidFill>
                  <a:srgbClr val="1C0D07"/>
                </a:solidFill>
                <a:latin typeface="Arial Black"/>
                <a:cs typeface="Arial Black"/>
              </a:rPr>
              <a:t>ALIA</a:t>
            </a:r>
            <a:r>
              <a:rPr sz="1950" spc="-195" dirty="0">
                <a:solidFill>
                  <a:srgbClr val="1C0D07"/>
                </a:solidFill>
                <a:latin typeface="Arial Black"/>
                <a:cs typeface="Arial Black"/>
              </a:rPr>
              <a:t> </a:t>
            </a:r>
            <a:r>
              <a:rPr sz="1950" spc="-204" dirty="0">
                <a:solidFill>
                  <a:srgbClr val="1C0D07"/>
                </a:solidFill>
                <a:latin typeface="Arial Black"/>
                <a:cs typeface="Arial Black"/>
              </a:rPr>
              <a:t>FARAHAIEN</a:t>
            </a:r>
            <a:r>
              <a:rPr sz="1950" spc="-195" dirty="0">
                <a:solidFill>
                  <a:srgbClr val="1C0D07"/>
                </a:solidFill>
                <a:latin typeface="Arial Black"/>
                <a:cs typeface="Arial Black"/>
              </a:rPr>
              <a:t> </a:t>
            </a:r>
            <a:r>
              <a:rPr sz="1950" spc="-225" dirty="0">
                <a:solidFill>
                  <a:srgbClr val="1C0D07"/>
                </a:solidFill>
                <a:latin typeface="Arial Black"/>
                <a:cs typeface="Arial Black"/>
              </a:rPr>
              <a:t>BINTI</a:t>
            </a:r>
            <a:r>
              <a:rPr sz="1950" spc="-195" dirty="0">
                <a:solidFill>
                  <a:srgbClr val="1C0D07"/>
                </a:solidFill>
                <a:latin typeface="Arial Black"/>
                <a:cs typeface="Arial Black"/>
              </a:rPr>
              <a:t> </a:t>
            </a:r>
            <a:r>
              <a:rPr sz="1950" spc="-229" dirty="0">
                <a:solidFill>
                  <a:srgbClr val="1C0D07"/>
                </a:solidFill>
                <a:latin typeface="Arial Black"/>
                <a:cs typeface="Arial Black"/>
              </a:rPr>
              <a:t>IBNU</a:t>
            </a:r>
            <a:r>
              <a:rPr sz="1950" spc="-195" dirty="0">
                <a:solidFill>
                  <a:srgbClr val="1C0D07"/>
                </a:solidFill>
                <a:latin typeface="Arial Black"/>
                <a:cs typeface="Arial Black"/>
              </a:rPr>
              <a:t> </a:t>
            </a:r>
            <a:r>
              <a:rPr sz="1950" spc="-155" dirty="0">
                <a:solidFill>
                  <a:srgbClr val="1C0D07"/>
                </a:solidFill>
                <a:latin typeface="Arial Black"/>
                <a:cs typeface="Arial Black"/>
              </a:rPr>
              <a:t>KAMALUDIN </a:t>
            </a:r>
            <a:r>
              <a:rPr lang="en-MY" sz="1950" spc="-114" dirty="0">
                <a:solidFill>
                  <a:srgbClr val="1C0D07"/>
                </a:solidFill>
                <a:latin typeface="Arial Black"/>
                <a:cs typeface="Arial Black"/>
              </a:rPr>
              <a:t> </a:t>
            </a:r>
          </a:p>
          <a:p>
            <a:pPr marL="12700" marR="5080">
              <a:lnSpc>
                <a:spcPct val="114500"/>
              </a:lnSpc>
              <a:spcBef>
                <a:spcPts val="100"/>
              </a:spcBef>
            </a:pPr>
            <a:r>
              <a:rPr lang="en-MY" sz="1950" spc="-114" dirty="0">
                <a:solidFill>
                  <a:srgbClr val="1C0D07"/>
                </a:solidFill>
                <a:latin typeface="Arial Black"/>
                <a:cs typeface="Arial Black"/>
              </a:rPr>
              <a:t>CHEONG JIA QI</a:t>
            </a:r>
            <a:endParaRPr sz="1950" dirty="0">
              <a:latin typeface="Arial Black"/>
              <a:cs typeface="Arial Black"/>
            </a:endParaRPr>
          </a:p>
        </p:txBody>
      </p:sp>
      <p:sp>
        <p:nvSpPr>
          <p:cNvPr id="65" name="object 65"/>
          <p:cNvSpPr txBox="1"/>
          <p:nvPr/>
        </p:nvSpPr>
        <p:spPr>
          <a:xfrm>
            <a:off x="9287921" y="13519"/>
            <a:ext cx="4457065" cy="3219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endParaRPr sz="1950">
              <a:latin typeface="Arial Black"/>
              <a:cs typeface="Arial Black"/>
            </a:endParaRPr>
          </a:p>
        </p:txBody>
      </p:sp>
      <p:sp>
        <p:nvSpPr>
          <p:cNvPr id="66" name="object 66"/>
          <p:cNvSpPr txBox="1"/>
          <p:nvPr/>
        </p:nvSpPr>
        <p:spPr>
          <a:xfrm>
            <a:off x="1301171" y="1157181"/>
            <a:ext cx="4925060" cy="2861945"/>
          </a:xfrm>
          <a:prstGeom prst="rect">
            <a:avLst/>
          </a:prstGeom>
        </p:spPr>
        <p:txBody>
          <a:bodyPr vert="horz" wrap="square" lIns="0" tIns="114935" rIns="0" bIns="0" rtlCol="0">
            <a:spAutoFit/>
          </a:bodyPr>
          <a:lstStyle/>
          <a:p>
            <a:pPr marL="12700" marR="5080" algn="ctr">
              <a:lnSpc>
                <a:spcPts val="4310"/>
              </a:lnSpc>
              <a:spcBef>
                <a:spcPts val="905"/>
              </a:spcBef>
            </a:pPr>
            <a:r>
              <a:rPr sz="4250" i="1" spc="175" dirty="0">
                <a:latin typeface="Verdana"/>
                <a:cs typeface="Verdana"/>
              </a:rPr>
              <a:t>Topic:</a:t>
            </a:r>
            <a:r>
              <a:rPr sz="4250" i="1" spc="-620" dirty="0">
                <a:latin typeface="Verdana"/>
                <a:cs typeface="Verdana"/>
              </a:rPr>
              <a:t> </a:t>
            </a:r>
            <a:r>
              <a:rPr sz="4250" i="1" spc="140" dirty="0">
                <a:latin typeface="Verdana"/>
                <a:cs typeface="Verdana"/>
              </a:rPr>
              <a:t>Effects</a:t>
            </a:r>
            <a:r>
              <a:rPr sz="4250" i="1" spc="-620" dirty="0">
                <a:latin typeface="Verdana"/>
                <a:cs typeface="Verdana"/>
              </a:rPr>
              <a:t> </a:t>
            </a:r>
            <a:r>
              <a:rPr sz="4250" i="1" spc="200" dirty="0">
                <a:latin typeface="Verdana"/>
                <a:cs typeface="Verdana"/>
              </a:rPr>
              <a:t>of </a:t>
            </a:r>
            <a:r>
              <a:rPr sz="4250" i="1" spc="265" dirty="0">
                <a:latin typeface="Verdana"/>
                <a:cs typeface="Verdana"/>
              </a:rPr>
              <a:t>high</a:t>
            </a:r>
            <a:r>
              <a:rPr sz="4250" i="1" spc="-635" dirty="0">
                <a:latin typeface="Verdana"/>
                <a:cs typeface="Verdana"/>
              </a:rPr>
              <a:t> </a:t>
            </a:r>
            <a:r>
              <a:rPr sz="4250" i="1" spc="80" dirty="0">
                <a:latin typeface="Verdana"/>
                <a:cs typeface="Verdana"/>
              </a:rPr>
              <a:t>level</a:t>
            </a:r>
            <a:r>
              <a:rPr sz="4250" i="1" spc="-635" dirty="0">
                <a:latin typeface="Verdana"/>
                <a:cs typeface="Verdana"/>
              </a:rPr>
              <a:t> </a:t>
            </a:r>
            <a:r>
              <a:rPr sz="4250" i="1" spc="190" dirty="0">
                <a:latin typeface="Verdana"/>
                <a:cs typeface="Verdana"/>
              </a:rPr>
              <a:t>of </a:t>
            </a:r>
            <a:r>
              <a:rPr sz="4250" i="1" spc="125" dirty="0">
                <a:latin typeface="Verdana"/>
                <a:cs typeface="Verdana"/>
              </a:rPr>
              <a:t>female</a:t>
            </a:r>
            <a:r>
              <a:rPr sz="4250" i="1" spc="-620" dirty="0">
                <a:latin typeface="Verdana"/>
                <a:cs typeface="Verdana"/>
              </a:rPr>
              <a:t> </a:t>
            </a:r>
            <a:r>
              <a:rPr sz="4250" i="1" spc="160" dirty="0">
                <a:latin typeface="Verdana"/>
                <a:cs typeface="Verdana"/>
              </a:rPr>
              <a:t>education </a:t>
            </a:r>
            <a:r>
              <a:rPr sz="4250" i="1" spc="275" dirty="0">
                <a:latin typeface="Verdana"/>
                <a:cs typeface="Verdana"/>
              </a:rPr>
              <a:t>on</a:t>
            </a:r>
            <a:r>
              <a:rPr sz="4250" i="1" spc="-645" dirty="0">
                <a:latin typeface="Verdana"/>
                <a:cs typeface="Verdana"/>
              </a:rPr>
              <a:t> </a:t>
            </a:r>
            <a:r>
              <a:rPr sz="4250" i="1" spc="160" dirty="0">
                <a:latin typeface="Verdana"/>
                <a:cs typeface="Verdana"/>
              </a:rPr>
              <a:t>economic </a:t>
            </a:r>
            <a:r>
              <a:rPr sz="4250" i="1" spc="285" dirty="0">
                <a:latin typeface="Verdana"/>
                <a:cs typeface="Verdana"/>
              </a:rPr>
              <a:t>growth</a:t>
            </a:r>
            <a:endParaRPr sz="4250">
              <a:latin typeface="Verdana"/>
              <a:cs typeface="Verdana"/>
            </a:endParaRPr>
          </a:p>
        </p:txBody>
      </p:sp>
      <p:sp>
        <p:nvSpPr>
          <p:cNvPr id="67" name="object 67"/>
          <p:cNvSpPr txBox="1"/>
          <p:nvPr/>
        </p:nvSpPr>
        <p:spPr>
          <a:xfrm>
            <a:off x="8818780" y="8825651"/>
            <a:ext cx="3958590" cy="3219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950" spc="-204" dirty="0">
                <a:solidFill>
                  <a:srgbClr val="1C0D07"/>
                </a:solidFill>
                <a:latin typeface="Arial Black"/>
                <a:cs typeface="Arial Black"/>
              </a:rPr>
              <a:t>LIMITIATION</a:t>
            </a:r>
            <a:r>
              <a:rPr sz="1950" spc="-190" dirty="0">
                <a:solidFill>
                  <a:srgbClr val="1C0D07"/>
                </a:solidFill>
                <a:latin typeface="Arial Black"/>
                <a:cs typeface="Arial Black"/>
              </a:rPr>
              <a:t> </a:t>
            </a:r>
            <a:r>
              <a:rPr sz="1950" spc="-135" dirty="0">
                <a:solidFill>
                  <a:srgbClr val="1C0D07"/>
                </a:solidFill>
                <a:latin typeface="Arial Black"/>
                <a:cs typeface="Arial Black"/>
              </a:rPr>
              <a:t>AND</a:t>
            </a:r>
            <a:r>
              <a:rPr sz="1950" spc="-190" dirty="0">
                <a:solidFill>
                  <a:srgbClr val="1C0D07"/>
                </a:solidFill>
                <a:latin typeface="Arial Black"/>
                <a:cs typeface="Arial Black"/>
              </a:rPr>
              <a:t> </a:t>
            </a:r>
            <a:r>
              <a:rPr sz="1950" spc="-285" dirty="0">
                <a:solidFill>
                  <a:srgbClr val="1C0D07"/>
                </a:solidFill>
                <a:latin typeface="Arial Black"/>
                <a:cs typeface="Arial Black"/>
              </a:rPr>
              <a:t>FUTURE</a:t>
            </a:r>
            <a:r>
              <a:rPr sz="1950" spc="-190" dirty="0">
                <a:solidFill>
                  <a:srgbClr val="1C0D07"/>
                </a:solidFill>
                <a:latin typeface="Arial Black"/>
                <a:cs typeface="Arial Black"/>
              </a:rPr>
              <a:t> </a:t>
            </a:r>
            <a:r>
              <a:rPr sz="1950" spc="-165" dirty="0">
                <a:solidFill>
                  <a:srgbClr val="1C0D07"/>
                </a:solidFill>
                <a:latin typeface="Arial Black"/>
                <a:cs typeface="Arial Black"/>
              </a:rPr>
              <a:t>STUDY</a:t>
            </a:r>
            <a:endParaRPr sz="1950">
              <a:latin typeface="Arial Black"/>
              <a:cs typeface="Arial Black"/>
            </a:endParaRPr>
          </a:p>
        </p:txBody>
      </p:sp>
      <p:sp>
        <p:nvSpPr>
          <p:cNvPr id="68" name="object 68"/>
          <p:cNvSpPr txBox="1"/>
          <p:nvPr/>
        </p:nvSpPr>
        <p:spPr>
          <a:xfrm>
            <a:off x="7642059" y="8774000"/>
            <a:ext cx="6343650" cy="9525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ts val="5575"/>
              </a:lnSpc>
              <a:spcBef>
                <a:spcPts val="95"/>
              </a:spcBef>
              <a:tabLst>
                <a:tab pos="5701030" algn="l"/>
              </a:tabLst>
            </a:pPr>
            <a:r>
              <a:rPr sz="1600" spc="10" dirty="0">
                <a:solidFill>
                  <a:srgbClr val="1C0D07"/>
                </a:solidFill>
                <a:latin typeface="Cambria"/>
                <a:cs typeface="Cambria"/>
              </a:rPr>
              <a:t>The</a:t>
            </a:r>
            <a:r>
              <a:rPr sz="1600" spc="105" dirty="0">
                <a:solidFill>
                  <a:srgbClr val="1C0D07"/>
                </a:solidFill>
                <a:latin typeface="Cambria"/>
                <a:cs typeface="Cambria"/>
              </a:rPr>
              <a:t> </a:t>
            </a:r>
            <a:r>
              <a:rPr sz="1600" spc="10" dirty="0">
                <a:solidFill>
                  <a:srgbClr val="1C0D07"/>
                </a:solidFill>
                <a:latin typeface="Cambria"/>
                <a:cs typeface="Cambria"/>
              </a:rPr>
              <a:t>significance</a:t>
            </a:r>
            <a:r>
              <a:rPr sz="1600" spc="105" dirty="0">
                <a:solidFill>
                  <a:srgbClr val="1C0D07"/>
                </a:solidFill>
                <a:latin typeface="Cambria"/>
                <a:cs typeface="Cambria"/>
              </a:rPr>
              <a:t> </a:t>
            </a:r>
            <a:r>
              <a:rPr sz="1600" spc="10" dirty="0">
                <a:solidFill>
                  <a:srgbClr val="1C0D07"/>
                </a:solidFill>
                <a:latin typeface="Cambria"/>
                <a:cs typeface="Cambria"/>
              </a:rPr>
              <a:t>of</a:t>
            </a:r>
            <a:r>
              <a:rPr sz="1600" spc="110" dirty="0">
                <a:solidFill>
                  <a:srgbClr val="1C0D07"/>
                </a:solidFill>
                <a:latin typeface="Cambria"/>
                <a:cs typeface="Cambria"/>
              </a:rPr>
              <a:t> </a:t>
            </a:r>
            <a:r>
              <a:rPr sz="1600" spc="10" dirty="0">
                <a:solidFill>
                  <a:srgbClr val="1C0D07"/>
                </a:solidFill>
                <a:latin typeface="Cambria"/>
                <a:cs typeface="Cambria"/>
              </a:rPr>
              <a:t>female</a:t>
            </a:r>
            <a:r>
              <a:rPr sz="1600" spc="105" dirty="0">
                <a:solidFill>
                  <a:srgbClr val="1C0D07"/>
                </a:solidFill>
                <a:latin typeface="Cambria"/>
                <a:cs typeface="Cambria"/>
              </a:rPr>
              <a:t> </a:t>
            </a:r>
            <a:r>
              <a:rPr sz="1600" spc="10" dirty="0">
                <a:solidFill>
                  <a:srgbClr val="1C0D07"/>
                </a:solidFill>
                <a:latin typeface="Cambria"/>
                <a:cs typeface="Cambria"/>
              </a:rPr>
              <a:t>education</a:t>
            </a:r>
            <a:r>
              <a:rPr sz="1600" spc="110" dirty="0">
                <a:solidFill>
                  <a:srgbClr val="1C0D07"/>
                </a:solidFill>
                <a:latin typeface="Cambria"/>
                <a:cs typeface="Cambria"/>
              </a:rPr>
              <a:t> </a:t>
            </a:r>
            <a:r>
              <a:rPr sz="1600" spc="10" dirty="0">
                <a:solidFill>
                  <a:srgbClr val="1C0D07"/>
                </a:solidFill>
                <a:latin typeface="Cambria"/>
                <a:cs typeface="Cambria"/>
              </a:rPr>
              <a:t>in</a:t>
            </a:r>
            <a:r>
              <a:rPr sz="1600" spc="105" dirty="0">
                <a:solidFill>
                  <a:srgbClr val="1C0D07"/>
                </a:solidFill>
                <a:latin typeface="Cambria"/>
                <a:cs typeface="Cambria"/>
              </a:rPr>
              <a:t> </a:t>
            </a:r>
            <a:r>
              <a:rPr sz="1600" spc="10" dirty="0">
                <a:solidFill>
                  <a:srgbClr val="1C0D07"/>
                </a:solidFill>
                <a:latin typeface="Cambria"/>
                <a:cs typeface="Cambria"/>
              </a:rPr>
              <a:t>Pakistan</a:t>
            </a:r>
            <a:r>
              <a:rPr sz="1600" spc="110" dirty="0">
                <a:solidFill>
                  <a:srgbClr val="1C0D07"/>
                </a:solidFill>
                <a:latin typeface="Cambria"/>
                <a:cs typeface="Cambria"/>
              </a:rPr>
              <a:t> </a:t>
            </a:r>
            <a:r>
              <a:rPr sz="1600" spc="-10" dirty="0">
                <a:solidFill>
                  <a:srgbClr val="1C0D07"/>
                </a:solidFill>
                <a:latin typeface="Cambria"/>
                <a:cs typeface="Cambria"/>
              </a:rPr>
              <a:t>extends</a:t>
            </a:r>
            <a:r>
              <a:rPr sz="1600" dirty="0">
                <a:solidFill>
                  <a:srgbClr val="1C0D07"/>
                </a:solidFill>
                <a:latin typeface="Cambria"/>
                <a:cs typeface="Cambria"/>
              </a:rPr>
              <a:t>	</a:t>
            </a:r>
            <a:r>
              <a:rPr sz="4800" spc="-165" dirty="0">
                <a:latin typeface="Cambria"/>
                <a:cs typeface="Cambria"/>
              </a:rPr>
              <a:t>05</a:t>
            </a:r>
            <a:endParaRPr sz="4800">
              <a:latin typeface="Cambria"/>
              <a:cs typeface="Cambria"/>
            </a:endParaRPr>
          </a:p>
          <a:p>
            <a:pPr marL="12700">
              <a:lnSpc>
                <a:spcPts val="1735"/>
              </a:lnSpc>
            </a:pPr>
            <a:r>
              <a:rPr sz="1600" dirty="0">
                <a:solidFill>
                  <a:srgbClr val="1C0D07"/>
                </a:solidFill>
                <a:latin typeface="Cambria"/>
                <a:cs typeface="Cambria"/>
              </a:rPr>
              <a:t>well</a:t>
            </a:r>
            <a:r>
              <a:rPr sz="1600" spc="135" dirty="0">
                <a:solidFill>
                  <a:srgbClr val="1C0D07"/>
                </a:solidFill>
                <a:latin typeface="Cambria"/>
                <a:cs typeface="Cambria"/>
              </a:rPr>
              <a:t> </a:t>
            </a:r>
            <a:r>
              <a:rPr sz="1600" dirty="0">
                <a:solidFill>
                  <a:srgbClr val="1C0D07"/>
                </a:solidFill>
                <a:latin typeface="Cambria"/>
                <a:cs typeface="Cambria"/>
              </a:rPr>
              <a:t>beyond</a:t>
            </a:r>
            <a:r>
              <a:rPr sz="1600" spc="140" dirty="0">
                <a:solidFill>
                  <a:srgbClr val="1C0D07"/>
                </a:solidFill>
                <a:latin typeface="Cambria"/>
                <a:cs typeface="Cambria"/>
              </a:rPr>
              <a:t> </a:t>
            </a:r>
            <a:r>
              <a:rPr sz="1600" dirty="0">
                <a:solidFill>
                  <a:srgbClr val="1C0D07"/>
                </a:solidFill>
                <a:latin typeface="Cambria"/>
                <a:cs typeface="Cambria"/>
              </a:rPr>
              <a:t>its</a:t>
            </a:r>
            <a:r>
              <a:rPr sz="1600" spc="135" dirty="0">
                <a:solidFill>
                  <a:srgbClr val="1C0D07"/>
                </a:solidFill>
                <a:latin typeface="Cambria"/>
                <a:cs typeface="Cambria"/>
              </a:rPr>
              <a:t> </a:t>
            </a:r>
            <a:r>
              <a:rPr sz="1600" dirty="0">
                <a:solidFill>
                  <a:srgbClr val="1C0D07"/>
                </a:solidFill>
                <a:latin typeface="Cambria"/>
                <a:cs typeface="Cambria"/>
              </a:rPr>
              <a:t>influence</a:t>
            </a:r>
            <a:r>
              <a:rPr sz="1600" spc="140" dirty="0">
                <a:solidFill>
                  <a:srgbClr val="1C0D07"/>
                </a:solidFill>
                <a:latin typeface="Cambria"/>
                <a:cs typeface="Cambria"/>
              </a:rPr>
              <a:t> </a:t>
            </a:r>
            <a:r>
              <a:rPr sz="1600" dirty="0">
                <a:solidFill>
                  <a:srgbClr val="1C0D07"/>
                </a:solidFill>
                <a:latin typeface="Cambria"/>
                <a:cs typeface="Cambria"/>
              </a:rPr>
              <a:t>on</a:t>
            </a:r>
            <a:r>
              <a:rPr sz="1600" spc="135" dirty="0">
                <a:solidFill>
                  <a:srgbClr val="1C0D07"/>
                </a:solidFill>
                <a:latin typeface="Cambria"/>
                <a:cs typeface="Cambria"/>
              </a:rPr>
              <a:t> </a:t>
            </a:r>
            <a:r>
              <a:rPr sz="1600" dirty="0">
                <a:solidFill>
                  <a:srgbClr val="1C0D07"/>
                </a:solidFill>
                <a:latin typeface="Cambria"/>
                <a:cs typeface="Cambria"/>
              </a:rPr>
              <a:t>economic</a:t>
            </a:r>
            <a:r>
              <a:rPr sz="1600" spc="140" dirty="0">
                <a:solidFill>
                  <a:srgbClr val="1C0D07"/>
                </a:solidFill>
                <a:latin typeface="Cambria"/>
                <a:cs typeface="Cambria"/>
              </a:rPr>
              <a:t> </a:t>
            </a:r>
            <a:r>
              <a:rPr sz="1600" spc="-10" dirty="0">
                <a:solidFill>
                  <a:srgbClr val="1C0D07"/>
                </a:solidFill>
                <a:latin typeface="Cambria"/>
                <a:cs typeface="Cambria"/>
              </a:rPr>
              <a:t>prosperity.</a:t>
            </a:r>
            <a:endParaRPr sz="1600">
              <a:latin typeface="Cambria"/>
              <a:cs typeface="Cambria"/>
            </a:endParaRPr>
          </a:p>
        </p:txBody>
      </p:sp>
      <p:sp>
        <p:nvSpPr>
          <p:cNvPr id="69" name="object 69"/>
          <p:cNvSpPr txBox="1"/>
          <p:nvPr/>
        </p:nvSpPr>
        <p:spPr>
          <a:xfrm>
            <a:off x="7383040" y="16699069"/>
            <a:ext cx="5477510" cy="269557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04775" marR="169545">
              <a:lnSpc>
                <a:spcPct val="117500"/>
              </a:lnSpc>
              <a:spcBef>
                <a:spcPts val="95"/>
              </a:spcBef>
            </a:pPr>
            <a:r>
              <a:rPr sz="1600" dirty="0">
                <a:solidFill>
                  <a:srgbClr val="1C0D07"/>
                </a:solidFill>
                <a:latin typeface="Cambria"/>
                <a:cs typeface="Cambria"/>
              </a:rPr>
              <a:t>Examining</a:t>
            </a:r>
            <a:r>
              <a:rPr sz="1600" spc="114" dirty="0">
                <a:solidFill>
                  <a:srgbClr val="1C0D07"/>
                </a:solidFill>
                <a:latin typeface="Cambria"/>
                <a:cs typeface="Cambria"/>
              </a:rPr>
              <a:t> </a:t>
            </a:r>
            <a:r>
              <a:rPr sz="1600" dirty="0">
                <a:solidFill>
                  <a:srgbClr val="1C0D07"/>
                </a:solidFill>
                <a:latin typeface="Cambria"/>
                <a:cs typeface="Cambria"/>
              </a:rPr>
              <a:t>data</a:t>
            </a:r>
            <a:r>
              <a:rPr sz="1600" spc="114" dirty="0">
                <a:solidFill>
                  <a:srgbClr val="1C0D07"/>
                </a:solidFill>
                <a:latin typeface="Cambria"/>
                <a:cs typeface="Cambria"/>
              </a:rPr>
              <a:t> </a:t>
            </a:r>
            <a:r>
              <a:rPr sz="1600" spc="50" dirty="0">
                <a:solidFill>
                  <a:srgbClr val="1C0D07"/>
                </a:solidFill>
                <a:latin typeface="Cambria"/>
                <a:cs typeface="Cambria"/>
              </a:rPr>
              <a:t>from</a:t>
            </a:r>
            <a:r>
              <a:rPr sz="1600" spc="114" dirty="0">
                <a:solidFill>
                  <a:srgbClr val="1C0D07"/>
                </a:solidFill>
                <a:latin typeface="Cambria"/>
                <a:cs typeface="Cambria"/>
              </a:rPr>
              <a:t> </a:t>
            </a:r>
            <a:r>
              <a:rPr sz="1600" spc="-125" dirty="0">
                <a:solidFill>
                  <a:srgbClr val="1C0D07"/>
                </a:solidFill>
                <a:latin typeface="Cambria"/>
                <a:cs typeface="Cambria"/>
              </a:rPr>
              <a:t>1990</a:t>
            </a:r>
            <a:r>
              <a:rPr sz="1600" spc="114" dirty="0">
                <a:solidFill>
                  <a:srgbClr val="1C0D07"/>
                </a:solidFill>
                <a:latin typeface="Cambria"/>
                <a:cs typeface="Cambria"/>
              </a:rPr>
              <a:t> </a:t>
            </a:r>
            <a:r>
              <a:rPr sz="1600" dirty="0">
                <a:solidFill>
                  <a:srgbClr val="1C0D07"/>
                </a:solidFill>
                <a:latin typeface="Cambria"/>
                <a:cs typeface="Cambria"/>
              </a:rPr>
              <a:t>to</a:t>
            </a:r>
            <a:r>
              <a:rPr sz="1600" spc="120" dirty="0">
                <a:solidFill>
                  <a:srgbClr val="1C0D07"/>
                </a:solidFill>
                <a:latin typeface="Cambria"/>
                <a:cs typeface="Cambria"/>
              </a:rPr>
              <a:t> </a:t>
            </a:r>
            <a:r>
              <a:rPr sz="1600" spc="-60" dirty="0">
                <a:solidFill>
                  <a:srgbClr val="1C0D07"/>
                </a:solidFill>
                <a:latin typeface="Cambria"/>
                <a:cs typeface="Cambria"/>
              </a:rPr>
              <a:t>2016,</a:t>
            </a:r>
            <a:r>
              <a:rPr sz="1600" spc="114" dirty="0">
                <a:solidFill>
                  <a:srgbClr val="1C0D07"/>
                </a:solidFill>
                <a:latin typeface="Cambria"/>
                <a:cs typeface="Cambria"/>
              </a:rPr>
              <a:t> </a:t>
            </a:r>
            <a:r>
              <a:rPr sz="1600" dirty="0">
                <a:solidFill>
                  <a:srgbClr val="1C0D07"/>
                </a:solidFill>
                <a:latin typeface="Cambria"/>
                <a:cs typeface="Cambria"/>
              </a:rPr>
              <a:t>this</a:t>
            </a:r>
            <a:r>
              <a:rPr sz="1600" spc="114" dirty="0">
                <a:solidFill>
                  <a:srgbClr val="1C0D07"/>
                </a:solidFill>
                <a:latin typeface="Cambria"/>
                <a:cs typeface="Cambria"/>
              </a:rPr>
              <a:t> </a:t>
            </a:r>
            <a:r>
              <a:rPr sz="1600" dirty="0">
                <a:solidFill>
                  <a:srgbClr val="1C0D07"/>
                </a:solidFill>
                <a:latin typeface="Cambria"/>
                <a:cs typeface="Cambria"/>
              </a:rPr>
              <a:t>study</a:t>
            </a:r>
            <a:r>
              <a:rPr sz="1600" spc="114" dirty="0">
                <a:solidFill>
                  <a:srgbClr val="1C0D07"/>
                </a:solidFill>
                <a:latin typeface="Cambria"/>
                <a:cs typeface="Cambria"/>
              </a:rPr>
              <a:t> </a:t>
            </a:r>
            <a:r>
              <a:rPr sz="1600" spc="-10" dirty="0">
                <a:solidFill>
                  <a:srgbClr val="1C0D07"/>
                </a:solidFill>
                <a:latin typeface="Cambria"/>
                <a:cs typeface="Cambria"/>
              </a:rPr>
              <a:t>investigates </a:t>
            </a:r>
            <a:r>
              <a:rPr sz="1600" spc="10" dirty="0">
                <a:solidFill>
                  <a:srgbClr val="1C0D07"/>
                </a:solidFill>
                <a:latin typeface="Cambria"/>
                <a:cs typeface="Cambria"/>
              </a:rPr>
              <a:t>the</a:t>
            </a:r>
            <a:r>
              <a:rPr sz="1600" spc="135" dirty="0">
                <a:solidFill>
                  <a:srgbClr val="1C0D07"/>
                </a:solidFill>
                <a:latin typeface="Cambria"/>
                <a:cs typeface="Cambria"/>
              </a:rPr>
              <a:t> </a:t>
            </a:r>
            <a:r>
              <a:rPr sz="1600" spc="60" dirty="0">
                <a:solidFill>
                  <a:srgbClr val="1C0D07"/>
                </a:solidFill>
                <a:latin typeface="Cambria"/>
                <a:cs typeface="Cambria"/>
              </a:rPr>
              <a:t>complex</a:t>
            </a:r>
            <a:r>
              <a:rPr sz="1600" spc="140" dirty="0">
                <a:solidFill>
                  <a:srgbClr val="1C0D07"/>
                </a:solidFill>
                <a:latin typeface="Cambria"/>
                <a:cs typeface="Cambria"/>
              </a:rPr>
              <a:t> </a:t>
            </a:r>
            <a:r>
              <a:rPr sz="1600" spc="10" dirty="0">
                <a:solidFill>
                  <a:srgbClr val="1C0D07"/>
                </a:solidFill>
                <a:latin typeface="Cambria"/>
                <a:cs typeface="Cambria"/>
              </a:rPr>
              <a:t>relationship</a:t>
            </a:r>
            <a:r>
              <a:rPr sz="1600" spc="135" dirty="0">
                <a:solidFill>
                  <a:srgbClr val="1C0D07"/>
                </a:solidFill>
                <a:latin typeface="Cambria"/>
                <a:cs typeface="Cambria"/>
              </a:rPr>
              <a:t> </a:t>
            </a:r>
            <a:r>
              <a:rPr sz="1600" spc="10" dirty="0">
                <a:solidFill>
                  <a:srgbClr val="1C0D07"/>
                </a:solidFill>
                <a:latin typeface="Cambria"/>
                <a:cs typeface="Cambria"/>
              </a:rPr>
              <a:t>among</a:t>
            </a:r>
            <a:r>
              <a:rPr sz="1600" spc="140" dirty="0">
                <a:solidFill>
                  <a:srgbClr val="1C0D07"/>
                </a:solidFill>
                <a:latin typeface="Cambria"/>
                <a:cs typeface="Cambria"/>
              </a:rPr>
              <a:t> </a:t>
            </a:r>
            <a:r>
              <a:rPr sz="1600" spc="10" dirty="0">
                <a:solidFill>
                  <a:srgbClr val="1C0D07"/>
                </a:solidFill>
                <a:latin typeface="Cambria"/>
                <a:cs typeface="Cambria"/>
              </a:rPr>
              <a:t>women's</a:t>
            </a:r>
            <a:r>
              <a:rPr sz="1600" spc="135" dirty="0">
                <a:solidFill>
                  <a:srgbClr val="1C0D07"/>
                </a:solidFill>
                <a:latin typeface="Cambria"/>
                <a:cs typeface="Cambria"/>
              </a:rPr>
              <a:t> </a:t>
            </a:r>
            <a:r>
              <a:rPr sz="1600" spc="40" dirty="0">
                <a:solidFill>
                  <a:srgbClr val="1C0D07"/>
                </a:solidFill>
                <a:latin typeface="Cambria"/>
                <a:cs typeface="Cambria"/>
              </a:rPr>
              <a:t>education, </a:t>
            </a:r>
            <a:r>
              <a:rPr sz="1600" spc="20" dirty="0">
                <a:solidFill>
                  <a:srgbClr val="1C0D07"/>
                </a:solidFill>
                <a:latin typeface="Cambria"/>
                <a:cs typeface="Cambria"/>
              </a:rPr>
              <a:t>labour</a:t>
            </a:r>
            <a:r>
              <a:rPr sz="1600" spc="105" dirty="0">
                <a:solidFill>
                  <a:srgbClr val="1C0D07"/>
                </a:solidFill>
                <a:latin typeface="Cambria"/>
                <a:cs typeface="Cambria"/>
              </a:rPr>
              <a:t> </a:t>
            </a:r>
            <a:r>
              <a:rPr sz="1600" spc="55" dirty="0">
                <a:solidFill>
                  <a:srgbClr val="1C0D07"/>
                </a:solidFill>
                <a:latin typeface="Cambria"/>
                <a:cs typeface="Cambria"/>
              </a:rPr>
              <a:t>force</a:t>
            </a:r>
            <a:r>
              <a:rPr sz="1600" spc="110" dirty="0">
                <a:solidFill>
                  <a:srgbClr val="1C0D07"/>
                </a:solidFill>
                <a:latin typeface="Cambria"/>
                <a:cs typeface="Cambria"/>
              </a:rPr>
              <a:t> </a:t>
            </a:r>
            <a:r>
              <a:rPr sz="1600" spc="20" dirty="0">
                <a:solidFill>
                  <a:srgbClr val="1C0D07"/>
                </a:solidFill>
                <a:latin typeface="Cambria"/>
                <a:cs typeface="Cambria"/>
              </a:rPr>
              <a:t>participation,</a:t>
            </a:r>
            <a:r>
              <a:rPr sz="1600" spc="110" dirty="0">
                <a:solidFill>
                  <a:srgbClr val="1C0D07"/>
                </a:solidFill>
                <a:latin typeface="Cambria"/>
                <a:cs typeface="Cambria"/>
              </a:rPr>
              <a:t> </a:t>
            </a:r>
            <a:r>
              <a:rPr sz="1600" spc="20" dirty="0">
                <a:solidFill>
                  <a:srgbClr val="1C0D07"/>
                </a:solidFill>
                <a:latin typeface="Cambria"/>
                <a:cs typeface="Cambria"/>
              </a:rPr>
              <a:t>and</a:t>
            </a:r>
            <a:r>
              <a:rPr sz="1600" spc="110" dirty="0">
                <a:solidFill>
                  <a:srgbClr val="1C0D07"/>
                </a:solidFill>
                <a:latin typeface="Cambria"/>
                <a:cs typeface="Cambria"/>
              </a:rPr>
              <a:t> </a:t>
            </a:r>
            <a:r>
              <a:rPr sz="1600" spc="45" dirty="0">
                <a:solidFill>
                  <a:srgbClr val="1C0D07"/>
                </a:solidFill>
                <a:latin typeface="Cambria"/>
                <a:cs typeface="Cambria"/>
              </a:rPr>
              <a:t>economic</a:t>
            </a:r>
            <a:r>
              <a:rPr sz="1600" spc="110" dirty="0">
                <a:solidFill>
                  <a:srgbClr val="1C0D07"/>
                </a:solidFill>
                <a:latin typeface="Cambria"/>
                <a:cs typeface="Cambria"/>
              </a:rPr>
              <a:t> </a:t>
            </a:r>
            <a:r>
              <a:rPr sz="1600" spc="45" dirty="0">
                <a:solidFill>
                  <a:srgbClr val="1C0D07"/>
                </a:solidFill>
                <a:latin typeface="Cambria"/>
                <a:cs typeface="Cambria"/>
              </a:rPr>
              <a:t>growth.</a:t>
            </a:r>
            <a:endParaRPr sz="1600">
              <a:latin typeface="Cambria"/>
              <a:cs typeface="Cambria"/>
            </a:endParaRPr>
          </a:p>
          <a:p>
            <a:pPr marL="75565" marR="5080" algn="just">
              <a:lnSpc>
                <a:spcPct val="117500"/>
              </a:lnSpc>
              <a:spcBef>
                <a:spcPts val="450"/>
              </a:spcBef>
            </a:pPr>
            <a:r>
              <a:rPr sz="1600" spc="10" dirty="0">
                <a:solidFill>
                  <a:srgbClr val="1C0D07"/>
                </a:solidFill>
                <a:latin typeface="Cambria"/>
                <a:cs typeface="Cambria"/>
              </a:rPr>
              <a:t>Investing</a:t>
            </a:r>
            <a:r>
              <a:rPr sz="1600" spc="105" dirty="0">
                <a:solidFill>
                  <a:srgbClr val="1C0D07"/>
                </a:solidFill>
                <a:latin typeface="Cambria"/>
                <a:cs typeface="Cambria"/>
              </a:rPr>
              <a:t> </a:t>
            </a:r>
            <a:r>
              <a:rPr sz="1600" spc="10" dirty="0">
                <a:solidFill>
                  <a:srgbClr val="1C0D07"/>
                </a:solidFill>
                <a:latin typeface="Cambria"/>
                <a:cs typeface="Cambria"/>
              </a:rPr>
              <a:t>in</a:t>
            </a:r>
            <a:r>
              <a:rPr sz="1600" spc="105" dirty="0">
                <a:solidFill>
                  <a:srgbClr val="1C0D07"/>
                </a:solidFill>
                <a:latin typeface="Cambria"/>
                <a:cs typeface="Cambria"/>
              </a:rPr>
              <a:t> </a:t>
            </a:r>
            <a:r>
              <a:rPr sz="1600" spc="10" dirty="0">
                <a:solidFill>
                  <a:srgbClr val="1C0D07"/>
                </a:solidFill>
                <a:latin typeface="Cambria"/>
                <a:cs typeface="Cambria"/>
              </a:rPr>
              <a:t>the</a:t>
            </a:r>
            <a:r>
              <a:rPr sz="1600" spc="110" dirty="0">
                <a:solidFill>
                  <a:srgbClr val="1C0D07"/>
                </a:solidFill>
                <a:latin typeface="Cambria"/>
                <a:cs typeface="Cambria"/>
              </a:rPr>
              <a:t> </a:t>
            </a:r>
            <a:r>
              <a:rPr sz="1600" spc="10" dirty="0">
                <a:solidFill>
                  <a:srgbClr val="1C0D07"/>
                </a:solidFill>
                <a:latin typeface="Cambria"/>
                <a:cs typeface="Cambria"/>
              </a:rPr>
              <a:t>female</a:t>
            </a:r>
            <a:r>
              <a:rPr sz="1600" spc="105" dirty="0">
                <a:solidFill>
                  <a:srgbClr val="1C0D07"/>
                </a:solidFill>
                <a:latin typeface="Cambria"/>
                <a:cs typeface="Cambria"/>
              </a:rPr>
              <a:t> </a:t>
            </a:r>
            <a:r>
              <a:rPr sz="1600" spc="10" dirty="0">
                <a:solidFill>
                  <a:srgbClr val="1C0D07"/>
                </a:solidFill>
                <a:latin typeface="Cambria"/>
                <a:cs typeface="Cambria"/>
              </a:rPr>
              <a:t>education</a:t>
            </a:r>
            <a:r>
              <a:rPr sz="1600" spc="110" dirty="0">
                <a:solidFill>
                  <a:srgbClr val="1C0D07"/>
                </a:solidFill>
                <a:latin typeface="Cambria"/>
                <a:cs typeface="Cambria"/>
              </a:rPr>
              <a:t> </a:t>
            </a:r>
            <a:r>
              <a:rPr sz="1600" spc="10" dirty="0">
                <a:solidFill>
                  <a:srgbClr val="1C0D07"/>
                </a:solidFill>
                <a:latin typeface="Cambria"/>
                <a:cs typeface="Cambria"/>
              </a:rPr>
              <a:t>has</a:t>
            </a:r>
            <a:r>
              <a:rPr sz="1600" spc="105" dirty="0">
                <a:solidFill>
                  <a:srgbClr val="1C0D07"/>
                </a:solidFill>
                <a:latin typeface="Cambria"/>
                <a:cs typeface="Cambria"/>
              </a:rPr>
              <a:t> </a:t>
            </a:r>
            <a:r>
              <a:rPr sz="1600" spc="45" dirty="0">
                <a:solidFill>
                  <a:srgbClr val="1C0D07"/>
                </a:solidFill>
                <a:latin typeface="Cambria"/>
                <a:cs typeface="Cambria"/>
              </a:rPr>
              <a:t>emerged</a:t>
            </a:r>
            <a:r>
              <a:rPr sz="1600" spc="110" dirty="0">
                <a:solidFill>
                  <a:srgbClr val="1C0D07"/>
                </a:solidFill>
                <a:latin typeface="Cambria"/>
                <a:cs typeface="Cambria"/>
              </a:rPr>
              <a:t> </a:t>
            </a:r>
            <a:r>
              <a:rPr sz="1600" spc="10" dirty="0">
                <a:solidFill>
                  <a:srgbClr val="1C0D07"/>
                </a:solidFill>
                <a:latin typeface="Cambria"/>
                <a:cs typeface="Cambria"/>
              </a:rPr>
              <a:t>as</a:t>
            </a:r>
            <a:r>
              <a:rPr sz="1600" spc="105" dirty="0">
                <a:solidFill>
                  <a:srgbClr val="1C0D07"/>
                </a:solidFill>
                <a:latin typeface="Cambria"/>
                <a:cs typeface="Cambria"/>
              </a:rPr>
              <a:t> </a:t>
            </a:r>
            <a:r>
              <a:rPr sz="1600" spc="10" dirty="0">
                <a:solidFill>
                  <a:srgbClr val="1C0D07"/>
                </a:solidFill>
                <a:latin typeface="Cambria"/>
                <a:cs typeface="Cambria"/>
              </a:rPr>
              <a:t>a</a:t>
            </a:r>
            <a:r>
              <a:rPr sz="1600" spc="110" dirty="0">
                <a:solidFill>
                  <a:srgbClr val="1C0D07"/>
                </a:solidFill>
                <a:latin typeface="Cambria"/>
                <a:cs typeface="Cambria"/>
              </a:rPr>
              <a:t> </a:t>
            </a:r>
            <a:r>
              <a:rPr sz="1600" spc="-10" dirty="0">
                <a:solidFill>
                  <a:srgbClr val="1C0D07"/>
                </a:solidFill>
                <a:latin typeface="Cambria"/>
                <a:cs typeface="Cambria"/>
              </a:rPr>
              <a:t>critical </a:t>
            </a:r>
            <a:r>
              <a:rPr sz="1600" spc="10" dirty="0">
                <a:solidFill>
                  <a:srgbClr val="1C0D07"/>
                </a:solidFill>
                <a:latin typeface="Cambria"/>
                <a:cs typeface="Cambria"/>
              </a:rPr>
              <a:t>strategy</a:t>
            </a:r>
            <a:r>
              <a:rPr sz="1600" spc="140" dirty="0">
                <a:solidFill>
                  <a:srgbClr val="1C0D07"/>
                </a:solidFill>
                <a:latin typeface="Cambria"/>
                <a:cs typeface="Cambria"/>
              </a:rPr>
              <a:t> </a:t>
            </a:r>
            <a:r>
              <a:rPr sz="1600" spc="10" dirty="0">
                <a:solidFill>
                  <a:srgbClr val="1C0D07"/>
                </a:solidFill>
                <a:latin typeface="Cambria"/>
                <a:cs typeface="Cambria"/>
              </a:rPr>
              <a:t>for</a:t>
            </a:r>
            <a:r>
              <a:rPr sz="1600" spc="140" dirty="0">
                <a:solidFill>
                  <a:srgbClr val="1C0D07"/>
                </a:solidFill>
                <a:latin typeface="Cambria"/>
                <a:cs typeface="Cambria"/>
              </a:rPr>
              <a:t> </a:t>
            </a:r>
            <a:r>
              <a:rPr sz="1600" spc="10" dirty="0">
                <a:solidFill>
                  <a:srgbClr val="1C0D07"/>
                </a:solidFill>
                <a:latin typeface="Cambria"/>
                <a:cs typeface="Cambria"/>
              </a:rPr>
              <a:t>fostering</a:t>
            </a:r>
            <a:r>
              <a:rPr sz="1600" spc="140" dirty="0">
                <a:solidFill>
                  <a:srgbClr val="1C0D07"/>
                </a:solidFill>
                <a:latin typeface="Cambria"/>
                <a:cs typeface="Cambria"/>
              </a:rPr>
              <a:t> </a:t>
            </a:r>
            <a:r>
              <a:rPr sz="1600" spc="10" dirty="0">
                <a:solidFill>
                  <a:srgbClr val="1C0D07"/>
                </a:solidFill>
                <a:latin typeface="Cambria"/>
                <a:cs typeface="Cambria"/>
              </a:rPr>
              <a:t>of</a:t>
            </a:r>
            <a:r>
              <a:rPr sz="1600" spc="140" dirty="0">
                <a:solidFill>
                  <a:srgbClr val="1C0D07"/>
                </a:solidFill>
                <a:latin typeface="Cambria"/>
                <a:cs typeface="Cambria"/>
              </a:rPr>
              <a:t> </a:t>
            </a:r>
            <a:r>
              <a:rPr sz="1600" spc="45" dirty="0">
                <a:solidFill>
                  <a:srgbClr val="1C0D07"/>
                </a:solidFill>
                <a:latin typeface="Cambria"/>
                <a:cs typeface="Cambria"/>
              </a:rPr>
              <a:t>economic</a:t>
            </a:r>
            <a:r>
              <a:rPr sz="1600" spc="145" dirty="0">
                <a:solidFill>
                  <a:srgbClr val="1C0D07"/>
                </a:solidFill>
                <a:latin typeface="Cambria"/>
                <a:cs typeface="Cambria"/>
              </a:rPr>
              <a:t> </a:t>
            </a:r>
            <a:r>
              <a:rPr sz="1600" spc="10" dirty="0">
                <a:solidFill>
                  <a:srgbClr val="1C0D07"/>
                </a:solidFill>
                <a:latin typeface="Cambria"/>
                <a:cs typeface="Cambria"/>
              </a:rPr>
              <a:t>growth</a:t>
            </a:r>
            <a:r>
              <a:rPr sz="1600" spc="140" dirty="0">
                <a:solidFill>
                  <a:srgbClr val="1C0D07"/>
                </a:solidFill>
                <a:latin typeface="Cambria"/>
                <a:cs typeface="Cambria"/>
              </a:rPr>
              <a:t> </a:t>
            </a:r>
            <a:r>
              <a:rPr sz="1600" spc="10" dirty="0">
                <a:solidFill>
                  <a:srgbClr val="1C0D07"/>
                </a:solidFill>
                <a:latin typeface="Cambria"/>
                <a:cs typeface="Cambria"/>
              </a:rPr>
              <a:t>and</a:t>
            </a:r>
            <a:r>
              <a:rPr sz="1600" spc="140" dirty="0">
                <a:solidFill>
                  <a:srgbClr val="1C0D07"/>
                </a:solidFill>
                <a:latin typeface="Cambria"/>
                <a:cs typeface="Cambria"/>
              </a:rPr>
              <a:t> </a:t>
            </a:r>
            <a:r>
              <a:rPr sz="1600" spc="10" dirty="0">
                <a:solidFill>
                  <a:srgbClr val="1C0D07"/>
                </a:solidFill>
                <a:latin typeface="Cambria"/>
                <a:cs typeface="Cambria"/>
              </a:rPr>
              <a:t>also</a:t>
            </a:r>
            <a:r>
              <a:rPr sz="1600" spc="140" dirty="0">
                <a:solidFill>
                  <a:srgbClr val="1C0D07"/>
                </a:solidFill>
                <a:latin typeface="Cambria"/>
                <a:cs typeface="Cambria"/>
              </a:rPr>
              <a:t> </a:t>
            </a:r>
            <a:r>
              <a:rPr sz="1600" spc="-10" dirty="0">
                <a:solidFill>
                  <a:srgbClr val="1C0D07"/>
                </a:solidFill>
                <a:latin typeface="Cambria"/>
                <a:cs typeface="Cambria"/>
              </a:rPr>
              <a:t>societal </a:t>
            </a:r>
            <a:r>
              <a:rPr sz="1600" spc="40" dirty="0">
                <a:solidFill>
                  <a:srgbClr val="1C0D07"/>
                </a:solidFill>
                <a:latin typeface="Cambria"/>
                <a:cs typeface="Cambria"/>
              </a:rPr>
              <a:t>progress.</a:t>
            </a:r>
            <a:endParaRPr sz="1600">
              <a:latin typeface="Cambria"/>
              <a:cs typeface="Cambria"/>
            </a:endParaRPr>
          </a:p>
          <a:p>
            <a:pPr marL="12700" marR="67945" algn="just">
              <a:lnSpc>
                <a:spcPct val="117500"/>
              </a:lnSpc>
              <a:spcBef>
                <a:spcPts val="265"/>
              </a:spcBef>
            </a:pPr>
            <a:r>
              <a:rPr sz="1600" spc="10" dirty="0">
                <a:solidFill>
                  <a:srgbClr val="1C0D07"/>
                </a:solidFill>
                <a:latin typeface="Cambria"/>
                <a:cs typeface="Cambria"/>
              </a:rPr>
              <a:t>Investing</a:t>
            </a:r>
            <a:r>
              <a:rPr sz="1600" spc="105" dirty="0">
                <a:solidFill>
                  <a:srgbClr val="1C0D07"/>
                </a:solidFill>
                <a:latin typeface="Cambria"/>
                <a:cs typeface="Cambria"/>
              </a:rPr>
              <a:t> </a:t>
            </a:r>
            <a:r>
              <a:rPr sz="1600" spc="10" dirty="0">
                <a:solidFill>
                  <a:srgbClr val="1C0D07"/>
                </a:solidFill>
                <a:latin typeface="Cambria"/>
                <a:cs typeface="Cambria"/>
              </a:rPr>
              <a:t>in</a:t>
            </a:r>
            <a:r>
              <a:rPr sz="1600" spc="105" dirty="0">
                <a:solidFill>
                  <a:srgbClr val="1C0D07"/>
                </a:solidFill>
                <a:latin typeface="Cambria"/>
                <a:cs typeface="Cambria"/>
              </a:rPr>
              <a:t> </a:t>
            </a:r>
            <a:r>
              <a:rPr sz="1600" spc="10" dirty="0">
                <a:solidFill>
                  <a:srgbClr val="1C0D07"/>
                </a:solidFill>
                <a:latin typeface="Cambria"/>
                <a:cs typeface="Cambria"/>
              </a:rPr>
              <a:t>the</a:t>
            </a:r>
            <a:r>
              <a:rPr sz="1600" spc="110" dirty="0">
                <a:solidFill>
                  <a:srgbClr val="1C0D07"/>
                </a:solidFill>
                <a:latin typeface="Cambria"/>
                <a:cs typeface="Cambria"/>
              </a:rPr>
              <a:t> </a:t>
            </a:r>
            <a:r>
              <a:rPr sz="1600" spc="10" dirty="0">
                <a:solidFill>
                  <a:srgbClr val="1C0D07"/>
                </a:solidFill>
                <a:latin typeface="Cambria"/>
                <a:cs typeface="Cambria"/>
              </a:rPr>
              <a:t>female</a:t>
            </a:r>
            <a:r>
              <a:rPr sz="1600" spc="105" dirty="0">
                <a:solidFill>
                  <a:srgbClr val="1C0D07"/>
                </a:solidFill>
                <a:latin typeface="Cambria"/>
                <a:cs typeface="Cambria"/>
              </a:rPr>
              <a:t> </a:t>
            </a:r>
            <a:r>
              <a:rPr sz="1600" spc="10" dirty="0">
                <a:solidFill>
                  <a:srgbClr val="1C0D07"/>
                </a:solidFill>
                <a:latin typeface="Cambria"/>
                <a:cs typeface="Cambria"/>
              </a:rPr>
              <a:t>education</a:t>
            </a:r>
            <a:r>
              <a:rPr sz="1600" spc="110" dirty="0">
                <a:solidFill>
                  <a:srgbClr val="1C0D07"/>
                </a:solidFill>
                <a:latin typeface="Cambria"/>
                <a:cs typeface="Cambria"/>
              </a:rPr>
              <a:t> </a:t>
            </a:r>
            <a:r>
              <a:rPr sz="1600" spc="10" dirty="0">
                <a:solidFill>
                  <a:srgbClr val="1C0D07"/>
                </a:solidFill>
                <a:latin typeface="Cambria"/>
                <a:cs typeface="Cambria"/>
              </a:rPr>
              <a:t>has</a:t>
            </a:r>
            <a:r>
              <a:rPr sz="1600" spc="105" dirty="0">
                <a:solidFill>
                  <a:srgbClr val="1C0D07"/>
                </a:solidFill>
                <a:latin typeface="Cambria"/>
                <a:cs typeface="Cambria"/>
              </a:rPr>
              <a:t> </a:t>
            </a:r>
            <a:r>
              <a:rPr sz="1600" spc="45" dirty="0">
                <a:solidFill>
                  <a:srgbClr val="1C0D07"/>
                </a:solidFill>
                <a:latin typeface="Cambria"/>
                <a:cs typeface="Cambria"/>
              </a:rPr>
              <a:t>emerged</a:t>
            </a:r>
            <a:r>
              <a:rPr sz="1600" spc="110" dirty="0">
                <a:solidFill>
                  <a:srgbClr val="1C0D07"/>
                </a:solidFill>
                <a:latin typeface="Cambria"/>
                <a:cs typeface="Cambria"/>
              </a:rPr>
              <a:t> </a:t>
            </a:r>
            <a:r>
              <a:rPr sz="1600" spc="10" dirty="0">
                <a:solidFill>
                  <a:srgbClr val="1C0D07"/>
                </a:solidFill>
                <a:latin typeface="Cambria"/>
                <a:cs typeface="Cambria"/>
              </a:rPr>
              <a:t>as</a:t>
            </a:r>
            <a:r>
              <a:rPr sz="1600" spc="105" dirty="0">
                <a:solidFill>
                  <a:srgbClr val="1C0D07"/>
                </a:solidFill>
                <a:latin typeface="Cambria"/>
                <a:cs typeface="Cambria"/>
              </a:rPr>
              <a:t> </a:t>
            </a:r>
            <a:r>
              <a:rPr sz="1600" spc="10" dirty="0">
                <a:solidFill>
                  <a:srgbClr val="1C0D07"/>
                </a:solidFill>
                <a:latin typeface="Cambria"/>
                <a:cs typeface="Cambria"/>
              </a:rPr>
              <a:t>a</a:t>
            </a:r>
            <a:r>
              <a:rPr sz="1600" spc="110" dirty="0">
                <a:solidFill>
                  <a:srgbClr val="1C0D07"/>
                </a:solidFill>
                <a:latin typeface="Cambria"/>
                <a:cs typeface="Cambria"/>
              </a:rPr>
              <a:t> </a:t>
            </a:r>
            <a:r>
              <a:rPr sz="1600" spc="-10" dirty="0">
                <a:solidFill>
                  <a:srgbClr val="1C0D07"/>
                </a:solidFill>
                <a:latin typeface="Cambria"/>
                <a:cs typeface="Cambria"/>
              </a:rPr>
              <a:t>critical </a:t>
            </a:r>
            <a:r>
              <a:rPr sz="1600" spc="10" dirty="0">
                <a:solidFill>
                  <a:srgbClr val="1C0D07"/>
                </a:solidFill>
                <a:latin typeface="Cambria"/>
                <a:cs typeface="Cambria"/>
              </a:rPr>
              <a:t>strategy</a:t>
            </a:r>
            <a:r>
              <a:rPr sz="1600" spc="140" dirty="0">
                <a:solidFill>
                  <a:srgbClr val="1C0D07"/>
                </a:solidFill>
                <a:latin typeface="Cambria"/>
                <a:cs typeface="Cambria"/>
              </a:rPr>
              <a:t> </a:t>
            </a:r>
            <a:r>
              <a:rPr sz="1600" spc="10" dirty="0">
                <a:solidFill>
                  <a:srgbClr val="1C0D07"/>
                </a:solidFill>
                <a:latin typeface="Cambria"/>
                <a:cs typeface="Cambria"/>
              </a:rPr>
              <a:t>for</a:t>
            </a:r>
            <a:r>
              <a:rPr sz="1600" spc="140" dirty="0">
                <a:solidFill>
                  <a:srgbClr val="1C0D07"/>
                </a:solidFill>
                <a:latin typeface="Cambria"/>
                <a:cs typeface="Cambria"/>
              </a:rPr>
              <a:t> </a:t>
            </a:r>
            <a:r>
              <a:rPr sz="1600" spc="10" dirty="0">
                <a:solidFill>
                  <a:srgbClr val="1C0D07"/>
                </a:solidFill>
                <a:latin typeface="Cambria"/>
                <a:cs typeface="Cambria"/>
              </a:rPr>
              <a:t>fostering</a:t>
            </a:r>
            <a:r>
              <a:rPr sz="1600" spc="140" dirty="0">
                <a:solidFill>
                  <a:srgbClr val="1C0D07"/>
                </a:solidFill>
                <a:latin typeface="Cambria"/>
                <a:cs typeface="Cambria"/>
              </a:rPr>
              <a:t> </a:t>
            </a:r>
            <a:r>
              <a:rPr sz="1600" spc="10" dirty="0">
                <a:solidFill>
                  <a:srgbClr val="1C0D07"/>
                </a:solidFill>
                <a:latin typeface="Cambria"/>
                <a:cs typeface="Cambria"/>
              </a:rPr>
              <a:t>of</a:t>
            </a:r>
            <a:r>
              <a:rPr sz="1600" spc="140" dirty="0">
                <a:solidFill>
                  <a:srgbClr val="1C0D07"/>
                </a:solidFill>
                <a:latin typeface="Cambria"/>
                <a:cs typeface="Cambria"/>
              </a:rPr>
              <a:t> </a:t>
            </a:r>
            <a:r>
              <a:rPr sz="1600" spc="45" dirty="0">
                <a:solidFill>
                  <a:srgbClr val="1C0D07"/>
                </a:solidFill>
                <a:latin typeface="Cambria"/>
                <a:cs typeface="Cambria"/>
              </a:rPr>
              <a:t>economic</a:t>
            </a:r>
            <a:r>
              <a:rPr sz="1600" spc="145" dirty="0">
                <a:solidFill>
                  <a:srgbClr val="1C0D07"/>
                </a:solidFill>
                <a:latin typeface="Cambria"/>
                <a:cs typeface="Cambria"/>
              </a:rPr>
              <a:t> </a:t>
            </a:r>
            <a:r>
              <a:rPr sz="1600" spc="10" dirty="0">
                <a:solidFill>
                  <a:srgbClr val="1C0D07"/>
                </a:solidFill>
                <a:latin typeface="Cambria"/>
                <a:cs typeface="Cambria"/>
              </a:rPr>
              <a:t>growth</a:t>
            </a:r>
            <a:r>
              <a:rPr sz="1600" spc="140" dirty="0">
                <a:solidFill>
                  <a:srgbClr val="1C0D07"/>
                </a:solidFill>
                <a:latin typeface="Cambria"/>
                <a:cs typeface="Cambria"/>
              </a:rPr>
              <a:t> </a:t>
            </a:r>
            <a:r>
              <a:rPr sz="1600" spc="10" dirty="0">
                <a:solidFill>
                  <a:srgbClr val="1C0D07"/>
                </a:solidFill>
                <a:latin typeface="Cambria"/>
                <a:cs typeface="Cambria"/>
              </a:rPr>
              <a:t>and</a:t>
            </a:r>
            <a:r>
              <a:rPr sz="1600" spc="140" dirty="0">
                <a:solidFill>
                  <a:srgbClr val="1C0D07"/>
                </a:solidFill>
                <a:latin typeface="Cambria"/>
                <a:cs typeface="Cambria"/>
              </a:rPr>
              <a:t> </a:t>
            </a:r>
            <a:r>
              <a:rPr sz="1600" spc="10" dirty="0">
                <a:solidFill>
                  <a:srgbClr val="1C0D07"/>
                </a:solidFill>
                <a:latin typeface="Cambria"/>
                <a:cs typeface="Cambria"/>
              </a:rPr>
              <a:t>also</a:t>
            </a:r>
            <a:r>
              <a:rPr sz="1600" spc="140" dirty="0">
                <a:solidFill>
                  <a:srgbClr val="1C0D07"/>
                </a:solidFill>
                <a:latin typeface="Cambria"/>
                <a:cs typeface="Cambria"/>
              </a:rPr>
              <a:t> </a:t>
            </a:r>
            <a:r>
              <a:rPr sz="1600" spc="-10" dirty="0">
                <a:solidFill>
                  <a:srgbClr val="1C0D07"/>
                </a:solidFill>
                <a:latin typeface="Cambria"/>
                <a:cs typeface="Cambria"/>
              </a:rPr>
              <a:t>societal </a:t>
            </a:r>
            <a:r>
              <a:rPr sz="1600" spc="40" dirty="0">
                <a:solidFill>
                  <a:srgbClr val="1C0D07"/>
                </a:solidFill>
                <a:latin typeface="Cambria"/>
                <a:cs typeface="Cambria"/>
              </a:rPr>
              <a:t>progress.</a:t>
            </a:r>
            <a:endParaRPr sz="1600">
              <a:latin typeface="Cambria"/>
              <a:cs typeface="Cambria"/>
            </a:endParaRPr>
          </a:p>
        </p:txBody>
      </p:sp>
      <p:sp>
        <p:nvSpPr>
          <p:cNvPr id="70" name="object 70"/>
          <p:cNvSpPr/>
          <p:nvPr/>
        </p:nvSpPr>
        <p:spPr>
          <a:xfrm>
            <a:off x="420712" y="16716514"/>
            <a:ext cx="95885" cy="2423160"/>
          </a:xfrm>
          <a:custGeom>
            <a:avLst/>
            <a:gdLst/>
            <a:ahLst/>
            <a:cxnLst/>
            <a:rect l="l" t="t" r="r" b="b"/>
            <a:pathLst>
              <a:path w="95884" h="2423159">
                <a:moveTo>
                  <a:pt x="62687" y="2387308"/>
                </a:moveTo>
                <a:lnTo>
                  <a:pt x="35496" y="2360117"/>
                </a:lnTo>
                <a:lnTo>
                  <a:pt x="27190" y="2360117"/>
                </a:lnTo>
                <a:lnTo>
                  <a:pt x="0" y="2387308"/>
                </a:lnTo>
                <a:lnTo>
                  <a:pt x="0" y="2395613"/>
                </a:lnTo>
                <a:lnTo>
                  <a:pt x="27190" y="2422804"/>
                </a:lnTo>
                <a:lnTo>
                  <a:pt x="35496" y="2422804"/>
                </a:lnTo>
                <a:lnTo>
                  <a:pt x="62687" y="2395613"/>
                </a:lnTo>
                <a:lnTo>
                  <a:pt x="62687" y="2391460"/>
                </a:lnTo>
                <a:lnTo>
                  <a:pt x="62687" y="2387308"/>
                </a:lnTo>
                <a:close/>
              </a:path>
              <a:path w="95884" h="2423159">
                <a:moveTo>
                  <a:pt x="62687" y="1832089"/>
                </a:moveTo>
                <a:lnTo>
                  <a:pt x="35496" y="1804898"/>
                </a:lnTo>
                <a:lnTo>
                  <a:pt x="27190" y="1804898"/>
                </a:lnTo>
                <a:lnTo>
                  <a:pt x="0" y="1832089"/>
                </a:lnTo>
                <a:lnTo>
                  <a:pt x="0" y="1840407"/>
                </a:lnTo>
                <a:lnTo>
                  <a:pt x="27190" y="1867585"/>
                </a:lnTo>
                <a:lnTo>
                  <a:pt x="35496" y="1867585"/>
                </a:lnTo>
                <a:lnTo>
                  <a:pt x="62687" y="1840407"/>
                </a:lnTo>
                <a:lnTo>
                  <a:pt x="62687" y="1836242"/>
                </a:lnTo>
                <a:lnTo>
                  <a:pt x="62687" y="1832089"/>
                </a:lnTo>
                <a:close/>
              </a:path>
              <a:path w="95884" h="2423159">
                <a:moveTo>
                  <a:pt x="62687" y="900760"/>
                </a:moveTo>
                <a:lnTo>
                  <a:pt x="35496" y="873582"/>
                </a:lnTo>
                <a:lnTo>
                  <a:pt x="27190" y="873582"/>
                </a:lnTo>
                <a:lnTo>
                  <a:pt x="0" y="900760"/>
                </a:lnTo>
                <a:lnTo>
                  <a:pt x="0" y="909078"/>
                </a:lnTo>
                <a:lnTo>
                  <a:pt x="27190" y="936256"/>
                </a:lnTo>
                <a:lnTo>
                  <a:pt x="35496" y="936256"/>
                </a:lnTo>
                <a:lnTo>
                  <a:pt x="62687" y="909078"/>
                </a:lnTo>
                <a:lnTo>
                  <a:pt x="62687" y="904925"/>
                </a:lnTo>
                <a:lnTo>
                  <a:pt x="62687" y="900760"/>
                </a:lnTo>
                <a:close/>
              </a:path>
              <a:path w="95884" h="2423159">
                <a:moveTo>
                  <a:pt x="95427" y="27190"/>
                </a:moveTo>
                <a:lnTo>
                  <a:pt x="68237" y="0"/>
                </a:lnTo>
                <a:lnTo>
                  <a:pt x="59931" y="0"/>
                </a:lnTo>
                <a:lnTo>
                  <a:pt x="32740" y="27190"/>
                </a:lnTo>
                <a:lnTo>
                  <a:pt x="32740" y="35496"/>
                </a:lnTo>
                <a:lnTo>
                  <a:pt x="59931" y="62687"/>
                </a:lnTo>
                <a:lnTo>
                  <a:pt x="68237" y="62687"/>
                </a:lnTo>
                <a:lnTo>
                  <a:pt x="95427" y="35496"/>
                </a:lnTo>
                <a:lnTo>
                  <a:pt x="95427" y="31343"/>
                </a:lnTo>
                <a:lnTo>
                  <a:pt x="95427" y="27190"/>
                </a:lnTo>
                <a:close/>
              </a:path>
            </a:pathLst>
          </a:custGeom>
          <a:solidFill>
            <a:srgbClr val="1C0D0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1" name="object 71"/>
          <p:cNvSpPr txBox="1"/>
          <p:nvPr/>
        </p:nvSpPr>
        <p:spPr>
          <a:xfrm>
            <a:off x="203832" y="16072025"/>
            <a:ext cx="6297930" cy="3702050"/>
          </a:xfrm>
          <a:prstGeom prst="rect">
            <a:avLst/>
          </a:prstGeom>
        </p:spPr>
        <p:txBody>
          <a:bodyPr vert="horz" wrap="square" lIns="0" tIns="136525" rIns="0" bIns="0" rtlCol="0">
            <a:spAutoFit/>
          </a:bodyPr>
          <a:lstStyle/>
          <a:p>
            <a:pPr marL="1793875">
              <a:lnSpc>
                <a:spcPct val="100000"/>
              </a:lnSpc>
              <a:spcBef>
                <a:spcPts val="1075"/>
              </a:spcBef>
            </a:pPr>
            <a:r>
              <a:rPr sz="1950" spc="-285" dirty="0">
                <a:solidFill>
                  <a:srgbClr val="1C0D07"/>
                </a:solidFill>
                <a:latin typeface="Arial Black"/>
                <a:cs typeface="Arial Black"/>
              </a:rPr>
              <a:t>REFERENCES</a:t>
            </a:r>
            <a:endParaRPr sz="1950">
              <a:latin typeface="Arial Black"/>
              <a:cs typeface="Arial Black"/>
            </a:endParaRPr>
          </a:p>
          <a:p>
            <a:pPr marL="435609" marR="553085">
              <a:lnSpc>
                <a:spcPct val="117500"/>
              </a:lnSpc>
              <a:spcBef>
                <a:spcPts val="489"/>
              </a:spcBef>
            </a:pPr>
            <a:r>
              <a:rPr sz="1550" dirty="0">
                <a:solidFill>
                  <a:srgbClr val="1C0D07"/>
                </a:solidFill>
                <a:latin typeface="Cambria"/>
                <a:cs typeface="Cambria"/>
              </a:rPr>
              <a:t>Barni</a:t>
            </a:r>
            <a:r>
              <a:rPr sz="1550" spc="155" dirty="0">
                <a:solidFill>
                  <a:srgbClr val="1C0D07"/>
                </a:solidFill>
                <a:latin typeface="Cambria"/>
                <a:cs typeface="Cambria"/>
              </a:rPr>
              <a:t> </a:t>
            </a:r>
            <a:r>
              <a:rPr sz="1550" dirty="0">
                <a:solidFill>
                  <a:srgbClr val="1C0D07"/>
                </a:solidFill>
                <a:latin typeface="Cambria"/>
                <a:cs typeface="Cambria"/>
              </a:rPr>
              <a:t>Hamden</a:t>
            </a:r>
            <a:r>
              <a:rPr sz="1550" spc="155" dirty="0">
                <a:solidFill>
                  <a:srgbClr val="1C0D07"/>
                </a:solidFill>
                <a:latin typeface="Cambria"/>
                <a:cs typeface="Cambria"/>
              </a:rPr>
              <a:t> </a:t>
            </a:r>
            <a:r>
              <a:rPr sz="1550" spc="-10" dirty="0">
                <a:solidFill>
                  <a:srgbClr val="1C0D07"/>
                </a:solidFill>
                <a:latin typeface="Cambria"/>
                <a:cs typeface="Cambria"/>
              </a:rPr>
              <a:t>(2020).</a:t>
            </a:r>
            <a:r>
              <a:rPr sz="1550" spc="155" dirty="0">
                <a:solidFill>
                  <a:srgbClr val="1C0D07"/>
                </a:solidFill>
                <a:latin typeface="Cambria"/>
                <a:cs typeface="Cambria"/>
              </a:rPr>
              <a:t> </a:t>
            </a:r>
            <a:r>
              <a:rPr sz="1550" dirty="0">
                <a:solidFill>
                  <a:srgbClr val="1C0D07"/>
                </a:solidFill>
                <a:latin typeface="Cambria"/>
                <a:cs typeface="Cambria"/>
              </a:rPr>
              <a:t>How</a:t>
            </a:r>
            <a:r>
              <a:rPr sz="1550" spc="155" dirty="0">
                <a:solidFill>
                  <a:srgbClr val="1C0D07"/>
                </a:solidFill>
                <a:latin typeface="Cambria"/>
                <a:cs typeface="Cambria"/>
              </a:rPr>
              <a:t> </a:t>
            </a:r>
            <a:r>
              <a:rPr sz="1550" dirty="0">
                <a:solidFill>
                  <a:srgbClr val="1C0D07"/>
                </a:solidFill>
                <a:latin typeface="Cambria"/>
                <a:cs typeface="Cambria"/>
              </a:rPr>
              <a:t>educating</a:t>
            </a:r>
            <a:r>
              <a:rPr sz="1550" spc="155" dirty="0">
                <a:solidFill>
                  <a:srgbClr val="1C0D07"/>
                </a:solidFill>
                <a:latin typeface="Cambria"/>
                <a:cs typeface="Cambria"/>
              </a:rPr>
              <a:t> </a:t>
            </a:r>
            <a:r>
              <a:rPr sz="1550" dirty="0">
                <a:solidFill>
                  <a:srgbClr val="1C0D07"/>
                </a:solidFill>
                <a:latin typeface="Cambria"/>
                <a:cs typeface="Cambria"/>
              </a:rPr>
              <a:t>girls</a:t>
            </a:r>
            <a:r>
              <a:rPr sz="1550" spc="155" dirty="0">
                <a:solidFill>
                  <a:srgbClr val="1C0D07"/>
                </a:solidFill>
                <a:latin typeface="Cambria"/>
                <a:cs typeface="Cambria"/>
              </a:rPr>
              <a:t> </a:t>
            </a:r>
            <a:r>
              <a:rPr sz="1550" spc="50" dirty="0">
                <a:solidFill>
                  <a:srgbClr val="1C0D07"/>
                </a:solidFill>
                <a:latin typeface="Cambria"/>
                <a:cs typeface="Cambria"/>
              </a:rPr>
              <a:t>can</a:t>
            </a:r>
            <a:r>
              <a:rPr sz="1550" spc="155" dirty="0">
                <a:solidFill>
                  <a:srgbClr val="1C0D07"/>
                </a:solidFill>
                <a:latin typeface="Cambria"/>
                <a:cs typeface="Cambria"/>
              </a:rPr>
              <a:t> </a:t>
            </a:r>
            <a:r>
              <a:rPr sz="1550" dirty="0">
                <a:solidFill>
                  <a:srgbClr val="1C0D07"/>
                </a:solidFill>
                <a:latin typeface="Cambria"/>
                <a:cs typeface="Cambria"/>
              </a:rPr>
              <a:t>transform</a:t>
            </a:r>
            <a:r>
              <a:rPr sz="1550" spc="155" dirty="0">
                <a:solidFill>
                  <a:srgbClr val="1C0D07"/>
                </a:solidFill>
                <a:latin typeface="Cambria"/>
                <a:cs typeface="Cambria"/>
              </a:rPr>
              <a:t> </a:t>
            </a:r>
            <a:r>
              <a:rPr sz="1550" spc="-25" dirty="0">
                <a:solidFill>
                  <a:srgbClr val="1C0D07"/>
                </a:solidFill>
                <a:latin typeface="Cambria"/>
                <a:cs typeface="Cambria"/>
              </a:rPr>
              <a:t>an </a:t>
            </a:r>
            <a:r>
              <a:rPr sz="1550" spc="60" dirty="0">
                <a:solidFill>
                  <a:srgbClr val="1C0D07"/>
                </a:solidFill>
                <a:latin typeface="Cambria"/>
                <a:cs typeface="Cambria"/>
              </a:rPr>
              <a:t>economy.</a:t>
            </a:r>
            <a:r>
              <a:rPr sz="1550" dirty="0">
                <a:solidFill>
                  <a:srgbClr val="1C0D07"/>
                </a:solidFill>
                <a:latin typeface="Cambria"/>
                <a:cs typeface="Cambria"/>
              </a:rPr>
              <a:t> </a:t>
            </a:r>
            <a:r>
              <a:rPr sz="1550" u="heavy" spc="-10" dirty="0">
                <a:solidFill>
                  <a:srgbClr val="1C0D07"/>
                </a:solidFill>
                <a:uFill>
                  <a:solidFill>
                    <a:srgbClr val="1C0D07"/>
                  </a:solidFill>
                </a:uFill>
                <a:latin typeface="Cambria"/>
                <a:cs typeface="Cambria"/>
                <a:hlinkClick r:id="rId8"/>
              </a:rPr>
              <a:t>https://www.kaplanpathways.com/blog/how-</a:t>
            </a:r>
            <a:r>
              <a:rPr sz="1550" spc="500" dirty="0">
                <a:solidFill>
                  <a:srgbClr val="1C0D07"/>
                </a:solidFill>
                <a:latin typeface="Cambria"/>
                <a:cs typeface="Cambria"/>
              </a:rPr>
              <a:t> </a:t>
            </a:r>
            <a:r>
              <a:rPr sz="1550" u="heavy" dirty="0">
                <a:solidFill>
                  <a:srgbClr val="1C0D07"/>
                </a:solidFill>
                <a:uFill>
                  <a:solidFill>
                    <a:srgbClr val="1C0D07"/>
                  </a:solidFill>
                </a:uFill>
                <a:latin typeface="Cambria"/>
                <a:cs typeface="Cambria"/>
                <a:hlinkClick r:id="rId8"/>
              </a:rPr>
              <a:t>educating-girls-can-transform-an-</a:t>
            </a:r>
            <a:r>
              <a:rPr sz="1550" u="heavy" spc="-10" dirty="0">
                <a:solidFill>
                  <a:srgbClr val="1C0D07"/>
                </a:solidFill>
                <a:uFill>
                  <a:solidFill>
                    <a:srgbClr val="1C0D07"/>
                  </a:solidFill>
                </a:uFill>
                <a:latin typeface="Cambria"/>
                <a:cs typeface="Cambria"/>
                <a:hlinkClick r:id="rId8"/>
              </a:rPr>
              <a:t>economy/</a:t>
            </a:r>
            <a:endParaRPr sz="1550">
              <a:latin typeface="Cambria"/>
              <a:cs typeface="Cambria"/>
            </a:endParaRPr>
          </a:p>
          <a:p>
            <a:pPr marL="403225" marR="782955">
              <a:lnSpc>
                <a:spcPct val="117500"/>
              </a:lnSpc>
              <a:spcBef>
                <a:spcPts val="320"/>
              </a:spcBef>
            </a:pPr>
            <a:r>
              <a:rPr sz="1550" dirty="0">
                <a:solidFill>
                  <a:srgbClr val="1C0D07"/>
                </a:solidFill>
                <a:latin typeface="Cambria"/>
                <a:cs typeface="Cambria"/>
              </a:rPr>
              <a:t>Effects</a:t>
            </a:r>
            <a:r>
              <a:rPr sz="1550" spc="185" dirty="0">
                <a:solidFill>
                  <a:srgbClr val="1C0D07"/>
                </a:solidFill>
                <a:latin typeface="Cambria"/>
                <a:cs typeface="Cambria"/>
              </a:rPr>
              <a:t> </a:t>
            </a:r>
            <a:r>
              <a:rPr sz="1550" dirty="0">
                <a:solidFill>
                  <a:srgbClr val="1C0D07"/>
                </a:solidFill>
                <a:latin typeface="Cambria"/>
                <a:cs typeface="Cambria"/>
              </a:rPr>
              <a:t>of</a:t>
            </a:r>
            <a:r>
              <a:rPr sz="1550" spc="190" dirty="0">
                <a:solidFill>
                  <a:srgbClr val="1C0D07"/>
                </a:solidFill>
                <a:latin typeface="Cambria"/>
                <a:cs typeface="Cambria"/>
              </a:rPr>
              <a:t> </a:t>
            </a:r>
            <a:r>
              <a:rPr sz="1550" dirty="0">
                <a:solidFill>
                  <a:srgbClr val="1C0D07"/>
                </a:solidFill>
                <a:latin typeface="Cambria"/>
                <a:cs typeface="Cambria"/>
              </a:rPr>
              <a:t>Female</a:t>
            </a:r>
            <a:r>
              <a:rPr sz="1550" spc="190" dirty="0">
                <a:solidFill>
                  <a:srgbClr val="1C0D07"/>
                </a:solidFill>
                <a:latin typeface="Cambria"/>
                <a:cs typeface="Cambria"/>
              </a:rPr>
              <a:t> </a:t>
            </a:r>
            <a:r>
              <a:rPr sz="1550" dirty="0">
                <a:solidFill>
                  <a:srgbClr val="1C0D07"/>
                </a:solidFill>
                <a:latin typeface="Cambria"/>
                <a:cs typeface="Cambria"/>
              </a:rPr>
              <a:t>Education</a:t>
            </a:r>
            <a:r>
              <a:rPr sz="1550" spc="190" dirty="0">
                <a:solidFill>
                  <a:srgbClr val="1C0D07"/>
                </a:solidFill>
                <a:latin typeface="Cambria"/>
                <a:cs typeface="Cambria"/>
              </a:rPr>
              <a:t> </a:t>
            </a:r>
            <a:r>
              <a:rPr sz="1550" dirty="0">
                <a:solidFill>
                  <a:srgbClr val="1C0D07"/>
                </a:solidFill>
                <a:latin typeface="Cambria"/>
                <a:cs typeface="Cambria"/>
              </a:rPr>
              <a:t>on</a:t>
            </a:r>
            <a:r>
              <a:rPr sz="1550" spc="190" dirty="0">
                <a:solidFill>
                  <a:srgbClr val="1C0D07"/>
                </a:solidFill>
                <a:latin typeface="Cambria"/>
                <a:cs typeface="Cambria"/>
              </a:rPr>
              <a:t> </a:t>
            </a:r>
            <a:r>
              <a:rPr sz="1550" dirty="0">
                <a:solidFill>
                  <a:srgbClr val="1C0D07"/>
                </a:solidFill>
                <a:latin typeface="Cambria"/>
                <a:cs typeface="Cambria"/>
              </a:rPr>
              <a:t>Economic</a:t>
            </a:r>
            <a:r>
              <a:rPr sz="1550" spc="185" dirty="0">
                <a:solidFill>
                  <a:srgbClr val="1C0D07"/>
                </a:solidFill>
                <a:latin typeface="Cambria"/>
                <a:cs typeface="Cambria"/>
              </a:rPr>
              <a:t> </a:t>
            </a:r>
            <a:r>
              <a:rPr sz="1550" dirty="0">
                <a:solidFill>
                  <a:srgbClr val="1C0D07"/>
                </a:solidFill>
                <a:latin typeface="Cambria"/>
                <a:cs typeface="Cambria"/>
              </a:rPr>
              <a:t>Growth:</a:t>
            </a:r>
            <a:r>
              <a:rPr sz="1550" spc="190" dirty="0">
                <a:solidFill>
                  <a:srgbClr val="1C0D07"/>
                </a:solidFill>
                <a:latin typeface="Cambria"/>
                <a:cs typeface="Cambria"/>
              </a:rPr>
              <a:t> </a:t>
            </a:r>
            <a:r>
              <a:rPr sz="1550" dirty="0">
                <a:solidFill>
                  <a:srgbClr val="1C0D07"/>
                </a:solidFill>
                <a:latin typeface="Cambria"/>
                <a:cs typeface="Cambria"/>
              </a:rPr>
              <a:t>A</a:t>
            </a:r>
            <a:r>
              <a:rPr sz="1550" spc="190" dirty="0">
                <a:solidFill>
                  <a:srgbClr val="1C0D07"/>
                </a:solidFill>
                <a:latin typeface="Cambria"/>
                <a:cs typeface="Cambria"/>
              </a:rPr>
              <a:t> </a:t>
            </a:r>
            <a:r>
              <a:rPr sz="1550" spc="-10" dirty="0">
                <a:solidFill>
                  <a:srgbClr val="1C0D07"/>
                </a:solidFill>
                <a:latin typeface="Cambria"/>
                <a:cs typeface="Cambria"/>
              </a:rPr>
              <a:t>Cross </a:t>
            </a:r>
            <a:r>
              <a:rPr sz="1550" dirty="0">
                <a:solidFill>
                  <a:srgbClr val="1C0D07"/>
                </a:solidFill>
                <a:latin typeface="Cambria"/>
                <a:cs typeface="Cambria"/>
              </a:rPr>
              <a:t>Country</a:t>
            </a:r>
            <a:r>
              <a:rPr sz="1550" spc="290" dirty="0">
                <a:solidFill>
                  <a:srgbClr val="1C0D07"/>
                </a:solidFill>
                <a:latin typeface="Cambria"/>
                <a:cs typeface="Cambria"/>
              </a:rPr>
              <a:t> </a:t>
            </a:r>
            <a:r>
              <a:rPr sz="1550" dirty="0">
                <a:solidFill>
                  <a:srgbClr val="1C0D07"/>
                </a:solidFill>
                <a:latin typeface="Cambria"/>
                <a:cs typeface="Cambria"/>
              </a:rPr>
              <a:t>Empirical</a:t>
            </a:r>
            <a:r>
              <a:rPr sz="1550" spc="290" dirty="0">
                <a:solidFill>
                  <a:srgbClr val="1C0D07"/>
                </a:solidFill>
                <a:latin typeface="Cambria"/>
                <a:cs typeface="Cambria"/>
              </a:rPr>
              <a:t> </a:t>
            </a:r>
            <a:r>
              <a:rPr sz="1550" spc="-10" dirty="0">
                <a:solidFill>
                  <a:srgbClr val="1C0D07"/>
                </a:solidFill>
                <a:latin typeface="Cambria"/>
                <a:cs typeface="Cambria"/>
              </a:rPr>
              <a:t>Study- </a:t>
            </a:r>
            <a:r>
              <a:rPr sz="1550" u="heavy" spc="-10" dirty="0">
                <a:solidFill>
                  <a:srgbClr val="1C0D07"/>
                </a:solidFill>
                <a:uFill>
                  <a:solidFill>
                    <a:srgbClr val="1C0D07"/>
                  </a:solidFill>
                </a:uFill>
                <a:latin typeface="Cambria"/>
                <a:cs typeface="Cambria"/>
                <a:hlinkClick r:id="rId9"/>
              </a:rPr>
              <a:t>https://files.eric.ed.gov/fulltext/EJ1060178.pd</a:t>
            </a:r>
            <a:r>
              <a:rPr sz="1550" spc="-10" dirty="0">
                <a:solidFill>
                  <a:srgbClr val="1C0D07"/>
                </a:solidFill>
                <a:latin typeface="Cambria"/>
                <a:cs typeface="Cambria"/>
              </a:rPr>
              <a:t>f</a:t>
            </a:r>
            <a:endParaRPr sz="1550">
              <a:latin typeface="Cambria"/>
              <a:cs typeface="Cambria"/>
            </a:endParaRPr>
          </a:p>
          <a:p>
            <a:pPr marL="403225" marR="446405">
              <a:lnSpc>
                <a:spcPct val="117500"/>
              </a:lnSpc>
              <a:spcBef>
                <a:spcPts val="775"/>
              </a:spcBef>
            </a:pPr>
            <a:r>
              <a:rPr sz="1550" dirty="0">
                <a:solidFill>
                  <a:srgbClr val="1C0D07"/>
                </a:solidFill>
                <a:latin typeface="Cambria"/>
                <a:cs typeface="Cambria"/>
              </a:rPr>
              <a:t>Catherine</a:t>
            </a:r>
            <a:r>
              <a:rPr sz="1550" spc="190" dirty="0">
                <a:solidFill>
                  <a:srgbClr val="1C0D07"/>
                </a:solidFill>
                <a:latin typeface="Cambria"/>
                <a:cs typeface="Cambria"/>
              </a:rPr>
              <a:t> </a:t>
            </a:r>
            <a:r>
              <a:rPr sz="1550" dirty="0">
                <a:solidFill>
                  <a:srgbClr val="1C0D07"/>
                </a:solidFill>
                <a:latin typeface="Cambria"/>
                <a:cs typeface="Cambria"/>
              </a:rPr>
              <a:t>Grant</a:t>
            </a:r>
            <a:r>
              <a:rPr sz="1550" spc="195" dirty="0">
                <a:solidFill>
                  <a:srgbClr val="1C0D07"/>
                </a:solidFill>
                <a:latin typeface="Cambria"/>
                <a:cs typeface="Cambria"/>
              </a:rPr>
              <a:t> </a:t>
            </a:r>
            <a:r>
              <a:rPr sz="1550" spc="-65" dirty="0">
                <a:solidFill>
                  <a:srgbClr val="1C0D07"/>
                </a:solidFill>
                <a:latin typeface="Cambria"/>
                <a:cs typeface="Cambria"/>
              </a:rPr>
              <a:t>(2017).</a:t>
            </a:r>
            <a:r>
              <a:rPr sz="1550" spc="195" dirty="0">
                <a:solidFill>
                  <a:srgbClr val="1C0D07"/>
                </a:solidFill>
                <a:latin typeface="Cambria"/>
                <a:cs typeface="Cambria"/>
              </a:rPr>
              <a:t> </a:t>
            </a:r>
            <a:r>
              <a:rPr sz="1550" spc="50" dirty="0">
                <a:solidFill>
                  <a:srgbClr val="1C0D07"/>
                </a:solidFill>
                <a:latin typeface="Cambria"/>
                <a:cs typeface="Cambria"/>
              </a:rPr>
              <a:t>The</a:t>
            </a:r>
            <a:r>
              <a:rPr sz="1550" spc="195" dirty="0">
                <a:solidFill>
                  <a:srgbClr val="1C0D07"/>
                </a:solidFill>
                <a:latin typeface="Cambria"/>
                <a:cs typeface="Cambria"/>
              </a:rPr>
              <a:t> </a:t>
            </a:r>
            <a:r>
              <a:rPr sz="1550" dirty="0">
                <a:solidFill>
                  <a:srgbClr val="1C0D07"/>
                </a:solidFill>
                <a:latin typeface="Cambria"/>
                <a:cs typeface="Cambria"/>
              </a:rPr>
              <a:t>Contribution</a:t>
            </a:r>
            <a:r>
              <a:rPr sz="1550" spc="190" dirty="0">
                <a:solidFill>
                  <a:srgbClr val="1C0D07"/>
                </a:solidFill>
                <a:latin typeface="Cambria"/>
                <a:cs typeface="Cambria"/>
              </a:rPr>
              <a:t> </a:t>
            </a:r>
            <a:r>
              <a:rPr sz="1550" dirty="0">
                <a:solidFill>
                  <a:srgbClr val="1C0D07"/>
                </a:solidFill>
                <a:latin typeface="Cambria"/>
                <a:cs typeface="Cambria"/>
              </a:rPr>
              <a:t>of</a:t>
            </a:r>
            <a:r>
              <a:rPr sz="1550" spc="195" dirty="0">
                <a:solidFill>
                  <a:srgbClr val="1C0D07"/>
                </a:solidFill>
                <a:latin typeface="Cambria"/>
                <a:cs typeface="Cambria"/>
              </a:rPr>
              <a:t> </a:t>
            </a:r>
            <a:r>
              <a:rPr sz="1550" dirty="0">
                <a:solidFill>
                  <a:srgbClr val="1C0D07"/>
                </a:solidFill>
                <a:latin typeface="Cambria"/>
                <a:cs typeface="Cambria"/>
              </a:rPr>
              <a:t>Education</a:t>
            </a:r>
            <a:r>
              <a:rPr sz="1550" spc="195" dirty="0">
                <a:solidFill>
                  <a:srgbClr val="1C0D07"/>
                </a:solidFill>
                <a:latin typeface="Cambria"/>
                <a:cs typeface="Cambria"/>
              </a:rPr>
              <a:t> </a:t>
            </a:r>
            <a:r>
              <a:rPr sz="1550" spc="-25" dirty="0">
                <a:solidFill>
                  <a:srgbClr val="1C0D07"/>
                </a:solidFill>
                <a:latin typeface="Cambria"/>
                <a:cs typeface="Cambria"/>
              </a:rPr>
              <a:t>to </a:t>
            </a:r>
            <a:r>
              <a:rPr sz="1550" spc="10" dirty="0">
                <a:solidFill>
                  <a:srgbClr val="1C0D07"/>
                </a:solidFill>
                <a:latin typeface="Cambria"/>
                <a:cs typeface="Cambria"/>
              </a:rPr>
              <a:t>Economic</a:t>
            </a:r>
            <a:r>
              <a:rPr sz="1550" spc="130" dirty="0">
                <a:solidFill>
                  <a:srgbClr val="1C0D07"/>
                </a:solidFill>
                <a:latin typeface="Cambria"/>
                <a:cs typeface="Cambria"/>
              </a:rPr>
              <a:t> </a:t>
            </a:r>
            <a:r>
              <a:rPr sz="1550" spc="55" dirty="0">
                <a:solidFill>
                  <a:srgbClr val="1C0D07"/>
                </a:solidFill>
                <a:latin typeface="Cambria"/>
                <a:cs typeface="Cambria"/>
              </a:rPr>
              <a:t>Growth.</a:t>
            </a:r>
            <a:r>
              <a:rPr sz="1550" spc="135" dirty="0">
                <a:solidFill>
                  <a:srgbClr val="1C0D07"/>
                </a:solidFill>
                <a:latin typeface="Cambria"/>
                <a:cs typeface="Cambria"/>
              </a:rPr>
              <a:t> </a:t>
            </a:r>
            <a:r>
              <a:rPr sz="1550" spc="10" dirty="0">
                <a:solidFill>
                  <a:srgbClr val="1C0D07"/>
                </a:solidFill>
                <a:latin typeface="Cambria"/>
                <a:cs typeface="Cambria"/>
              </a:rPr>
              <a:t>Institute</a:t>
            </a:r>
            <a:r>
              <a:rPr sz="1550" spc="130" dirty="0">
                <a:solidFill>
                  <a:srgbClr val="1C0D07"/>
                </a:solidFill>
                <a:latin typeface="Cambria"/>
                <a:cs typeface="Cambria"/>
              </a:rPr>
              <a:t> </a:t>
            </a:r>
            <a:r>
              <a:rPr sz="1550" spc="10" dirty="0">
                <a:solidFill>
                  <a:srgbClr val="1C0D07"/>
                </a:solidFill>
                <a:latin typeface="Cambria"/>
                <a:cs typeface="Cambria"/>
              </a:rPr>
              <a:t>Of</a:t>
            </a:r>
            <a:r>
              <a:rPr sz="1550" spc="135" dirty="0">
                <a:solidFill>
                  <a:srgbClr val="1C0D07"/>
                </a:solidFill>
                <a:latin typeface="Cambria"/>
                <a:cs typeface="Cambria"/>
              </a:rPr>
              <a:t> </a:t>
            </a:r>
            <a:r>
              <a:rPr sz="1550" spc="10" dirty="0">
                <a:solidFill>
                  <a:srgbClr val="1C0D07"/>
                </a:solidFill>
                <a:latin typeface="Cambria"/>
                <a:cs typeface="Cambria"/>
              </a:rPr>
              <a:t>Development</a:t>
            </a:r>
            <a:r>
              <a:rPr sz="1550" spc="135" dirty="0">
                <a:solidFill>
                  <a:srgbClr val="1C0D07"/>
                </a:solidFill>
                <a:latin typeface="Cambria"/>
                <a:cs typeface="Cambria"/>
              </a:rPr>
              <a:t> </a:t>
            </a:r>
            <a:r>
              <a:rPr sz="1550" spc="-10" dirty="0">
                <a:solidFill>
                  <a:srgbClr val="1C0D07"/>
                </a:solidFill>
                <a:latin typeface="Cambria"/>
                <a:cs typeface="Cambria"/>
              </a:rPr>
              <a:t>Studies. </a:t>
            </a:r>
            <a:r>
              <a:rPr sz="1550" u="heavy" spc="-10" dirty="0">
                <a:solidFill>
                  <a:srgbClr val="1C0D07"/>
                </a:solidFill>
                <a:uFill>
                  <a:solidFill>
                    <a:srgbClr val="1C0D07"/>
                  </a:solidFill>
                </a:uFill>
                <a:latin typeface="Cambria"/>
                <a:cs typeface="Cambria"/>
                <a:hlinkClick r:id="rId10"/>
              </a:rPr>
              <a:t>https://assets.publishing.service.gov.uk/media/5b9b87f340f0</a:t>
            </a:r>
            <a:r>
              <a:rPr sz="1550" spc="500" dirty="0">
                <a:solidFill>
                  <a:srgbClr val="1C0D07"/>
                </a:solidFill>
                <a:latin typeface="Cambria"/>
                <a:cs typeface="Cambria"/>
              </a:rPr>
              <a:t> </a:t>
            </a:r>
            <a:r>
              <a:rPr sz="1550" u="heavy" spc="-10" dirty="0">
                <a:solidFill>
                  <a:srgbClr val="1C0D07"/>
                </a:solidFill>
                <a:uFill>
                  <a:solidFill>
                    <a:srgbClr val="1C0D07"/>
                  </a:solidFill>
                </a:uFill>
                <a:latin typeface="Cambria"/>
                <a:cs typeface="Cambria"/>
                <a:hlinkClick r:id="rId10"/>
              </a:rPr>
              <a:t>b67896977bae/K4D_HDR_The_Contribution_of_Education_to</a:t>
            </a:r>
            <a:endParaRPr sz="1550">
              <a:latin typeface="Cambria"/>
              <a:cs typeface="Cambria"/>
            </a:endParaRPr>
          </a:p>
          <a:p>
            <a:pPr marL="403225">
              <a:lnSpc>
                <a:spcPct val="100000"/>
              </a:lnSpc>
              <a:spcBef>
                <a:spcPts val="325"/>
              </a:spcBef>
            </a:pPr>
            <a:r>
              <a:rPr sz="1550" u="heavy" spc="50" dirty="0">
                <a:solidFill>
                  <a:srgbClr val="1C0D07"/>
                </a:solidFill>
                <a:uFill>
                  <a:solidFill>
                    <a:srgbClr val="1C0D07"/>
                  </a:solidFill>
                </a:uFill>
                <a:latin typeface="Cambria"/>
                <a:cs typeface="Cambria"/>
                <a:hlinkClick r:id="rId10"/>
              </a:rPr>
              <a:t>_Economic_Growth_Final.pdf</a:t>
            </a:r>
            <a:endParaRPr sz="1550">
              <a:latin typeface="Cambria"/>
              <a:cs typeface="Cambria"/>
            </a:endParaRPr>
          </a:p>
        </p:txBody>
      </p:sp>
      <p:grpSp>
        <p:nvGrpSpPr>
          <p:cNvPr id="72" name="object 72"/>
          <p:cNvGrpSpPr/>
          <p:nvPr/>
        </p:nvGrpSpPr>
        <p:grpSpPr>
          <a:xfrm>
            <a:off x="420718" y="12904742"/>
            <a:ext cx="7353300" cy="7067550"/>
            <a:chOff x="420718" y="12904742"/>
            <a:chExt cx="7353300" cy="7067550"/>
          </a:xfrm>
        </p:grpSpPr>
        <p:sp>
          <p:nvSpPr>
            <p:cNvPr id="73" name="object 73"/>
            <p:cNvSpPr/>
            <p:nvPr/>
          </p:nvSpPr>
          <p:spPr>
            <a:xfrm>
              <a:off x="420718" y="19909444"/>
              <a:ext cx="62865" cy="62865"/>
            </a:xfrm>
            <a:custGeom>
              <a:avLst/>
              <a:gdLst/>
              <a:ahLst/>
              <a:cxnLst/>
              <a:rect l="l" t="t" r="r" b="b"/>
              <a:pathLst>
                <a:path w="62865" h="62865">
                  <a:moveTo>
                    <a:pt x="35499" y="62685"/>
                  </a:moveTo>
                  <a:lnTo>
                    <a:pt x="27186" y="62685"/>
                  </a:lnTo>
                  <a:lnTo>
                    <a:pt x="23188" y="61889"/>
                  </a:lnTo>
                  <a:lnTo>
                    <a:pt x="0" y="35498"/>
                  </a:lnTo>
                  <a:lnTo>
                    <a:pt x="0" y="27186"/>
                  </a:lnTo>
                  <a:lnTo>
                    <a:pt x="27186" y="0"/>
                  </a:lnTo>
                  <a:lnTo>
                    <a:pt x="35499" y="0"/>
                  </a:lnTo>
                  <a:lnTo>
                    <a:pt x="62685" y="27186"/>
                  </a:lnTo>
                  <a:lnTo>
                    <a:pt x="62685" y="31342"/>
                  </a:lnTo>
                  <a:lnTo>
                    <a:pt x="62685" y="35498"/>
                  </a:lnTo>
                  <a:lnTo>
                    <a:pt x="35499" y="62685"/>
                  </a:lnTo>
                  <a:close/>
                </a:path>
              </a:pathLst>
            </a:custGeom>
            <a:solidFill>
              <a:srgbClr val="1C0D0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74" name="object 74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7702037" y="12904742"/>
              <a:ext cx="71640" cy="71640"/>
            </a:xfrm>
            <a:prstGeom prst="rect">
              <a:avLst/>
            </a:prstGeom>
          </p:spPr>
        </p:pic>
        <p:pic>
          <p:nvPicPr>
            <p:cNvPr id="75" name="object 75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7702037" y="13741953"/>
              <a:ext cx="71640" cy="71640"/>
            </a:xfrm>
            <a:prstGeom prst="rect">
              <a:avLst/>
            </a:prstGeom>
          </p:spPr>
        </p:pic>
        <p:pic>
          <p:nvPicPr>
            <p:cNvPr id="76" name="object 76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7630395" y="14560225"/>
              <a:ext cx="71640" cy="71640"/>
            </a:xfrm>
            <a:prstGeom prst="rect">
              <a:avLst/>
            </a:prstGeom>
          </p:spPr>
        </p:pic>
      </p:grpSp>
      <p:sp>
        <p:nvSpPr>
          <p:cNvPr id="77" name="object 77"/>
          <p:cNvSpPr txBox="1"/>
          <p:nvPr/>
        </p:nvSpPr>
        <p:spPr>
          <a:xfrm>
            <a:off x="7642059" y="9767909"/>
            <a:ext cx="5381625" cy="52222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13799"/>
              </a:lnSpc>
              <a:spcBef>
                <a:spcPts val="100"/>
              </a:spcBef>
            </a:pPr>
            <a:r>
              <a:rPr sz="1600" spc="10" dirty="0">
                <a:solidFill>
                  <a:srgbClr val="1C0D07"/>
                </a:solidFill>
                <a:latin typeface="Cambria"/>
                <a:cs typeface="Cambria"/>
              </a:rPr>
              <a:t>The</a:t>
            </a:r>
            <a:r>
              <a:rPr sz="1600" spc="100" dirty="0">
                <a:solidFill>
                  <a:srgbClr val="1C0D07"/>
                </a:solidFill>
                <a:latin typeface="Cambria"/>
                <a:cs typeface="Cambria"/>
              </a:rPr>
              <a:t> </a:t>
            </a:r>
            <a:r>
              <a:rPr sz="1600" spc="10" dirty="0">
                <a:solidFill>
                  <a:srgbClr val="1C0D07"/>
                </a:solidFill>
                <a:latin typeface="Cambria"/>
                <a:cs typeface="Cambria"/>
              </a:rPr>
              <a:t>significance</a:t>
            </a:r>
            <a:r>
              <a:rPr sz="1600" spc="100" dirty="0">
                <a:solidFill>
                  <a:srgbClr val="1C0D07"/>
                </a:solidFill>
                <a:latin typeface="Cambria"/>
                <a:cs typeface="Cambria"/>
              </a:rPr>
              <a:t> </a:t>
            </a:r>
            <a:r>
              <a:rPr sz="1600" spc="10" dirty="0">
                <a:solidFill>
                  <a:srgbClr val="1C0D07"/>
                </a:solidFill>
                <a:latin typeface="Cambria"/>
                <a:cs typeface="Cambria"/>
              </a:rPr>
              <a:t>of</a:t>
            </a:r>
            <a:r>
              <a:rPr sz="1600" spc="100" dirty="0">
                <a:solidFill>
                  <a:srgbClr val="1C0D07"/>
                </a:solidFill>
                <a:latin typeface="Cambria"/>
                <a:cs typeface="Cambria"/>
              </a:rPr>
              <a:t> </a:t>
            </a:r>
            <a:r>
              <a:rPr sz="1600" spc="10" dirty="0">
                <a:solidFill>
                  <a:srgbClr val="1C0D07"/>
                </a:solidFill>
                <a:latin typeface="Cambria"/>
                <a:cs typeface="Cambria"/>
              </a:rPr>
              <a:t>female</a:t>
            </a:r>
            <a:r>
              <a:rPr sz="1600" spc="100" dirty="0">
                <a:solidFill>
                  <a:srgbClr val="1C0D07"/>
                </a:solidFill>
                <a:latin typeface="Cambria"/>
                <a:cs typeface="Cambria"/>
              </a:rPr>
              <a:t> </a:t>
            </a:r>
            <a:r>
              <a:rPr sz="1600" spc="10" dirty="0">
                <a:solidFill>
                  <a:srgbClr val="1C0D07"/>
                </a:solidFill>
                <a:latin typeface="Cambria"/>
                <a:cs typeface="Cambria"/>
              </a:rPr>
              <a:t>education</a:t>
            </a:r>
            <a:r>
              <a:rPr sz="1600" spc="100" dirty="0">
                <a:solidFill>
                  <a:srgbClr val="1C0D07"/>
                </a:solidFill>
                <a:latin typeface="Cambria"/>
                <a:cs typeface="Cambria"/>
              </a:rPr>
              <a:t> </a:t>
            </a:r>
            <a:r>
              <a:rPr sz="1600" spc="10" dirty="0">
                <a:solidFill>
                  <a:srgbClr val="1C0D07"/>
                </a:solidFill>
                <a:latin typeface="Cambria"/>
                <a:cs typeface="Cambria"/>
              </a:rPr>
              <a:t>in</a:t>
            </a:r>
            <a:r>
              <a:rPr sz="1600" spc="100" dirty="0">
                <a:solidFill>
                  <a:srgbClr val="1C0D07"/>
                </a:solidFill>
                <a:latin typeface="Cambria"/>
                <a:cs typeface="Cambria"/>
              </a:rPr>
              <a:t> </a:t>
            </a:r>
            <a:r>
              <a:rPr sz="1600" spc="10" dirty="0">
                <a:solidFill>
                  <a:srgbClr val="1C0D07"/>
                </a:solidFill>
                <a:latin typeface="Cambria"/>
                <a:cs typeface="Cambria"/>
              </a:rPr>
              <a:t>the</a:t>
            </a:r>
            <a:r>
              <a:rPr sz="1600" spc="100" dirty="0">
                <a:solidFill>
                  <a:srgbClr val="1C0D07"/>
                </a:solidFill>
                <a:latin typeface="Cambria"/>
                <a:cs typeface="Cambria"/>
              </a:rPr>
              <a:t> </a:t>
            </a:r>
            <a:r>
              <a:rPr sz="1600" spc="-10" dirty="0">
                <a:solidFill>
                  <a:srgbClr val="1C0D07"/>
                </a:solidFill>
                <a:latin typeface="Cambria"/>
                <a:cs typeface="Cambria"/>
              </a:rPr>
              <a:t>economic </a:t>
            </a:r>
            <a:r>
              <a:rPr sz="1600" spc="10" dirty="0">
                <a:solidFill>
                  <a:srgbClr val="1C0D07"/>
                </a:solidFill>
                <a:latin typeface="Cambria"/>
                <a:cs typeface="Cambria"/>
              </a:rPr>
              <a:t>progress</a:t>
            </a:r>
            <a:r>
              <a:rPr sz="1600" spc="105" dirty="0">
                <a:solidFill>
                  <a:srgbClr val="1C0D07"/>
                </a:solidFill>
                <a:latin typeface="Cambria"/>
                <a:cs typeface="Cambria"/>
              </a:rPr>
              <a:t> </a:t>
            </a:r>
            <a:r>
              <a:rPr sz="1600" spc="10" dirty="0">
                <a:solidFill>
                  <a:srgbClr val="1C0D07"/>
                </a:solidFill>
                <a:latin typeface="Cambria"/>
                <a:cs typeface="Cambria"/>
              </a:rPr>
              <a:t>of</a:t>
            </a:r>
            <a:r>
              <a:rPr sz="1600" spc="105" dirty="0">
                <a:solidFill>
                  <a:srgbClr val="1C0D07"/>
                </a:solidFill>
                <a:latin typeface="Cambria"/>
                <a:cs typeface="Cambria"/>
              </a:rPr>
              <a:t> </a:t>
            </a:r>
            <a:r>
              <a:rPr sz="1600" spc="10" dirty="0">
                <a:solidFill>
                  <a:srgbClr val="1C0D07"/>
                </a:solidFill>
                <a:latin typeface="Cambria"/>
                <a:cs typeface="Cambria"/>
              </a:rPr>
              <a:t>Pakistan</a:t>
            </a:r>
            <a:r>
              <a:rPr sz="1600" spc="110" dirty="0">
                <a:solidFill>
                  <a:srgbClr val="1C0D07"/>
                </a:solidFill>
                <a:latin typeface="Cambria"/>
                <a:cs typeface="Cambria"/>
              </a:rPr>
              <a:t> </a:t>
            </a:r>
            <a:r>
              <a:rPr sz="1600" spc="10" dirty="0">
                <a:solidFill>
                  <a:srgbClr val="1C0D07"/>
                </a:solidFill>
                <a:latin typeface="Cambria"/>
                <a:cs typeface="Cambria"/>
              </a:rPr>
              <a:t>is</a:t>
            </a:r>
            <a:r>
              <a:rPr sz="1600" spc="105" dirty="0">
                <a:solidFill>
                  <a:srgbClr val="1C0D07"/>
                </a:solidFill>
                <a:latin typeface="Cambria"/>
                <a:cs typeface="Cambria"/>
              </a:rPr>
              <a:t> </a:t>
            </a:r>
            <a:r>
              <a:rPr sz="1600" spc="10" dirty="0">
                <a:solidFill>
                  <a:srgbClr val="1C0D07"/>
                </a:solidFill>
                <a:latin typeface="Cambria"/>
                <a:cs typeface="Cambria"/>
              </a:rPr>
              <a:t>substantial.</a:t>
            </a:r>
            <a:r>
              <a:rPr sz="1600" spc="110" dirty="0">
                <a:solidFill>
                  <a:srgbClr val="1C0D07"/>
                </a:solidFill>
                <a:latin typeface="Cambria"/>
                <a:cs typeface="Cambria"/>
              </a:rPr>
              <a:t> </a:t>
            </a:r>
            <a:r>
              <a:rPr sz="1600" spc="10" dirty="0">
                <a:solidFill>
                  <a:srgbClr val="1C0D07"/>
                </a:solidFill>
                <a:latin typeface="Cambria"/>
                <a:cs typeface="Cambria"/>
              </a:rPr>
              <a:t>Research</a:t>
            </a:r>
            <a:r>
              <a:rPr sz="1600" spc="105" dirty="0">
                <a:solidFill>
                  <a:srgbClr val="1C0D07"/>
                </a:solidFill>
                <a:latin typeface="Cambria"/>
                <a:cs typeface="Cambria"/>
              </a:rPr>
              <a:t> </a:t>
            </a:r>
            <a:r>
              <a:rPr sz="1600" spc="-10" dirty="0">
                <a:solidFill>
                  <a:srgbClr val="1C0D07"/>
                </a:solidFill>
                <a:latin typeface="Cambria"/>
                <a:cs typeface="Cambria"/>
              </a:rPr>
              <a:t>findings </a:t>
            </a:r>
            <a:r>
              <a:rPr sz="1600" dirty="0">
                <a:solidFill>
                  <a:srgbClr val="1C0D07"/>
                </a:solidFill>
                <a:latin typeface="Cambria"/>
                <a:cs typeface="Cambria"/>
              </a:rPr>
              <a:t>indicate</a:t>
            </a:r>
            <a:r>
              <a:rPr sz="1600" spc="135" dirty="0">
                <a:solidFill>
                  <a:srgbClr val="1C0D07"/>
                </a:solidFill>
                <a:latin typeface="Cambria"/>
                <a:cs typeface="Cambria"/>
              </a:rPr>
              <a:t> </a:t>
            </a:r>
            <a:r>
              <a:rPr sz="1600" dirty="0">
                <a:solidFill>
                  <a:srgbClr val="1C0D07"/>
                </a:solidFill>
                <a:latin typeface="Cambria"/>
                <a:cs typeface="Cambria"/>
              </a:rPr>
              <a:t>that</a:t>
            </a:r>
            <a:r>
              <a:rPr sz="1600" spc="135" dirty="0">
                <a:solidFill>
                  <a:srgbClr val="1C0D07"/>
                </a:solidFill>
                <a:latin typeface="Cambria"/>
                <a:cs typeface="Cambria"/>
              </a:rPr>
              <a:t> </a:t>
            </a:r>
            <a:r>
              <a:rPr sz="1600" dirty="0">
                <a:solidFill>
                  <a:srgbClr val="1C0D07"/>
                </a:solidFill>
                <a:latin typeface="Cambria"/>
                <a:cs typeface="Cambria"/>
              </a:rPr>
              <a:t>the</a:t>
            </a:r>
            <a:r>
              <a:rPr sz="1600" spc="140" dirty="0">
                <a:solidFill>
                  <a:srgbClr val="1C0D07"/>
                </a:solidFill>
                <a:latin typeface="Cambria"/>
                <a:cs typeface="Cambria"/>
              </a:rPr>
              <a:t> </a:t>
            </a:r>
            <a:r>
              <a:rPr sz="1600" dirty="0">
                <a:solidFill>
                  <a:srgbClr val="1C0D07"/>
                </a:solidFill>
                <a:latin typeface="Cambria"/>
                <a:cs typeface="Cambria"/>
              </a:rPr>
              <a:t>education</a:t>
            </a:r>
            <a:r>
              <a:rPr sz="1600" spc="135" dirty="0">
                <a:solidFill>
                  <a:srgbClr val="1C0D07"/>
                </a:solidFill>
                <a:latin typeface="Cambria"/>
                <a:cs typeface="Cambria"/>
              </a:rPr>
              <a:t> </a:t>
            </a:r>
            <a:r>
              <a:rPr sz="1600" dirty="0">
                <a:solidFill>
                  <a:srgbClr val="1C0D07"/>
                </a:solidFill>
                <a:latin typeface="Cambria"/>
                <a:cs typeface="Cambria"/>
              </a:rPr>
              <a:t>of</a:t>
            </a:r>
            <a:r>
              <a:rPr sz="1600" spc="135" dirty="0">
                <a:solidFill>
                  <a:srgbClr val="1C0D07"/>
                </a:solidFill>
                <a:latin typeface="Cambria"/>
                <a:cs typeface="Cambria"/>
              </a:rPr>
              <a:t> </a:t>
            </a:r>
            <a:r>
              <a:rPr sz="1600" dirty="0">
                <a:solidFill>
                  <a:srgbClr val="1C0D07"/>
                </a:solidFill>
                <a:latin typeface="Cambria"/>
                <a:cs typeface="Cambria"/>
              </a:rPr>
              <a:t>women</a:t>
            </a:r>
            <a:r>
              <a:rPr sz="1600" spc="140" dirty="0">
                <a:solidFill>
                  <a:srgbClr val="1C0D07"/>
                </a:solidFill>
                <a:latin typeface="Cambria"/>
                <a:cs typeface="Cambria"/>
              </a:rPr>
              <a:t> </a:t>
            </a:r>
            <a:r>
              <a:rPr sz="1600" dirty="0">
                <a:solidFill>
                  <a:srgbClr val="1C0D07"/>
                </a:solidFill>
                <a:latin typeface="Cambria"/>
                <a:cs typeface="Cambria"/>
              </a:rPr>
              <a:t>has</a:t>
            </a:r>
            <a:r>
              <a:rPr sz="1600" spc="135" dirty="0">
                <a:solidFill>
                  <a:srgbClr val="1C0D07"/>
                </a:solidFill>
                <a:latin typeface="Cambria"/>
                <a:cs typeface="Cambria"/>
              </a:rPr>
              <a:t> </a:t>
            </a:r>
            <a:r>
              <a:rPr sz="1600" dirty="0">
                <a:solidFill>
                  <a:srgbClr val="1C0D07"/>
                </a:solidFill>
                <a:latin typeface="Cambria"/>
                <a:cs typeface="Cambria"/>
              </a:rPr>
              <a:t>a</a:t>
            </a:r>
            <a:r>
              <a:rPr sz="1600" spc="140" dirty="0">
                <a:solidFill>
                  <a:srgbClr val="1C0D07"/>
                </a:solidFill>
                <a:latin typeface="Cambria"/>
                <a:cs typeface="Cambria"/>
              </a:rPr>
              <a:t> </a:t>
            </a:r>
            <a:r>
              <a:rPr sz="1600" dirty="0">
                <a:solidFill>
                  <a:srgbClr val="1C0D07"/>
                </a:solidFill>
                <a:latin typeface="Cambria"/>
                <a:cs typeface="Cambria"/>
              </a:rPr>
              <a:t>beneficial</a:t>
            </a:r>
            <a:r>
              <a:rPr sz="1600" spc="135" dirty="0">
                <a:solidFill>
                  <a:srgbClr val="1C0D07"/>
                </a:solidFill>
                <a:latin typeface="Cambria"/>
                <a:cs typeface="Cambria"/>
              </a:rPr>
              <a:t> </a:t>
            </a:r>
            <a:r>
              <a:rPr sz="1600" spc="-10" dirty="0">
                <a:solidFill>
                  <a:srgbClr val="1C0D07"/>
                </a:solidFill>
                <a:latin typeface="Cambria"/>
                <a:cs typeface="Cambria"/>
              </a:rPr>
              <a:t>effect </a:t>
            </a:r>
            <a:r>
              <a:rPr sz="1600" dirty="0">
                <a:solidFill>
                  <a:srgbClr val="1C0D07"/>
                </a:solidFill>
                <a:latin typeface="Cambria"/>
                <a:cs typeface="Cambria"/>
              </a:rPr>
              <a:t>on</a:t>
            </a:r>
            <a:r>
              <a:rPr sz="1600" spc="85" dirty="0">
                <a:solidFill>
                  <a:srgbClr val="1C0D07"/>
                </a:solidFill>
                <a:latin typeface="Cambria"/>
                <a:cs typeface="Cambria"/>
              </a:rPr>
              <a:t> </a:t>
            </a:r>
            <a:r>
              <a:rPr sz="1600" dirty="0">
                <a:solidFill>
                  <a:srgbClr val="1C0D07"/>
                </a:solidFill>
                <a:latin typeface="Cambria"/>
                <a:cs typeface="Cambria"/>
              </a:rPr>
              <a:t>the</a:t>
            </a:r>
            <a:r>
              <a:rPr sz="1600" spc="90" dirty="0">
                <a:solidFill>
                  <a:srgbClr val="1C0D07"/>
                </a:solidFill>
                <a:latin typeface="Cambria"/>
                <a:cs typeface="Cambria"/>
              </a:rPr>
              <a:t> </a:t>
            </a:r>
            <a:r>
              <a:rPr sz="1600" dirty="0">
                <a:solidFill>
                  <a:srgbClr val="1C0D07"/>
                </a:solidFill>
                <a:latin typeface="Cambria"/>
                <a:cs typeface="Cambria"/>
              </a:rPr>
              <a:t>growth</a:t>
            </a:r>
            <a:r>
              <a:rPr sz="1600" spc="85" dirty="0">
                <a:solidFill>
                  <a:srgbClr val="1C0D07"/>
                </a:solidFill>
                <a:latin typeface="Cambria"/>
                <a:cs typeface="Cambria"/>
              </a:rPr>
              <a:t> </a:t>
            </a:r>
            <a:r>
              <a:rPr sz="1600" dirty="0">
                <a:solidFill>
                  <a:srgbClr val="1C0D07"/>
                </a:solidFill>
                <a:latin typeface="Cambria"/>
                <a:cs typeface="Cambria"/>
              </a:rPr>
              <a:t>of</a:t>
            </a:r>
            <a:r>
              <a:rPr sz="1600" spc="90" dirty="0">
                <a:solidFill>
                  <a:srgbClr val="1C0D07"/>
                </a:solidFill>
                <a:latin typeface="Cambria"/>
                <a:cs typeface="Cambria"/>
              </a:rPr>
              <a:t> </a:t>
            </a:r>
            <a:r>
              <a:rPr sz="1600" dirty="0">
                <a:solidFill>
                  <a:srgbClr val="1C0D07"/>
                </a:solidFill>
                <a:latin typeface="Cambria"/>
                <a:cs typeface="Cambria"/>
              </a:rPr>
              <a:t>the</a:t>
            </a:r>
            <a:r>
              <a:rPr sz="1600" spc="90" dirty="0">
                <a:solidFill>
                  <a:srgbClr val="1C0D07"/>
                </a:solidFill>
                <a:latin typeface="Cambria"/>
                <a:cs typeface="Cambria"/>
              </a:rPr>
              <a:t> </a:t>
            </a:r>
            <a:r>
              <a:rPr sz="1600" spc="35" dirty="0">
                <a:solidFill>
                  <a:srgbClr val="1C0D07"/>
                </a:solidFill>
                <a:latin typeface="Cambria"/>
                <a:cs typeface="Cambria"/>
              </a:rPr>
              <a:t>economy.</a:t>
            </a:r>
            <a:endParaRPr sz="1600">
              <a:latin typeface="Cambria"/>
              <a:cs typeface="Cambria"/>
            </a:endParaRPr>
          </a:p>
          <a:p>
            <a:pPr marL="180975" marR="55880">
              <a:lnSpc>
                <a:spcPct val="113799"/>
              </a:lnSpc>
              <a:spcBef>
                <a:spcPts val="740"/>
              </a:spcBef>
            </a:pPr>
            <a:r>
              <a:rPr sz="1600" dirty="0">
                <a:solidFill>
                  <a:srgbClr val="1C0D07"/>
                </a:solidFill>
                <a:latin typeface="Cambria"/>
                <a:cs typeface="Cambria"/>
              </a:rPr>
              <a:t>The</a:t>
            </a:r>
            <a:r>
              <a:rPr sz="1600" spc="180" dirty="0">
                <a:solidFill>
                  <a:srgbClr val="1C0D07"/>
                </a:solidFill>
                <a:latin typeface="Cambria"/>
                <a:cs typeface="Cambria"/>
              </a:rPr>
              <a:t> </a:t>
            </a:r>
            <a:r>
              <a:rPr sz="1600" dirty="0">
                <a:solidFill>
                  <a:srgbClr val="1C0D07"/>
                </a:solidFill>
                <a:latin typeface="Cambria"/>
                <a:cs typeface="Cambria"/>
              </a:rPr>
              <a:t>study</a:t>
            </a:r>
            <a:r>
              <a:rPr sz="1600" spc="180" dirty="0">
                <a:solidFill>
                  <a:srgbClr val="1C0D07"/>
                </a:solidFill>
                <a:latin typeface="Cambria"/>
                <a:cs typeface="Cambria"/>
              </a:rPr>
              <a:t> </a:t>
            </a:r>
            <a:r>
              <a:rPr sz="1600" dirty="0">
                <a:solidFill>
                  <a:srgbClr val="1C0D07"/>
                </a:solidFill>
                <a:latin typeface="Cambria"/>
                <a:cs typeface="Cambria"/>
              </a:rPr>
              <a:t>emphasizes</a:t>
            </a:r>
            <a:r>
              <a:rPr sz="1600" spc="180" dirty="0">
                <a:solidFill>
                  <a:srgbClr val="1C0D07"/>
                </a:solidFill>
                <a:latin typeface="Cambria"/>
                <a:cs typeface="Cambria"/>
              </a:rPr>
              <a:t> </a:t>
            </a:r>
            <a:r>
              <a:rPr sz="1600" dirty="0">
                <a:solidFill>
                  <a:srgbClr val="1C0D07"/>
                </a:solidFill>
                <a:latin typeface="Cambria"/>
                <a:cs typeface="Cambria"/>
              </a:rPr>
              <a:t>the</a:t>
            </a:r>
            <a:r>
              <a:rPr sz="1600" spc="180" dirty="0">
                <a:solidFill>
                  <a:srgbClr val="1C0D07"/>
                </a:solidFill>
                <a:latin typeface="Cambria"/>
                <a:cs typeface="Cambria"/>
              </a:rPr>
              <a:t> </a:t>
            </a:r>
            <a:r>
              <a:rPr sz="1600" dirty="0">
                <a:solidFill>
                  <a:srgbClr val="1C0D07"/>
                </a:solidFill>
                <a:latin typeface="Cambria"/>
                <a:cs typeface="Cambria"/>
              </a:rPr>
              <a:t>beneficial</a:t>
            </a:r>
            <a:r>
              <a:rPr sz="1600" spc="180" dirty="0">
                <a:solidFill>
                  <a:srgbClr val="1C0D07"/>
                </a:solidFill>
                <a:latin typeface="Cambria"/>
                <a:cs typeface="Cambria"/>
              </a:rPr>
              <a:t> </a:t>
            </a:r>
            <a:r>
              <a:rPr sz="1600" dirty="0">
                <a:solidFill>
                  <a:srgbClr val="1C0D07"/>
                </a:solidFill>
                <a:latin typeface="Cambria"/>
                <a:cs typeface="Cambria"/>
              </a:rPr>
              <a:t>correlation</a:t>
            </a:r>
            <a:r>
              <a:rPr sz="1600" spc="180" dirty="0">
                <a:solidFill>
                  <a:srgbClr val="1C0D07"/>
                </a:solidFill>
                <a:latin typeface="Cambria"/>
                <a:cs typeface="Cambria"/>
              </a:rPr>
              <a:t> </a:t>
            </a:r>
            <a:r>
              <a:rPr sz="1600" spc="-10" dirty="0">
                <a:solidFill>
                  <a:srgbClr val="1C0D07"/>
                </a:solidFill>
                <a:latin typeface="Cambria"/>
                <a:cs typeface="Cambria"/>
              </a:rPr>
              <a:t>between </a:t>
            </a:r>
            <a:r>
              <a:rPr sz="1600" dirty="0">
                <a:solidFill>
                  <a:srgbClr val="1C0D07"/>
                </a:solidFill>
                <a:latin typeface="Cambria"/>
                <a:cs typeface="Cambria"/>
              </a:rPr>
              <a:t>female</a:t>
            </a:r>
            <a:r>
              <a:rPr sz="1600" spc="175" dirty="0">
                <a:solidFill>
                  <a:srgbClr val="1C0D07"/>
                </a:solidFill>
                <a:latin typeface="Cambria"/>
                <a:cs typeface="Cambria"/>
              </a:rPr>
              <a:t> </a:t>
            </a:r>
            <a:r>
              <a:rPr sz="1600" dirty="0">
                <a:solidFill>
                  <a:srgbClr val="1C0D07"/>
                </a:solidFill>
                <a:latin typeface="Cambria"/>
                <a:cs typeface="Cambria"/>
              </a:rPr>
              <a:t>education</a:t>
            </a:r>
            <a:r>
              <a:rPr sz="1600" spc="180" dirty="0">
                <a:solidFill>
                  <a:srgbClr val="1C0D07"/>
                </a:solidFill>
                <a:latin typeface="Cambria"/>
                <a:cs typeface="Cambria"/>
              </a:rPr>
              <a:t> </a:t>
            </a:r>
            <a:r>
              <a:rPr sz="1600" dirty="0">
                <a:solidFill>
                  <a:srgbClr val="1C0D07"/>
                </a:solidFill>
                <a:latin typeface="Cambria"/>
                <a:cs typeface="Cambria"/>
              </a:rPr>
              <a:t>and</a:t>
            </a:r>
            <a:r>
              <a:rPr sz="1600" spc="180" dirty="0">
                <a:solidFill>
                  <a:srgbClr val="1C0D07"/>
                </a:solidFill>
                <a:latin typeface="Cambria"/>
                <a:cs typeface="Cambria"/>
              </a:rPr>
              <a:t> </a:t>
            </a:r>
            <a:r>
              <a:rPr sz="1600" dirty="0">
                <a:solidFill>
                  <a:srgbClr val="1C0D07"/>
                </a:solidFill>
                <a:latin typeface="Cambria"/>
                <a:cs typeface="Cambria"/>
              </a:rPr>
              <a:t>female</a:t>
            </a:r>
            <a:r>
              <a:rPr sz="1600" spc="180" dirty="0">
                <a:solidFill>
                  <a:srgbClr val="1C0D07"/>
                </a:solidFill>
                <a:latin typeface="Cambria"/>
                <a:cs typeface="Cambria"/>
              </a:rPr>
              <a:t> </a:t>
            </a:r>
            <a:r>
              <a:rPr sz="1600" dirty="0">
                <a:solidFill>
                  <a:srgbClr val="1C0D07"/>
                </a:solidFill>
                <a:latin typeface="Cambria"/>
                <a:cs typeface="Cambria"/>
              </a:rPr>
              <a:t>labor</a:t>
            </a:r>
            <a:r>
              <a:rPr sz="1600" spc="180" dirty="0">
                <a:solidFill>
                  <a:srgbClr val="1C0D07"/>
                </a:solidFill>
                <a:latin typeface="Cambria"/>
                <a:cs typeface="Cambria"/>
              </a:rPr>
              <a:t> </a:t>
            </a:r>
            <a:r>
              <a:rPr sz="1600" dirty="0">
                <a:solidFill>
                  <a:srgbClr val="1C0D07"/>
                </a:solidFill>
                <a:latin typeface="Cambria"/>
                <a:cs typeface="Cambria"/>
              </a:rPr>
              <a:t>force</a:t>
            </a:r>
            <a:r>
              <a:rPr sz="1600" spc="175" dirty="0">
                <a:solidFill>
                  <a:srgbClr val="1C0D07"/>
                </a:solidFill>
                <a:latin typeface="Cambria"/>
                <a:cs typeface="Cambria"/>
              </a:rPr>
              <a:t> </a:t>
            </a:r>
            <a:r>
              <a:rPr sz="1600" spc="-10" dirty="0">
                <a:solidFill>
                  <a:srgbClr val="1C0D07"/>
                </a:solidFill>
                <a:latin typeface="Cambria"/>
                <a:cs typeface="Cambria"/>
              </a:rPr>
              <a:t>participation, </a:t>
            </a:r>
            <a:r>
              <a:rPr sz="1600" dirty="0">
                <a:solidFill>
                  <a:srgbClr val="1C0D07"/>
                </a:solidFill>
                <a:latin typeface="Cambria"/>
                <a:cs typeface="Cambria"/>
              </a:rPr>
              <a:t>which</a:t>
            </a:r>
            <a:r>
              <a:rPr sz="1600" spc="160" dirty="0">
                <a:solidFill>
                  <a:srgbClr val="1C0D07"/>
                </a:solidFill>
                <a:latin typeface="Cambria"/>
                <a:cs typeface="Cambria"/>
              </a:rPr>
              <a:t> </a:t>
            </a:r>
            <a:r>
              <a:rPr sz="1600" dirty="0">
                <a:solidFill>
                  <a:srgbClr val="1C0D07"/>
                </a:solidFill>
                <a:latin typeface="Cambria"/>
                <a:cs typeface="Cambria"/>
              </a:rPr>
              <a:t>subsequently</a:t>
            </a:r>
            <a:r>
              <a:rPr sz="1600" spc="160" dirty="0">
                <a:solidFill>
                  <a:srgbClr val="1C0D07"/>
                </a:solidFill>
                <a:latin typeface="Cambria"/>
                <a:cs typeface="Cambria"/>
              </a:rPr>
              <a:t> </a:t>
            </a:r>
            <a:r>
              <a:rPr sz="1600" dirty="0">
                <a:solidFill>
                  <a:srgbClr val="1C0D07"/>
                </a:solidFill>
                <a:latin typeface="Cambria"/>
                <a:cs typeface="Cambria"/>
              </a:rPr>
              <a:t>helps</a:t>
            </a:r>
            <a:r>
              <a:rPr sz="1600" spc="165" dirty="0">
                <a:solidFill>
                  <a:srgbClr val="1C0D07"/>
                </a:solidFill>
                <a:latin typeface="Cambria"/>
                <a:cs typeface="Cambria"/>
              </a:rPr>
              <a:t> </a:t>
            </a:r>
            <a:r>
              <a:rPr sz="1600" dirty="0">
                <a:solidFill>
                  <a:srgbClr val="1C0D07"/>
                </a:solidFill>
                <a:latin typeface="Cambria"/>
                <a:cs typeface="Cambria"/>
              </a:rPr>
              <a:t>to</a:t>
            </a:r>
            <a:r>
              <a:rPr sz="1600" spc="160" dirty="0">
                <a:solidFill>
                  <a:srgbClr val="1C0D07"/>
                </a:solidFill>
                <a:latin typeface="Cambria"/>
                <a:cs typeface="Cambria"/>
              </a:rPr>
              <a:t> </a:t>
            </a:r>
            <a:r>
              <a:rPr sz="1600" dirty="0">
                <a:solidFill>
                  <a:srgbClr val="1C0D07"/>
                </a:solidFill>
                <a:latin typeface="Cambria"/>
                <a:cs typeface="Cambria"/>
              </a:rPr>
              <a:t>economic</a:t>
            </a:r>
            <a:r>
              <a:rPr sz="1600" spc="165" dirty="0">
                <a:solidFill>
                  <a:srgbClr val="1C0D07"/>
                </a:solidFill>
                <a:latin typeface="Cambria"/>
                <a:cs typeface="Cambria"/>
              </a:rPr>
              <a:t> </a:t>
            </a:r>
            <a:r>
              <a:rPr sz="1600" spc="-10" dirty="0">
                <a:solidFill>
                  <a:srgbClr val="1C0D07"/>
                </a:solidFill>
                <a:latin typeface="Cambria"/>
                <a:cs typeface="Cambria"/>
              </a:rPr>
              <a:t>growth.</a:t>
            </a:r>
            <a:endParaRPr sz="1600">
              <a:latin typeface="Cambria"/>
              <a:cs typeface="Cambria"/>
            </a:endParaRPr>
          </a:p>
          <a:p>
            <a:pPr marL="252729" marR="90805">
              <a:lnSpc>
                <a:spcPct val="113799"/>
              </a:lnSpc>
              <a:spcBef>
                <a:spcPts val="740"/>
              </a:spcBef>
            </a:pPr>
            <a:r>
              <a:rPr sz="1600" dirty="0">
                <a:solidFill>
                  <a:srgbClr val="1C0D07"/>
                </a:solidFill>
                <a:latin typeface="Cambria"/>
                <a:cs typeface="Cambria"/>
              </a:rPr>
              <a:t>The</a:t>
            </a:r>
            <a:r>
              <a:rPr sz="1600" spc="125" dirty="0">
                <a:solidFill>
                  <a:srgbClr val="1C0D07"/>
                </a:solidFill>
                <a:latin typeface="Cambria"/>
                <a:cs typeface="Cambria"/>
              </a:rPr>
              <a:t> </a:t>
            </a:r>
            <a:r>
              <a:rPr sz="1600" dirty="0">
                <a:solidFill>
                  <a:srgbClr val="1C0D07"/>
                </a:solidFill>
                <a:latin typeface="Cambria"/>
                <a:cs typeface="Cambria"/>
              </a:rPr>
              <a:t>study</a:t>
            </a:r>
            <a:r>
              <a:rPr sz="1600" spc="130" dirty="0">
                <a:solidFill>
                  <a:srgbClr val="1C0D07"/>
                </a:solidFill>
                <a:latin typeface="Cambria"/>
                <a:cs typeface="Cambria"/>
              </a:rPr>
              <a:t> </a:t>
            </a:r>
            <a:r>
              <a:rPr sz="1600" dirty="0">
                <a:solidFill>
                  <a:srgbClr val="1C0D07"/>
                </a:solidFill>
                <a:latin typeface="Cambria"/>
                <a:cs typeface="Cambria"/>
              </a:rPr>
              <a:t>revealed</a:t>
            </a:r>
            <a:r>
              <a:rPr sz="1600" spc="125" dirty="0">
                <a:solidFill>
                  <a:srgbClr val="1C0D07"/>
                </a:solidFill>
                <a:latin typeface="Cambria"/>
                <a:cs typeface="Cambria"/>
              </a:rPr>
              <a:t> </a:t>
            </a:r>
            <a:r>
              <a:rPr sz="1600" dirty="0">
                <a:solidFill>
                  <a:srgbClr val="1C0D07"/>
                </a:solidFill>
                <a:latin typeface="Cambria"/>
                <a:cs typeface="Cambria"/>
              </a:rPr>
              <a:t>that</a:t>
            </a:r>
            <a:r>
              <a:rPr sz="1600" spc="130" dirty="0">
                <a:solidFill>
                  <a:srgbClr val="1C0D07"/>
                </a:solidFill>
                <a:latin typeface="Cambria"/>
                <a:cs typeface="Cambria"/>
              </a:rPr>
              <a:t> </a:t>
            </a:r>
            <a:r>
              <a:rPr sz="1600" dirty="0">
                <a:solidFill>
                  <a:srgbClr val="1C0D07"/>
                </a:solidFill>
                <a:latin typeface="Cambria"/>
                <a:cs typeface="Cambria"/>
              </a:rPr>
              <a:t>male</a:t>
            </a:r>
            <a:r>
              <a:rPr sz="1600" spc="130" dirty="0">
                <a:solidFill>
                  <a:srgbClr val="1C0D07"/>
                </a:solidFill>
                <a:latin typeface="Cambria"/>
                <a:cs typeface="Cambria"/>
              </a:rPr>
              <a:t> </a:t>
            </a:r>
            <a:r>
              <a:rPr sz="1600" dirty="0">
                <a:solidFill>
                  <a:srgbClr val="1C0D07"/>
                </a:solidFill>
                <a:latin typeface="Cambria"/>
                <a:cs typeface="Cambria"/>
              </a:rPr>
              <a:t>education</a:t>
            </a:r>
            <a:r>
              <a:rPr sz="1600" spc="125" dirty="0">
                <a:solidFill>
                  <a:srgbClr val="1C0D07"/>
                </a:solidFill>
                <a:latin typeface="Cambria"/>
                <a:cs typeface="Cambria"/>
              </a:rPr>
              <a:t> </a:t>
            </a:r>
            <a:r>
              <a:rPr sz="1600" dirty="0">
                <a:solidFill>
                  <a:srgbClr val="1C0D07"/>
                </a:solidFill>
                <a:latin typeface="Cambria"/>
                <a:cs typeface="Cambria"/>
              </a:rPr>
              <a:t>had</a:t>
            </a:r>
            <a:r>
              <a:rPr sz="1600" spc="130" dirty="0">
                <a:solidFill>
                  <a:srgbClr val="1C0D07"/>
                </a:solidFill>
                <a:latin typeface="Cambria"/>
                <a:cs typeface="Cambria"/>
              </a:rPr>
              <a:t> </a:t>
            </a:r>
            <a:r>
              <a:rPr sz="1600" dirty="0">
                <a:solidFill>
                  <a:srgbClr val="1C0D07"/>
                </a:solidFill>
                <a:latin typeface="Cambria"/>
                <a:cs typeface="Cambria"/>
              </a:rPr>
              <a:t>a</a:t>
            </a:r>
            <a:r>
              <a:rPr sz="1600" spc="125" dirty="0">
                <a:solidFill>
                  <a:srgbClr val="1C0D07"/>
                </a:solidFill>
                <a:latin typeface="Cambria"/>
                <a:cs typeface="Cambria"/>
              </a:rPr>
              <a:t> </a:t>
            </a:r>
            <a:r>
              <a:rPr sz="1600" spc="-10" dirty="0">
                <a:solidFill>
                  <a:srgbClr val="1C0D07"/>
                </a:solidFill>
                <a:latin typeface="Cambria"/>
                <a:cs typeface="Cambria"/>
              </a:rPr>
              <a:t>greater </a:t>
            </a:r>
            <a:r>
              <a:rPr sz="1600" dirty="0">
                <a:solidFill>
                  <a:srgbClr val="1C0D07"/>
                </a:solidFill>
                <a:latin typeface="Cambria"/>
                <a:cs typeface="Cambria"/>
              </a:rPr>
              <a:t>impact</a:t>
            </a:r>
            <a:r>
              <a:rPr sz="1600" spc="190" dirty="0">
                <a:solidFill>
                  <a:srgbClr val="1C0D07"/>
                </a:solidFill>
                <a:latin typeface="Cambria"/>
                <a:cs typeface="Cambria"/>
              </a:rPr>
              <a:t> </a:t>
            </a:r>
            <a:r>
              <a:rPr sz="1600" dirty="0">
                <a:solidFill>
                  <a:srgbClr val="1C0D07"/>
                </a:solidFill>
                <a:latin typeface="Cambria"/>
                <a:cs typeface="Cambria"/>
              </a:rPr>
              <a:t>on</a:t>
            </a:r>
            <a:r>
              <a:rPr sz="1600" spc="190" dirty="0">
                <a:solidFill>
                  <a:srgbClr val="1C0D07"/>
                </a:solidFill>
                <a:latin typeface="Cambria"/>
                <a:cs typeface="Cambria"/>
              </a:rPr>
              <a:t> </a:t>
            </a:r>
            <a:r>
              <a:rPr sz="1600" dirty="0">
                <a:solidFill>
                  <a:srgbClr val="1C0D07"/>
                </a:solidFill>
                <a:latin typeface="Cambria"/>
                <a:cs typeface="Cambria"/>
              </a:rPr>
              <a:t>long-term</a:t>
            </a:r>
            <a:r>
              <a:rPr sz="1600" spc="190" dirty="0">
                <a:solidFill>
                  <a:srgbClr val="1C0D07"/>
                </a:solidFill>
                <a:latin typeface="Cambria"/>
                <a:cs typeface="Cambria"/>
              </a:rPr>
              <a:t> </a:t>
            </a:r>
            <a:r>
              <a:rPr sz="1600" dirty="0">
                <a:solidFill>
                  <a:srgbClr val="1C0D07"/>
                </a:solidFill>
                <a:latin typeface="Cambria"/>
                <a:cs typeface="Cambria"/>
              </a:rPr>
              <a:t>economic</a:t>
            </a:r>
            <a:r>
              <a:rPr sz="1600" spc="195" dirty="0">
                <a:solidFill>
                  <a:srgbClr val="1C0D07"/>
                </a:solidFill>
                <a:latin typeface="Cambria"/>
                <a:cs typeface="Cambria"/>
              </a:rPr>
              <a:t> </a:t>
            </a:r>
            <a:r>
              <a:rPr sz="1600" dirty="0">
                <a:solidFill>
                  <a:srgbClr val="1C0D07"/>
                </a:solidFill>
                <a:latin typeface="Cambria"/>
                <a:cs typeface="Cambria"/>
              </a:rPr>
              <a:t>growth,</a:t>
            </a:r>
            <a:r>
              <a:rPr sz="1600" spc="190" dirty="0">
                <a:solidFill>
                  <a:srgbClr val="1C0D07"/>
                </a:solidFill>
                <a:latin typeface="Cambria"/>
                <a:cs typeface="Cambria"/>
              </a:rPr>
              <a:t> </a:t>
            </a:r>
            <a:r>
              <a:rPr sz="1600" dirty="0">
                <a:solidFill>
                  <a:srgbClr val="1C0D07"/>
                </a:solidFill>
                <a:latin typeface="Cambria"/>
                <a:cs typeface="Cambria"/>
              </a:rPr>
              <a:t>especially</a:t>
            </a:r>
            <a:r>
              <a:rPr sz="1600" spc="190" dirty="0">
                <a:solidFill>
                  <a:srgbClr val="1C0D07"/>
                </a:solidFill>
                <a:latin typeface="Cambria"/>
                <a:cs typeface="Cambria"/>
              </a:rPr>
              <a:t> </a:t>
            </a:r>
            <a:r>
              <a:rPr sz="1600" dirty="0">
                <a:solidFill>
                  <a:srgbClr val="1C0D07"/>
                </a:solidFill>
                <a:latin typeface="Cambria"/>
                <a:cs typeface="Cambria"/>
              </a:rPr>
              <a:t>in</a:t>
            </a:r>
            <a:r>
              <a:rPr sz="1600" spc="190" dirty="0">
                <a:solidFill>
                  <a:srgbClr val="1C0D07"/>
                </a:solidFill>
                <a:latin typeface="Cambria"/>
                <a:cs typeface="Cambria"/>
              </a:rPr>
              <a:t> </a:t>
            </a:r>
            <a:r>
              <a:rPr sz="1600" spc="-25" dirty="0">
                <a:solidFill>
                  <a:srgbClr val="1C0D07"/>
                </a:solidFill>
                <a:latin typeface="Cambria"/>
                <a:cs typeface="Cambria"/>
              </a:rPr>
              <a:t>the </a:t>
            </a:r>
            <a:r>
              <a:rPr sz="1600" dirty="0">
                <a:solidFill>
                  <a:srgbClr val="1C0D07"/>
                </a:solidFill>
                <a:latin typeface="Cambria"/>
                <a:cs typeface="Cambria"/>
              </a:rPr>
              <a:t>primary</a:t>
            </a:r>
            <a:r>
              <a:rPr sz="1600" spc="200" dirty="0">
                <a:solidFill>
                  <a:srgbClr val="1C0D07"/>
                </a:solidFill>
                <a:latin typeface="Cambria"/>
                <a:cs typeface="Cambria"/>
              </a:rPr>
              <a:t> </a:t>
            </a:r>
            <a:r>
              <a:rPr sz="1600" dirty="0">
                <a:solidFill>
                  <a:srgbClr val="1C0D07"/>
                </a:solidFill>
                <a:latin typeface="Cambria"/>
                <a:cs typeface="Cambria"/>
              </a:rPr>
              <a:t>and</a:t>
            </a:r>
            <a:r>
              <a:rPr sz="1600" spc="204" dirty="0">
                <a:solidFill>
                  <a:srgbClr val="1C0D07"/>
                </a:solidFill>
                <a:latin typeface="Cambria"/>
                <a:cs typeface="Cambria"/>
              </a:rPr>
              <a:t> </a:t>
            </a:r>
            <a:r>
              <a:rPr sz="1600" dirty="0">
                <a:solidFill>
                  <a:srgbClr val="1C0D07"/>
                </a:solidFill>
                <a:latin typeface="Cambria"/>
                <a:cs typeface="Cambria"/>
              </a:rPr>
              <a:t>secondary</a:t>
            </a:r>
            <a:r>
              <a:rPr sz="1600" spc="200" dirty="0">
                <a:solidFill>
                  <a:srgbClr val="1C0D07"/>
                </a:solidFill>
                <a:latin typeface="Cambria"/>
                <a:cs typeface="Cambria"/>
              </a:rPr>
              <a:t> </a:t>
            </a:r>
            <a:r>
              <a:rPr sz="1600" dirty="0">
                <a:solidFill>
                  <a:srgbClr val="1C0D07"/>
                </a:solidFill>
                <a:latin typeface="Cambria"/>
                <a:cs typeface="Cambria"/>
              </a:rPr>
              <a:t>education</a:t>
            </a:r>
            <a:r>
              <a:rPr sz="1600" spc="204" dirty="0">
                <a:solidFill>
                  <a:srgbClr val="1C0D07"/>
                </a:solidFill>
                <a:latin typeface="Cambria"/>
                <a:cs typeface="Cambria"/>
              </a:rPr>
              <a:t> </a:t>
            </a:r>
            <a:r>
              <a:rPr sz="1600" spc="-10" dirty="0">
                <a:solidFill>
                  <a:srgbClr val="1C0D07"/>
                </a:solidFill>
                <a:latin typeface="Cambria"/>
                <a:cs typeface="Cambria"/>
              </a:rPr>
              <a:t>levels.</a:t>
            </a:r>
            <a:endParaRPr sz="1600">
              <a:latin typeface="Cambria"/>
              <a:cs typeface="Cambria"/>
            </a:endParaRPr>
          </a:p>
          <a:p>
            <a:pPr marL="252729" marR="52705">
              <a:lnSpc>
                <a:spcPct val="114199"/>
              </a:lnSpc>
              <a:spcBef>
                <a:spcPts val="165"/>
              </a:spcBef>
            </a:pPr>
            <a:r>
              <a:rPr sz="1600" dirty="0">
                <a:solidFill>
                  <a:srgbClr val="1C0D07"/>
                </a:solidFill>
                <a:latin typeface="Cambria"/>
                <a:cs typeface="Cambria"/>
              </a:rPr>
              <a:t>It</a:t>
            </a:r>
            <a:r>
              <a:rPr sz="1600" spc="130" dirty="0">
                <a:solidFill>
                  <a:srgbClr val="1C0D07"/>
                </a:solidFill>
                <a:latin typeface="Cambria"/>
                <a:cs typeface="Cambria"/>
              </a:rPr>
              <a:t> </a:t>
            </a:r>
            <a:r>
              <a:rPr sz="1600" dirty="0">
                <a:solidFill>
                  <a:srgbClr val="1C0D07"/>
                </a:solidFill>
                <a:latin typeface="Cambria"/>
                <a:cs typeface="Cambria"/>
              </a:rPr>
              <a:t>empowers</a:t>
            </a:r>
            <a:r>
              <a:rPr sz="1600" spc="130" dirty="0">
                <a:solidFill>
                  <a:srgbClr val="1C0D07"/>
                </a:solidFill>
                <a:latin typeface="Cambria"/>
                <a:cs typeface="Cambria"/>
              </a:rPr>
              <a:t> </a:t>
            </a:r>
            <a:r>
              <a:rPr sz="1600" dirty="0">
                <a:solidFill>
                  <a:srgbClr val="1C0D07"/>
                </a:solidFill>
                <a:latin typeface="Cambria"/>
                <a:cs typeface="Cambria"/>
              </a:rPr>
              <a:t>women</a:t>
            </a:r>
            <a:r>
              <a:rPr sz="1600" spc="135" dirty="0">
                <a:solidFill>
                  <a:srgbClr val="1C0D07"/>
                </a:solidFill>
                <a:latin typeface="Cambria"/>
                <a:cs typeface="Cambria"/>
              </a:rPr>
              <a:t> </a:t>
            </a:r>
            <a:r>
              <a:rPr sz="1600" dirty="0">
                <a:solidFill>
                  <a:srgbClr val="1C0D07"/>
                </a:solidFill>
                <a:latin typeface="Cambria"/>
                <a:cs typeface="Cambria"/>
              </a:rPr>
              <a:t>by</a:t>
            </a:r>
            <a:r>
              <a:rPr sz="1600" spc="130" dirty="0">
                <a:solidFill>
                  <a:srgbClr val="1C0D07"/>
                </a:solidFill>
                <a:latin typeface="Cambria"/>
                <a:cs typeface="Cambria"/>
              </a:rPr>
              <a:t> </a:t>
            </a:r>
            <a:r>
              <a:rPr sz="1600" dirty="0">
                <a:solidFill>
                  <a:srgbClr val="1C0D07"/>
                </a:solidFill>
                <a:latin typeface="Cambria"/>
                <a:cs typeface="Cambria"/>
              </a:rPr>
              <a:t>fostering</a:t>
            </a:r>
            <a:r>
              <a:rPr sz="1600" spc="135" dirty="0">
                <a:solidFill>
                  <a:srgbClr val="1C0D07"/>
                </a:solidFill>
                <a:latin typeface="Cambria"/>
                <a:cs typeface="Cambria"/>
              </a:rPr>
              <a:t> </a:t>
            </a:r>
            <a:r>
              <a:rPr sz="1600" dirty="0">
                <a:solidFill>
                  <a:srgbClr val="1C0D07"/>
                </a:solidFill>
                <a:latin typeface="Cambria"/>
                <a:cs typeface="Cambria"/>
              </a:rPr>
              <a:t>self-</a:t>
            </a:r>
            <a:r>
              <a:rPr sz="1600" spc="-10" dirty="0">
                <a:solidFill>
                  <a:srgbClr val="1C0D07"/>
                </a:solidFill>
                <a:latin typeface="Cambria"/>
                <a:cs typeface="Cambria"/>
              </a:rPr>
              <a:t>assurance, </a:t>
            </a:r>
            <a:r>
              <a:rPr sz="1600" dirty="0">
                <a:solidFill>
                  <a:srgbClr val="1C0D07"/>
                </a:solidFill>
                <a:latin typeface="Cambria"/>
                <a:cs typeface="Cambria"/>
              </a:rPr>
              <a:t>facilitating</a:t>
            </a:r>
            <a:r>
              <a:rPr sz="1600" spc="180" dirty="0">
                <a:solidFill>
                  <a:srgbClr val="1C0D07"/>
                </a:solidFill>
                <a:latin typeface="Cambria"/>
                <a:cs typeface="Cambria"/>
              </a:rPr>
              <a:t> </a:t>
            </a:r>
            <a:r>
              <a:rPr sz="1600" dirty="0">
                <a:solidFill>
                  <a:srgbClr val="1C0D07"/>
                </a:solidFill>
                <a:latin typeface="Cambria"/>
                <a:cs typeface="Cambria"/>
              </a:rPr>
              <a:t>well-informed</a:t>
            </a:r>
            <a:r>
              <a:rPr sz="1600" spc="185" dirty="0">
                <a:solidFill>
                  <a:srgbClr val="1C0D07"/>
                </a:solidFill>
                <a:latin typeface="Cambria"/>
                <a:cs typeface="Cambria"/>
              </a:rPr>
              <a:t> </a:t>
            </a:r>
            <a:r>
              <a:rPr sz="1600" spc="45" dirty="0">
                <a:solidFill>
                  <a:srgbClr val="1C0D07"/>
                </a:solidFill>
                <a:latin typeface="Cambria"/>
                <a:cs typeface="Cambria"/>
              </a:rPr>
              <a:t>choices,</a:t>
            </a:r>
            <a:r>
              <a:rPr sz="1600" spc="180" dirty="0">
                <a:solidFill>
                  <a:srgbClr val="1C0D07"/>
                </a:solidFill>
                <a:latin typeface="Cambria"/>
                <a:cs typeface="Cambria"/>
              </a:rPr>
              <a:t> </a:t>
            </a:r>
            <a:r>
              <a:rPr sz="1600" dirty="0">
                <a:solidFill>
                  <a:srgbClr val="1C0D07"/>
                </a:solidFill>
                <a:latin typeface="Cambria"/>
                <a:cs typeface="Cambria"/>
              </a:rPr>
              <a:t>and</a:t>
            </a:r>
            <a:r>
              <a:rPr sz="1600" spc="185" dirty="0">
                <a:solidFill>
                  <a:srgbClr val="1C0D07"/>
                </a:solidFill>
                <a:latin typeface="Cambria"/>
                <a:cs typeface="Cambria"/>
              </a:rPr>
              <a:t> </a:t>
            </a:r>
            <a:r>
              <a:rPr sz="1600" dirty="0">
                <a:solidFill>
                  <a:srgbClr val="1C0D07"/>
                </a:solidFill>
                <a:latin typeface="Cambria"/>
                <a:cs typeface="Cambria"/>
              </a:rPr>
              <a:t>promoting</a:t>
            </a:r>
            <a:r>
              <a:rPr sz="1600" spc="180" dirty="0">
                <a:solidFill>
                  <a:srgbClr val="1C0D07"/>
                </a:solidFill>
                <a:latin typeface="Cambria"/>
                <a:cs typeface="Cambria"/>
              </a:rPr>
              <a:t> </a:t>
            </a:r>
            <a:r>
              <a:rPr sz="1600" spc="-10" dirty="0">
                <a:solidFill>
                  <a:srgbClr val="1C0D07"/>
                </a:solidFill>
                <a:latin typeface="Cambria"/>
                <a:cs typeface="Cambria"/>
              </a:rPr>
              <a:t>active </a:t>
            </a:r>
            <a:r>
              <a:rPr sz="1600" spc="10" dirty="0">
                <a:solidFill>
                  <a:srgbClr val="1C0D07"/>
                </a:solidFill>
                <a:latin typeface="Cambria"/>
                <a:cs typeface="Cambria"/>
              </a:rPr>
              <a:t>engagement</a:t>
            </a:r>
            <a:r>
              <a:rPr sz="1600" spc="95" dirty="0">
                <a:solidFill>
                  <a:srgbClr val="1C0D07"/>
                </a:solidFill>
                <a:latin typeface="Cambria"/>
                <a:cs typeface="Cambria"/>
              </a:rPr>
              <a:t> </a:t>
            </a:r>
            <a:r>
              <a:rPr sz="1600" spc="10" dirty="0">
                <a:solidFill>
                  <a:srgbClr val="1C0D07"/>
                </a:solidFill>
                <a:latin typeface="Cambria"/>
                <a:cs typeface="Cambria"/>
              </a:rPr>
              <a:t>in</a:t>
            </a:r>
            <a:r>
              <a:rPr sz="1600" spc="110" dirty="0">
                <a:solidFill>
                  <a:srgbClr val="1C0D07"/>
                </a:solidFill>
                <a:latin typeface="Cambria"/>
                <a:cs typeface="Cambria"/>
              </a:rPr>
              <a:t> </a:t>
            </a:r>
            <a:r>
              <a:rPr sz="1600" spc="10" dirty="0">
                <a:solidFill>
                  <a:srgbClr val="1C0D07"/>
                </a:solidFill>
                <a:latin typeface="Cambria"/>
                <a:cs typeface="Cambria"/>
              </a:rPr>
              <a:t>social,</a:t>
            </a:r>
            <a:r>
              <a:rPr sz="1600" spc="105" dirty="0">
                <a:solidFill>
                  <a:srgbClr val="1C0D07"/>
                </a:solidFill>
                <a:latin typeface="Cambria"/>
                <a:cs typeface="Cambria"/>
              </a:rPr>
              <a:t> </a:t>
            </a:r>
            <a:r>
              <a:rPr sz="1600" spc="45" dirty="0">
                <a:solidFill>
                  <a:srgbClr val="1C0D07"/>
                </a:solidFill>
                <a:latin typeface="Cambria"/>
                <a:cs typeface="Cambria"/>
              </a:rPr>
              <a:t>economic,</a:t>
            </a:r>
            <a:r>
              <a:rPr sz="1600" spc="110" dirty="0">
                <a:solidFill>
                  <a:srgbClr val="1C0D07"/>
                </a:solidFill>
                <a:latin typeface="Cambria"/>
                <a:cs typeface="Cambria"/>
              </a:rPr>
              <a:t> </a:t>
            </a:r>
            <a:r>
              <a:rPr sz="1600" spc="10" dirty="0">
                <a:solidFill>
                  <a:srgbClr val="1C0D07"/>
                </a:solidFill>
                <a:latin typeface="Cambria"/>
                <a:cs typeface="Cambria"/>
              </a:rPr>
              <a:t>and</a:t>
            </a:r>
            <a:r>
              <a:rPr sz="1600" spc="105" dirty="0">
                <a:solidFill>
                  <a:srgbClr val="1C0D07"/>
                </a:solidFill>
                <a:latin typeface="Cambria"/>
                <a:cs typeface="Cambria"/>
              </a:rPr>
              <a:t> </a:t>
            </a:r>
            <a:r>
              <a:rPr sz="1600" spc="10" dirty="0">
                <a:solidFill>
                  <a:srgbClr val="1C0D07"/>
                </a:solidFill>
                <a:latin typeface="Cambria"/>
                <a:cs typeface="Cambria"/>
              </a:rPr>
              <a:t>political</a:t>
            </a:r>
            <a:r>
              <a:rPr sz="1600" spc="110" dirty="0">
                <a:solidFill>
                  <a:srgbClr val="1C0D07"/>
                </a:solidFill>
                <a:latin typeface="Cambria"/>
                <a:cs typeface="Cambria"/>
              </a:rPr>
              <a:t> </a:t>
            </a:r>
            <a:r>
              <a:rPr sz="1600" spc="-10" dirty="0">
                <a:solidFill>
                  <a:srgbClr val="1C0D07"/>
                </a:solidFill>
                <a:latin typeface="Cambria"/>
                <a:cs typeface="Cambria"/>
              </a:rPr>
              <a:t>domains. </a:t>
            </a:r>
            <a:r>
              <a:rPr sz="1600" dirty="0">
                <a:solidFill>
                  <a:srgbClr val="1C0D07"/>
                </a:solidFill>
                <a:latin typeface="Cambria"/>
                <a:cs typeface="Cambria"/>
              </a:rPr>
              <a:t>Female</a:t>
            </a:r>
            <a:r>
              <a:rPr sz="1600" spc="150" dirty="0">
                <a:solidFill>
                  <a:srgbClr val="1C0D07"/>
                </a:solidFill>
                <a:latin typeface="Cambria"/>
                <a:cs typeface="Cambria"/>
              </a:rPr>
              <a:t> </a:t>
            </a:r>
            <a:r>
              <a:rPr sz="1600" dirty="0">
                <a:solidFill>
                  <a:srgbClr val="1C0D07"/>
                </a:solidFill>
                <a:latin typeface="Cambria"/>
                <a:cs typeface="Cambria"/>
              </a:rPr>
              <a:t>education</a:t>
            </a:r>
            <a:r>
              <a:rPr sz="1600" spc="155" dirty="0">
                <a:solidFill>
                  <a:srgbClr val="1C0D07"/>
                </a:solidFill>
                <a:latin typeface="Cambria"/>
                <a:cs typeface="Cambria"/>
              </a:rPr>
              <a:t> </a:t>
            </a:r>
            <a:r>
              <a:rPr sz="1600" dirty="0">
                <a:solidFill>
                  <a:srgbClr val="1C0D07"/>
                </a:solidFill>
                <a:latin typeface="Cambria"/>
                <a:cs typeface="Cambria"/>
              </a:rPr>
              <a:t>has</a:t>
            </a:r>
            <a:r>
              <a:rPr sz="1600" spc="155" dirty="0">
                <a:solidFill>
                  <a:srgbClr val="1C0D07"/>
                </a:solidFill>
                <a:latin typeface="Cambria"/>
                <a:cs typeface="Cambria"/>
              </a:rPr>
              <a:t> </a:t>
            </a:r>
            <a:r>
              <a:rPr sz="1600" dirty="0">
                <a:solidFill>
                  <a:srgbClr val="1C0D07"/>
                </a:solidFill>
                <a:latin typeface="Cambria"/>
                <a:cs typeface="Cambria"/>
              </a:rPr>
              <a:t>a</a:t>
            </a:r>
            <a:r>
              <a:rPr sz="1600" spc="155" dirty="0">
                <a:solidFill>
                  <a:srgbClr val="1C0D07"/>
                </a:solidFill>
                <a:latin typeface="Cambria"/>
                <a:cs typeface="Cambria"/>
              </a:rPr>
              <a:t> </a:t>
            </a:r>
            <a:r>
              <a:rPr sz="1600" dirty="0">
                <a:solidFill>
                  <a:srgbClr val="1C0D07"/>
                </a:solidFill>
                <a:latin typeface="Cambria"/>
                <a:cs typeface="Cambria"/>
              </a:rPr>
              <a:t>beneficial</a:t>
            </a:r>
            <a:r>
              <a:rPr sz="1600" spc="150" dirty="0">
                <a:solidFill>
                  <a:srgbClr val="1C0D07"/>
                </a:solidFill>
                <a:latin typeface="Cambria"/>
                <a:cs typeface="Cambria"/>
              </a:rPr>
              <a:t> </a:t>
            </a:r>
            <a:r>
              <a:rPr sz="1600" dirty="0">
                <a:solidFill>
                  <a:srgbClr val="1C0D07"/>
                </a:solidFill>
                <a:latin typeface="Cambria"/>
                <a:cs typeface="Cambria"/>
              </a:rPr>
              <a:t>effect</a:t>
            </a:r>
            <a:r>
              <a:rPr sz="1600" spc="155" dirty="0">
                <a:solidFill>
                  <a:srgbClr val="1C0D07"/>
                </a:solidFill>
                <a:latin typeface="Cambria"/>
                <a:cs typeface="Cambria"/>
              </a:rPr>
              <a:t> </a:t>
            </a:r>
            <a:r>
              <a:rPr sz="1600" dirty="0">
                <a:solidFill>
                  <a:srgbClr val="1C0D07"/>
                </a:solidFill>
                <a:latin typeface="Cambria"/>
                <a:cs typeface="Cambria"/>
              </a:rPr>
              <a:t>on</a:t>
            </a:r>
            <a:r>
              <a:rPr sz="1600" spc="155" dirty="0">
                <a:solidFill>
                  <a:srgbClr val="1C0D07"/>
                </a:solidFill>
                <a:latin typeface="Cambria"/>
                <a:cs typeface="Cambria"/>
              </a:rPr>
              <a:t> </a:t>
            </a:r>
            <a:r>
              <a:rPr sz="1600" spc="-10" dirty="0">
                <a:solidFill>
                  <a:srgbClr val="1C0D07"/>
                </a:solidFill>
                <a:latin typeface="Cambria"/>
                <a:cs typeface="Cambria"/>
              </a:rPr>
              <a:t>health </a:t>
            </a:r>
            <a:r>
              <a:rPr sz="1600" spc="10" dirty="0">
                <a:solidFill>
                  <a:srgbClr val="1C0D07"/>
                </a:solidFill>
                <a:latin typeface="Cambria"/>
                <a:cs typeface="Cambria"/>
              </a:rPr>
              <a:t>outcomes,</a:t>
            </a:r>
            <a:r>
              <a:rPr sz="1600" spc="125" dirty="0">
                <a:solidFill>
                  <a:srgbClr val="1C0D07"/>
                </a:solidFill>
                <a:latin typeface="Cambria"/>
                <a:cs typeface="Cambria"/>
              </a:rPr>
              <a:t> </a:t>
            </a:r>
            <a:r>
              <a:rPr sz="1600" spc="10" dirty="0">
                <a:solidFill>
                  <a:srgbClr val="1C0D07"/>
                </a:solidFill>
                <a:latin typeface="Cambria"/>
                <a:cs typeface="Cambria"/>
              </a:rPr>
              <a:t>particularly</a:t>
            </a:r>
            <a:r>
              <a:rPr sz="1600" spc="125" dirty="0">
                <a:solidFill>
                  <a:srgbClr val="1C0D07"/>
                </a:solidFill>
                <a:latin typeface="Cambria"/>
                <a:cs typeface="Cambria"/>
              </a:rPr>
              <a:t> </a:t>
            </a:r>
            <a:r>
              <a:rPr sz="1600" spc="10" dirty="0">
                <a:solidFill>
                  <a:srgbClr val="1C0D07"/>
                </a:solidFill>
                <a:latin typeface="Cambria"/>
                <a:cs typeface="Cambria"/>
              </a:rPr>
              <a:t>in</a:t>
            </a:r>
            <a:r>
              <a:rPr sz="1600" spc="125" dirty="0">
                <a:solidFill>
                  <a:srgbClr val="1C0D07"/>
                </a:solidFill>
                <a:latin typeface="Cambria"/>
                <a:cs typeface="Cambria"/>
              </a:rPr>
              <a:t> </a:t>
            </a:r>
            <a:r>
              <a:rPr sz="1600" spc="10" dirty="0">
                <a:solidFill>
                  <a:srgbClr val="1C0D07"/>
                </a:solidFill>
                <a:latin typeface="Cambria"/>
                <a:cs typeface="Cambria"/>
              </a:rPr>
              <a:t>terms</a:t>
            </a:r>
            <a:r>
              <a:rPr sz="1600" spc="125" dirty="0">
                <a:solidFill>
                  <a:srgbClr val="1C0D07"/>
                </a:solidFill>
                <a:latin typeface="Cambria"/>
                <a:cs typeface="Cambria"/>
              </a:rPr>
              <a:t> </a:t>
            </a:r>
            <a:r>
              <a:rPr sz="1600" spc="10" dirty="0">
                <a:solidFill>
                  <a:srgbClr val="1C0D07"/>
                </a:solidFill>
                <a:latin typeface="Cambria"/>
                <a:cs typeface="Cambria"/>
              </a:rPr>
              <a:t>of</a:t>
            </a:r>
            <a:r>
              <a:rPr sz="1600" spc="125" dirty="0">
                <a:solidFill>
                  <a:srgbClr val="1C0D07"/>
                </a:solidFill>
                <a:latin typeface="Cambria"/>
                <a:cs typeface="Cambria"/>
              </a:rPr>
              <a:t> </a:t>
            </a:r>
            <a:r>
              <a:rPr sz="1600" spc="10" dirty="0">
                <a:solidFill>
                  <a:srgbClr val="1C0D07"/>
                </a:solidFill>
                <a:latin typeface="Cambria"/>
                <a:cs typeface="Cambria"/>
              </a:rPr>
              <a:t>maternal</a:t>
            </a:r>
            <a:r>
              <a:rPr sz="1600" spc="125" dirty="0">
                <a:solidFill>
                  <a:srgbClr val="1C0D07"/>
                </a:solidFill>
                <a:latin typeface="Cambria"/>
                <a:cs typeface="Cambria"/>
              </a:rPr>
              <a:t> </a:t>
            </a:r>
            <a:r>
              <a:rPr sz="1600" spc="10" dirty="0">
                <a:solidFill>
                  <a:srgbClr val="1C0D07"/>
                </a:solidFill>
                <a:latin typeface="Cambria"/>
                <a:cs typeface="Cambria"/>
              </a:rPr>
              <a:t>and</a:t>
            </a:r>
            <a:r>
              <a:rPr sz="1600" spc="125" dirty="0">
                <a:solidFill>
                  <a:srgbClr val="1C0D07"/>
                </a:solidFill>
                <a:latin typeface="Cambria"/>
                <a:cs typeface="Cambria"/>
              </a:rPr>
              <a:t> </a:t>
            </a:r>
            <a:r>
              <a:rPr sz="1600" spc="-10" dirty="0">
                <a:solidFill>
                  <a:srgbClr val="1C0D07"/>
                </a:solidFill>
                <a:latin typeface="Cambria"/>
                <a:cs typeface="Cambria"/>
              </a:rPr>
              <a:t>child </a:t>
            </a:r>
            <a:r>
              <a:rPr sz="1600" spc="35" dirty="0">
                <a:solidFill>
                  <a:srgbClr val="1C0D07"/>
                </a:solidFill>
                <a:latin typeface="Cambria"/>
                <a:cs typeface="Cambria"/>
              </a:rPr>
              <a:t>health.</a:t>
            </a:r>
            <a:endParaRPr sz="1600">
              <a:latin typeface="Cambria"/>
              <a:cs typeface="Cambria"/>
            </a:endParaRPr>
          </a:p>
          <a:p>
            <a:pPr marL="180975" marR="293370">
              <a:lnSpc>
                <a:spcPts val="2190"/>
              </a:lnSpc>
            </a:pPr>
            <a:r>
              <a:rPr sz="1600" dirty="0">
                <a:solidFill>
                  <a:srgbClr val="1C0D07"/>
                </a:solidFill>
                <a:latin typeface="Cambria"/>
                <a:cs typeface="Cambria"/>
              </a:rPr>
              <a:t>The</a:t>
            </a:r>
            <a:r>
              <a:rPr sz="1600" spc="150" dirty="0">
                <a:solidFill>
                  <a:srgbClr val="1C0D07"/>
                </a:solidFill>
                <a:latin typeface="Cambria"/>
                <a:cs typeface="Cambria"/>
              </a:rPr>
              <a:t> </a:t>
            </a:r>
            <a:r>
              <a:rPr sz="1600" dirty="0">
                <a:solidFill>
                  <a:srgbClr val="1C0D07"/>
                </a:solidFill>
                <a:latin typeface="Cambria"/>
                <a:cs typeface="Cambria"/>
              </a:rPr>
              <a:t>study</a:t>
            </a:r>
            <a:r>
              <a:rPr sz="1600" spc="155" dirty="0">
                <a:solidFill>
                  <a:srgbClr val="1C0D07"/>
                </a:solidFill>
                <a:latin typeface="Cambria"/>
                <a:cs typeface="Cambria"/>
              </a:rPr>
              <a:t> </a:t>
            </a:r>
            <a:r>
              <a:rPr sz="1600" dirty="0">
                <a:solidFill>
                  <a:srgbClr val="1C0D07"/>
                </a:solidFill>
                <a:latin typeface="Cambria"/>
                <a:cs typeface="Cambria"/>
              </a:rPr>
              <a:t>also</a:t>
            </a:r>
            <a:r>
              <a:rPr sz="1600" spc="150" dirty="0">
                <a:solidFill>
                  <a:srgbClr val="1C0D07"/>
                </a:solidFill>
                <a:latin typeface="Cambria"/>
                <a:cs typeface="Cambria"/>
              </a:rPr>
              <a:t> </a:t>
            </a:r>
            <a:r>
              <a:rPr sz="1600" dirty="0">
                <a:solidFill>
                  <a:srgbClr val="1C0D07"/>
                </a:solidFill>
                <a:latin typeface="Cambria"/>
                <a:cs typeface="Cambria"/>
              </a:rPr>
              <a:t>examined</a:t>
            </a:r>
            <a:r>
              <a:rPr sz="1600" spc="155" dirty="0">
                <a:solidFill>
                  <a:srgbClr val="1C0D07"/>
                </a:solidFill>
                <a:latin typeface="Cambria"/>
                <a:cs typeface="Cambria"/>
              </a:rPr>
              <a:t> </a:t>
            </a:r>
            <a:r>
              <a:rPr sz="1600" dirty="0">
                <a:solidFill>
                  <a:srgbClr val="1C0D07"/>
                </a:solidFill>
                <a:latin typeface="Cambria"/>
                <a:cs typeface="Cambria"/>
              </a:rPr>
              <a:t>the</a:t>
            </a:r>
            <a:r>
              <a:rPr sz="1600" spc="150" dirty="0">
                <a:solidFill>
                  <a:srgbClr val="1C0D07"/>
                </a:solidFill>
                <a:latin typeface="Cambria"/>
                <a:cs typeface="Cambria"/>
              </a:rPr>
              <a:t> </a:t>
            </a:r>
            <a:r>
              <a:rPr sz="1600" dirty="0">
                <a:solidFill>
                  <a:srgbClr val="1C0D07"/>
                </a:solidFill>
                <a:latin typeface="Cambria"/>
                <a:cs typeface="Cambria"/>
              </a:rPr>
              <a:t>influence</a:t>
            </a:r>
            <a:r>
              <a:rPr sz="1600" spc="155" dirty="0">
                <a:solidFill>
                  <a:srgbClr val="1C0D07"/>
                </a:solidFill>
                <a:latin typeface="Cambria"/>
                <a:cs typeface="Cambria"/>
              </a:rPr>
              <a:t> </a:t>
            </a:r>
            <a:r>
              <a:rPr sz="1600" dirty="0">
                <a:solidFill>
                  <a:srgbClr val="1C0D07"/>
                </a:solidFill>
                <a:latin typeface="Cambria"/>
                <a:cs typeface="Cambria"/>
              </a:rPr>
              <a:t>of</a:t>
            </a:r>
            <a:r>
              <a:rPr sz="1600" spc="155" dirty="0">
                <a:solidFill>
                  <a:srgbClr val="1C0D07"/>
                </a:solidFill>
                <a:latin typeface="Cambria"/>
                <a:cs typeface="Cambria"/>
              </a:rPr>
              <a:t> </a:t>
            </a:r>
            <a:r>
              <a:rPr sz="1600" dirty="0">
                <a:solidFill>
                  <a:srgbClr val="1C0D07"/>
                </a:solidFill>
                <a:latin typeface="Cambria"/>
                <a:cs typeface="Cambria"/>
              </a:rPr>
              <a:t>education</a:t>
            </a:r>
            <a:r>
              <a:rPr sz="1600" spc="150" dirty="0">
                <a:solidFill>
                  <a:srgbClr val="1C0D07"/>
                </a:solidFill>
                <a:latin typeface="Cambria"/>
                <a:cs typeface="Cambria"/>
              </a:rPr>
              <a:t> </a:t>
            </a:r>
            <a:r>
              <a:rPr sz="1600" spc="-25" dirty="0">
                <a:solidFill>
                  <a:srgbClr val="1C0D07"/>
                </a:solidFill>
                <a:latin typeface="Cambria"/>
                <a:cs typeface="Cambria"/>
              </a:rPr>
              <a:t>on </a:t>
            </a:r>
            <a:r>
              <a:rPr sz="1600" dirty="0">
                <a:solidFill>
                  <a:srgbClr val="1C0D07"/>
                </a:solidFill>
                <a:latin typeface="Cambria"/>
                <a:cs typeface="Cambria"/>
              </a:rPr>
              <a:t>economic</a:t>
            </a:r>
            <a:r>
              <a:rPr sz="1600" spc="150" dirty="0">
                <a:solidFill>
                  <a:srgbClr val="1C0D07"/>
                </a:solidFill>
                <a:latin typeface="Cambria"/>
                <a:cs typeface="Cambria"/>
              </a:rPr>
              <a:t> </a:t>
            </a:r>
            <a:r>
              <a:rPr sz="1600" dirty="0">
                <a:solidFill>
                  <a:srgbClr val="1C0D07"/>
                </a:solidFill>
                <a:latin typeface="Cambria"/>
                <a:cs typeface="Cambria"/>
              </a:rPr>
              <a:t>growth</a:t>
            </a:r>
            <a:r>
              <a:rPr sz="1600" spc="150" dirty="0">
                <a:solidFill>
                  <a:srgbClr val="1C0D07"/>
                </a:solidFill>
                <a:latin typeface="Cambria"/>
                <a:cs typeface="Cambria"/>
              </a:rPr>
              <a:t> </a:t>
            </a:r>
            <a:r>
              <a:rPr sz="1600" dirty="0">
                <a:solidFill>
                  <a:srgbClr val="1C0D07"/>
                </a:solidFill>
                <a:latin typeface="Cambria"/>
                <a:cs typeface="Cambria"/>
              </a:rPr>
              <a:t>based</a:t>
            </a:r>
            <a:r>
              <a:rPr sz="1600" spc="150" dirty="0">
                <a:solidFill>
                  <a:srgbClr val="1C0D07"/>
                </a:solidFill>
                <a:latin typeface="Cambria"/>
                <a:cs typeface="Cambria"/>
              </a:rPr>
              <a:t> </a:t>
            </a:r>
            <a:r>
              <a:rPr sz="1600" dirty="0">
                <a:solidFill>
                  <a:srgbClr val="1C0D07"/>
                </a:solidFill>
                <a:latin typeface="Cambria"/>
                <a:cs typeface="Cambria"/>
              </a:rPr>
              <a:t>on</a:t>
            </a:r>
            <a:r>
              <a:rPr sz="1600" spc="155" dirty="0">
                <a:solidFill>
                  <a:srgbClr val="1C0D07"/>
                </a:solidFill>
                <a:latin typeface="Cambria"/>
                <a:cs typeface="Cambria"/>
              </a:rPr>
              <a:t> </a:t>
            </a:r>
            <a:r>
              <a:rPr sz="1600" spc="35" dirty="0">
                <a:solidFill>
                  <a:srgbClr val="1C0D07"/>
                </a:solidFill>
                <a:latin typeface="Cambria"/>
                <a:cs typeface="Cambria"/>
              </a:rPr>
              <a:t>gender.</a:t>
            </a:r>
            <a:endParaRPr sz="1600">
              <a:latin typeface="Cambria"/>
              <a:cs typeface="Cambria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1C0D07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</TotalTime>
  <Words>739</Words>
  <Application>Microsoft Office PowerPoint</Application>
  <PresentationFormat>Custom</PresentationFormat>
  <Paragraphs>43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 Black</vt:lpstr>
      <vt:lpstr>Calibri</vt:lpstr>
      <vt:lpstr>Cambria</vt:lpstr>
      <vt:lpstr>Verdana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Pastel Green Illustrative Mental Health Poster</dc:title>
  <dc:creator>ALIA FARAHAIEN BINTI IBNU KAMALUDIN BB21110605</dc:creator>
  <cp:keywords>DAF0OY69RAo,BAErXtv5MeU</cp:keywords>
  <cp:lastModifiedBy>cheong jia qi</cp:lastModifiedBy>
  <cp:revision>1</cp:revision>
  <dcterms:created xsi:type="dcterms:W3CDTF">2023-12-26T10:19:33Z</dcterms:created>
  <dcterms:modified xsi:type="dcterms:W3CDTF">2023-12-26T10:21:24Z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2023-12-04T00:00:00Z</vt:filetime>
  </property>
  <property fmtid="{D5CDD505-2E9C-101B-9397-08002B2CF9AE}" pid="3" name="Creator">
    <vt:lpwstr>Canva</vt:lpwstr>
  </property>
  <property fmtid="{D5CDD505-2E9C-101B-9397-08002B2CF9AE}" pid="4" name="LastSaved">
    <vt:filetime>2023-12-26T00:00:00Z</vt:filetime>
  </property>
  <property fmtid="{D5CDD505-2E9C-101B-9397-08002B2CF9AE}" pid="5" name="Producer">
    <vt:lpwstr>Canva</vt:lpwstr>
  </property>
</Properties>
</file>