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>
      <p:cViewPr varScale="1">
        <p:scale>
          <a:sx n="20" d="100"/>
          <a:sy n="20" d="100"/>
        </p:scale>
        <p:origin x="2680" y="1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11935" cy="20104100"/>
          </a:xfrm>
          <a:custGeom>
            <a:avLst/>
            <a:gdLst/>
            <a:ahLst/>
            <a:cxnLst/>
            <a:rect l="l" t="t" r="r" b="b"/>
            <a:pathLst>
              <a:path w="14211935" h="20104100">
                <a:moveTo>
                  <a:pt x="14211672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4211672" y="0"/>
                </a:lnTo>
                <a:lnTo>
                  <a:pt x="14211672" y="20104099"/>
                </a:lnTo>
                <a:close/>
              </a:path>
            </a:pathLst>
          </a:custGeom>
          <a:solidFill>
            <a:srgbClr val="5CE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4579620" cy="2448560"/>
          </a:xfrm>
          <a:custGeom>
            <a:avLst/>
            <a:gdLst/>
            <a:ahLst/>
            <a:cxnLst/>
            <a:rect l="l" t="t" r="r" b="b"/>
            <a:pathLst>
              <a:path w="4579620" h="2448560">
                <a:moveTo>
                  <a:pt x="3879291" y="558723"/>
                </a:moveTo>
                <a:lnTo>
                  <a:pt x="3876675" y="500862"/>
                </a:lnTo>
                <a:lnTo>
                  <a:pt x="3866273" y="443712"/>
                </a:lnTo>
                <a:lnTo>
                  <a:pt x="3862108" y="426923"/>
                </a:lnTo>
                <a:lnTo>
                  <a:pt x="3858056" y="409752"/>
                </a:lnTo>
                <a:lnTo>
                  <a:pt x="3834676" y="331190"/>
                </a:lnTo>
                <a:lnTo>
                  <a:pt x="3817569" y="287985"/>
                </a:lnTo>
                <a:lnTo>
                  <a:pt x="3796741" y="246265"/>
                </a:lnTo>
                <a:lnTo>
                  <a:pt x="3771392" y="206438"/>
                </a:lnTo>
                <a:lnTo>
                  <a:pt x="3766286" y="199263"/>
                </a:lnTo>
                <a:lnTo>
                  <a:pt x="3761435" y="191973"/>
                </a:lnTo>
                <a:lnTo>
                  <a:pt x="3756736" y="184581"/>
                </a:lnTo>
                <a:lnTo>
                  <a:pt x="3752126" y="177165"/>
                </a:lnTo>
                <a:lnTo>
                  <a:pt x="3726027" y="138328"/>
                </a:lnTo>
                <a:lnTo>
                  <a:pt x="3694773" y="99822"/>
                </a:lnTo>
                <a:lnTo>
                  <a:pt x="3661130" y="65773"/>
                </a:lnTo>
                <a:lnTo>
                  <a:pt x="3624224" y="34925"/>
                </a:lnTo>
                <a:lnTo>
                  <a:pt x="3585692" y="5918"/>
                </a:lnTo>
                <a:lnTo>
                  <a:pt x="3577552" y="0"/>
                </a:lnTo>
                <a:lnTo>
                  <a:pt x="3175597" y="0"/>
                </a:lnTo>
                <a:lnTo>
                  <a:pt x="3175597" y="1166152"/>
                </a:lnTo>
                <a:lnTo>
                  <a:pt x="3171266" y="1166190"/>
                </a:lnTo>
                <a:lnTo>
                  <a:pt x="3174276" y="1163574"/>
                </a:lnTo>
                <a:lnTo>
                  <a:pt x="3175597" y="1166152"/>
                </a:lnTo>
                <a:lnTo>
                  <a:pt x="3175597" y="0"/>
                </a:lnTo>
                <a:lnTo>
                  <a:pt x="3171025" y="0"/>
                </a:lnTo>
                <a:lnTo>
                  <a:pt x="3171025" y="1191298"/>
                </a:lnTo>
                <a:lnTo>
                  <a:pt x="3169310" y="1192174"/>
                </a:lnTo>
                <a:lnTo>
                  <a:pt x="3168002" y="1191755"/>
                </a:lnTo>
                <a:lnTo>
                  <a:pt x="3167138" y="1192187"/>
                </a:lnTo>
                <a:lnTo>
                  <a:pt x="3165830" y="1189596"/>
                </a:lnTo>
                <a:lnTo>
                  <a:pt x="3168408" y="1188288"/>
                </a:lnTo>
                <a:lnTo>
                  <a:pt x="3169716" y="1188707"/>
                </a:lnTo>
                <a:lnTo>
                  <a:pt x="3170580" y="1188262"/>
                </a:lnTo>
                <a:lnTo>
                  <a:pt x="3171012" y="1189126"/>
                </a:lnTo>
                <a:lnTo>
                  <a:pt x="3171025" y="1191298"/>
                </a:lnTo>
                <a:lnTo>
                  <a:pt x="3171025" y="0"/>
                </a:lnTo>
                <a:lnTo>
                  <a:pt x="3054718" y="0"/>
                </a:lnTo>
                <a:lnTo>
                  <a:pt x="3054718" y="1148486"/>
                </a:lnTo>
                <a:lnTo>
                  <a:pt x="3052191" y="1156296"/>
                </a:lnTo>
                <a:lnTo>
                  <a:pt x="3049143" y="1154595"/>
                </a:lnTo>
                <a:lnTo>
                  <a:pt x="3047403" y="1153312"/>
                </a:lnTo>
                <a:lnTo>
                  <a:pt x="3045218" y="1151153"/>
                </a:lnTo>
                <a:lnTo>
                  <a:pt x="3044787" y="1150302"/>
                </a:lnTo>
                <a:lnTo>
                  <a:pt x="3045625" y="1147699"/>
                </a:lnTo>
                <a:lnTo>
                  <a:pt x="3046488" y="1147267"/>
                </a:lnTo>
                <a:lnTo>
                  <a:pt x="3049955" y="1147660"/>
                </a:lnTo>
                <a:lnTo>
                  <a:pt x="3052114" y="1147648"/>
                </a:lnTo>
                <a:lnTo>
                  <a:pt x="3054718" y="1148486"/>
                </a:lnTo>
                <a:lnTo>
                  <a:pt x="3054718" y="0"/>
                </a:lnTo>
                <a:lnTo>
                  <a:pt x="0" y="0"/>
                </a:lnTo>
                <a:lnTo>
                  <a:pt x="0" y="2335987"/>
                </a:lnTo>
                <a:lnTo>
                  <a:pt x="12725" y="2350503"/>
                </a:lnTo>
                <a:lnTo>
                  <a:pt x="19481" y="2357856"/>
                </a:lnTo>
                <a:lnTo>
                  <a:pt x="25781" y="2365730"/>
                </a:lnTo>
                <a:lnTo>
                  <a:pt x="31369" y="2374163"/>
                </a:lnTo>
                <a:lnTo>
                  <a:pt x="35928" y="2383231"/>
                </a:lnTo>
                <a:lnTo>
                  <a:pt x="40297" y="2392057"/>
                </a:lnTo>
                <a:lnTo>
                  <a:pt x="46393" y="2399487"/>
                </a:lnTo>
                <a:lnTo>
                  <a:pt x="53695" y="2406091"/>
                </a:lnTo>
                <a:lnTo>
                  <a:pt x="61683" y="2412454"/>
                </a:lnTo>
                <a:lnTo>
                  <a:pt x="69176" y="2418702"/>
                </a:lnTo>
                <a:lnTo>
                  <a:pt x="76555" y="2425103"/>
                </a:lnTo>
                <a:lnTo>
                  <a:pt x="84645" y="2430538"/>
                </a:lnTo>
                <a:lnTo>
                  <a:pt x="94310" y="2433840"/>
                </a:lnTo>
                <a:lnTo>
                  <a:pt x="101587" y="2436025"/>
                </a:lnTo>
                <a:lnTo>
                  <a:pt x="108572" y="2438654"/>
                </a:lnTo>
                <a:lnTo>
                  <a:pt x="122453" y="2444407"/>
                </a:lnTo>
                <a:lnTo>
                  <a:pt x="131305" y="2446845"/>
                </a:lnTo>
                <a:lnTo>
                  <a:pt x="140081" y="2448255"/>
                </a:lnTo>
                <a:lnTo>
                  <a:pt x="148844" y="2448433"/>
                </a:lnTo>
                <a:lnTo>
                  <a:pt x="157594" y="2447201"/>
                </a:lnTo>
                <a:lnTo>
                  <a:pt x="178727" y="2442718"/>
                </a:lnTo>
                <a:lnTo>
                  <a:pt x="199999" y="2439289"/>
                </a:lnTo>
                <a:lnTo>
                  <a:pt x="221348" y="2436838"/>
                </a:lnTo>
                <a:lnTo>
                  <a:pt x="242684" y="2435288"/>
                </a:lnTo>
                <a:lnTo>
                  <a:pt x="268986" y="2431643"/>
                </a:lnTo>
                <a:lnTo>
                  <a:pt x="293725" y="2423693"/>
                </a:lnTo>
                <a:lnTo>
                  <a:pt x="316814" y="2411272"/>
                </a:lnTo>
                <a:lnTo>
                  <a:pt x="338074" y="2394293"/>
                </a:lnTo>
                <a:lnTo>
                  <a:pt x="356514" y="2377300"/>
                </a:lnTo>
                <a:lnTo>
                  <a:pt x="394766" y="2343708"/>
                </a:lnTo>
                <a:lnTo>
                  <a:pt x="428840" y="2312111"/>
                </a:lnTo>
                <a:lnTo>
                  <a:pt x="459308" y="2281796"/>
                </a:lnTo>
                <a:lnTo>
                  <a:pt x="494792" y="2240419"/>
                </a:lnTo>
                <a:lnTo>
                  <a:pt x="516610" y="2215858"/>
                </a:lnTo>
                <a:lnTo>
                  <a:pt x="538911" y="2191867"/>
                </a:lnTo>
                <a:lnTo>
                  <a:pt x="594868" y="2134336"/>
                </a:lnTo>
                <a:lnTo>
                  <a:pt x="626681" y="2099208"/>
                </a:lnTo>
                <a:lnTo>
                  <a:pt x="657301" y="2063076"/>
                </a:lnTo>
                <a:lnTo>
                  <a:pt x="686816" y="2026005"/>
                </a:lnTo>
                <a:lnTo>
                  <a:pt x="710031" y="1995068"/>
                </a:lnTo>
                <a:lnTo>
                  <a:pt x="770851" y="1913115"/>
                </a:lnTo>
                <a:lnTo>
                  <a:pt x="799401" y="1876425"/>
                </a:lnTo>
                <a:lnTo>
                  <a:pt x="829157" y="1840750"/>
                </a:lnTo>
                <a:lnTo>
                  <a:pt x="860602" y="1806448"/>
                </a:lnTo>
                <a:lnTo>
                  <a:pt x="864895" y="1802091"/>
                </a:lnTo>
                <a:lnTo>
                  <a:pt x="869607" y="1796427"/>
                </a:lnTo>
                <a:lnTo>
                  <a:pt x="909091" y="1749640"/>
                </a:lnTo>
                <a:lnTo>
                  <a:pt x="945984" y="1709305"/>
                </a:lnTo>
                <a:lnTo>
                  <a:pt x="983957" y="1669986"/>
                </a:lnTo>
                <a:lnTo>
                  <a:pt x="1022781" y="1631492"/>
                </a:lnTo>
                <a:lnTo>
                  <a:pt x="1062291" y="1593621"/>
                </a:lnTo>
                <a:lnTo>
                  <a:pt x="1102283" y="1556169"/>
                </a:lnTo>
                <a:lnTo>
                  <a:pt x="1158862" y="1506016"/>
                </a:lnTo>
                <a:lnTo>
                  <a:pt x="1217066" y="1457477"/>
                </a:lnTo>
                <a:lnTo>
                  <a:pt x="1261211" y="1423441"/>
                </a:lnTo>
                <a:lnTo>
                  <a:pt x="1308315" y="1393583"/>
                </a:lnTo>
                <a:lnTo>
                  <a:pt x="1336167" y="1378267"/>
                </a:lnTo>
                <a:lnTo>
                  <a:pt x="1363027" y="1361630"/>
                </a:lnTo>
                <a:lnTo>
                  <a:pt x="1389227" y="1344091"/>
                </a:lnTo>
                <a:lnTo>
                  <a:pt x="1432648" y="1314132"/>
                </a:lnTo>
                <a:lnTo>
                  <a:pt x="1450467" y="1302524"/>
                </a:lnTo>
                <a:lnTo>
                  <a:pt x="1487462" y="1280541"/>
                </a:lnTo>
                <a:lnTo>
                  <a:pt x="1527606" y="1258976"/>
                </a:lnTo>
                <a:lnTo>
                  <a:pt x="1568221" y="1238694"/>
                </a:lnTo>
                <a:lnTo>
                  <a:pt x="1609737" y="1220203"/>
                </a:lnTo>
                <a:lnTo>
                  <a:pt x="1652612" y="1203960"/>
                </a:lnTo>
                <a:lnTo>
                  <a:pt x="1706638" y="1188021"/>
                </a:lnTo>
                <a:lnTo>
                  <a:pt x="1745373" y="1181214"/>
                </a:lnTo>
                <a:lnTo>
                  <a:pt x="1765681" y="1178636"/>
                </a:lnTo>
                <a:lnTo>
                  <a:pt x="1785823" y="1175727"/>
                </a:lnTo>
                <a:lnTo>
                  <a:pt x="1842630" y="1163574"/>
                </a:lnTo>
                <a:lnTo>
                  <a:pt x="1955076" y="1145349"/>
                </a:lnTo>
                <a:lnTo>
                  <a:pt x="1997659" y="1139939"/>
                </a:lnTo>
                <a:lnTo>
                  <a:pt x="2040267" y="1137767"/>
                </a:lnTo>
                <a:lnTo>
                  <a:pt x="2182495" y="1136815"/>
                </a:lnTo>
                <a:lnTo>
                  <a:pt x="2277846" y="1137221"/>
                </a:lnTo>
                <a:lnTo>
                  <a:pt x="2299208" y="1137920"/>
                </a:lnTo>
                <a:lnTo>
                  <a:pt x="2379992" y="1142238"/>
                </a:lnTo>
                <a:lnTo>
                  <a:pt x="2412517" y="1145070"/>
                </a:lnTo>
                <a:lnTo>
                  <a:pt x="2428951" y="1145997"/>
                </a:lnTo>
                <a:lnTo>
                  <a:pt x="2460574" y="1146683"/>
                </a:lnTo>
                <a:lnTo>
                  <a:pt x="2492349" y="1147076"/>
                </a:lnTo>
                <a:lnTo>
                  <a:pt x="2524137" y="1147876"/>
                </a:lnTo>
                <a:lnTo>
                  <a:pt x="2610002" y="1154252"/>
                </a:lnTo>
                <a:lnTo>
                  <a:pt x="2732836" y="1165910"/>
                </a:lnTo>
                <a:lnTo>
                  <a:pt x="2783484" y="1170889"/>
                </a:lnTo>
                <a:lnTo>
                  <a:pt x="2806166" y="1173848"/>
                </a:lnTo>
                <a:lnTo>
                  <a:pt x="2817342" y="1175004"/>
                </a:lnTo>
                <a:lnTo>
                  <a:pt x="2927362" y="1182001"/>
                </a:lnTo>
                <a:lnTo>
                  <a:pt x="3003473" y="1189647"/>
                </a:lnTo>
                <a:lnTo>
                  <a:pt x="3043504" y="1194663"/>
                </a:lnTo>
                <a:lnTo>
                  <a:pt x="3123971" y="1205509"/>
                </a:lnTo>
                <a:lnTo>
                  <a:pt x="3156534" y="1209014"/>
                </a:lnTo>
                <a:lnTo>
                  <a:pt x="3189186" y="1210144"/>
                </a:lnTo>
                <a:lnTo>
                  <a:pt x="3221913" y="1208582"/>
                </a:lnTo>
                <a:lnTo>
                  <a:pt x="3254654" y="1204061"/>
                </a:lnTo>
                <a:lnTo>
                  <a:pt x="3276828" y="1199324"/>
                </a:lnTo>
                <a:lnTo>
                  <a:pt x="3299206" y="1194790"/>
                </a:lnTo>
                <a:lnTo>
                  <a:pt x="3321672" y="1190815"/>
                </a:lnTo>
                <a:lnTo>
                  <a:pt x="3344100" y="1187780"/>
                </a:lnTo>
                <a:lnTo>
                  <a:pt x="3395357" y="1180160"/>
                </a:lnTo>
                <a:lnTo>
                  <a:pt x="3446094" y="1169733"/>
                </a:lnTo>
                <a:lnTo>
                  <a:pt x="3496500" y="1157452"/>
                </a:lnTo>
                <a:lnTo>
                  <a:pt x="3546729" y="1144231"/>
                </a:lnTo>
                <a:lnTo>
                  <a:pt x="3607892" y="1114272"/>
                </a:lnTo>
                <a:lnTo>
                  <a:pt x="3655606" y="1065923"/>
                </a:lnTo>
                <a:lnTo>
                  <a:pt x="3679914" y="1023137"/>
                </a:lnTo>
                <a:lnTo>
                  <a:pt x="3685883" y="1008126"/>
                </a:lnTo>
                <a:lnTo>
                  <a:pt x="3697732" y="980147"/>
                </a:lnTo>
                <a:lnTo>
                  <a:pt x="3712565" y="954214"/>
                </a:lnTo>
                <a:lnTo>
                  <a:pt x="3730739" y="930440"/>
                </a:lnTo>
                <a:lnTo>
                  <a:pt x="3752621" y="908939"/>
                </a:lnTo>
                <a:lnTo>
                  <a:pt x="3762870" y="909853"/>
                </a:lnTo>
                <a:lnTo>
                  <a:pt x="3771315" y="907008"/>
                </a:lnTo>
                <a:lnTo>
                  <a:pt x="3777615" y="899566"/>
                </a:lnTo>
                <a:lnTo>
                  <a:pt x="3778783" y="895604"/>
                </a:lnTo>
                <a:lnTo>
                  <a:pt x="3781437" y="886650"/>
                </a:lnTo>
                <a:lnTo>
                  <a:pt x="3784092" y="878789"/>
                </a:lnTo>
                <a:lnTo>
                  <a:pt x="3785857" y="873544"/>
                </a:lnTo>
                <a:lnTo>
                  <a:pt x="3790315" y="860285"/>
                </a:lnTo>
                <a:lnTo>
                  <a:pt x="3793464" y="851192"/>
                </a:lnTo>
                <a:lnTo>
                  <a:pt x="3794836" y="847242"/>
                </a:lnTo>
                <a:lnTo>
                  <a:pt x="3799471" y="833882"/>
                </a:lnTo>
                <a:lnTo>
                  <a:pt x="3808387" y="807389"/>
                </a:lnTo>
                <a:lnTo>
                  <a:pt x="3816540" y="780783"/>
                </a:lnTo>
                <a:lnTo>
                  <a:pt x="3821798" y="763981"/>
                </a:lnTo>
                <a:lnTo>
                  <a:pt x="3826256" y="749769"/>
                </a:lnTo>
                <a:lnTo>
                  <a:pt x="3831755" y="733933"/>
                </a:lnTo>
                <a:lnTo>
                  <a:pt x="3838117" y="718731"/>
                </a:lnTo>
                <a:lnTo>
                  <a:pt x="3855974" y="677049"/>
                </a:lnTo>
                <a:lnTo>
                  <a:pt x="3865740" y="648411"/>
                </a:lnTo>
                <a:lnTo>
                  <a:pt x="3873157" y="619150"/>
                </a:lnTo>
                <a:lnTo>
                  <a:pt x="3877805" y="589254"/>
                </a:lnTo>
                <a:lnTo>
                  <a:pt x="3879291" y="558723"/>
                </a:lnTo>
                <a:close/>
              </a:path>
              <a:path w="4579620" h="2448560">
                <a:moveTo>
                  <a:pt x="4579378" y="169024"/>
                </a:moveTo>
                <a:lnTo>
                  <a:pt x="4578870" y="165874"/>
                </a:lnTo>
                <a:lnTo>
                  <a:pt x="4578680" y="163626"/>
                </a:lnTo>
                <a:lnTo>
                  <a:pt x="4578947" y="161518"/>
                </a:lnTo>
                <a:lnTo>
                  <a:pt x="4579048" y="159270"/>
                </a:lnTo>
                <a:lnTo>
                  <a:pt x="4579010" y="156565"/>
                </a:lnTo>
                <a:lnTo>
                  <a:pt x="4578515" y="154025"/>
                </a:lnTo>
                <a:lnTo>
                  <a:pt x="4573727" y="146456"/>
                </a:lnTo>
                <a:lnTo>
                  <a:pt x="4570920" y="140804"/>
                </a:lnTo>
                <a:lnTo>
                  <a:pt x="4565586" y="127698"/>
                </a:lnTo>
                <a:lnTo>
                  <a:pt x="4560532" y="121932"/>
                </a:lnTo>
                <a:lnTo>
                  <a:pt x="4546752" y="114820"/>
                </a:lnTo>
                <a:lnTo>
                  <a:pt x="4540377" y="110731"/>
                </a:lnTo>
                <a:lnTo>
                  <a:pt x="4533862" y="107403"/>
                </a:lnTo>
                <a:lnTo>
                  <a:pt x="4528413" y="104495"/>
                </a:lnTo>
                <a:lnTo>
                  <a:pt x="4522800" y="101447"/>
                </a:lnTo>
                <a:lnTo>
                  <a:pt x="4516907" y="99301"/>
                </a:lnTo>
                <a:lnTo>
                  <a:pt x="4510163" y="96659"/>
                </a:lnTo>
                <a:lnTo>
                  <a:pt x="4503509" y="93891"/>
                </a:lnTo>
                <a:lnTo>
                  <a:pt x="4496943" y="90982"/>
                </a:lnTo>
                <a:lnTo>
                  <a:pt x="4490453" y="87909"/>
                </a:lnTo>
                <a:lnTo>
                  <a:pt x="4478642" y="82435"/>
                </a:lnTo>
                <a:lnTo>
                  <a:pt x="4466641" y="77470"/>
                </a:lnTo>
                <a:lnTo>
                  <a:pt x="4454449" y="72999"/>
                </a:lnTo>
                <a:lnTo>
                  <a:pt x="4442091" y="68961"/>
                </a:lnTo>
                <a:lnTo>
                  <a:pt x="4429874" y="65138"/>
                </a:lnTo>
                <a:lnTo>
                  <a:pt x="4417758" y="61175"/>
                </a:lnTo>
                <a:lnTo>
                  <a:pt x="4405782" y="56819"/>
                </a:lnTo>
                <a:lnTo>
                  <a:pt x="4394060" y="51816"/>
                </a:lnTo>
                <a:lnTo>
                  <a:pt x="4392854" y="51231"/>
                </a:lnTo>
                <a:lnTo>
                  <a:pt x="4391342" y="50660"/>
                </a:lnTo>
                <a:lnTo>
                  <a:pt x="4340860" y="27952"/>
                </a:lnTo>
                <a:lnTo>
                  <a:pt x="4303331" y="7175"/>
                </a:lnTo>
                <a:lnTo>
                  <a:pt x="4291749" y="12"/>
                </a:lnTo>
                <a:lnTo>
                  <a:pt x="3765588" y="12"/>
                </a:lnTo>
                <a:lnTo>
                  <a:pt x="3765880" y="254"/>
                </a:lnTo>
                <a:lnTo>
                  <a:pt x="3768369" y="5600"/>
                </a:lnTo>
                <a:lnTo>
                  <a:pt x="3772128" y="13271"/>
                </a:lnTo>
                <a:lnTo>
                  <a:pt x="3793452" y="49276"/>
                </a:lnTo>
                <a:lnTo>
                  <a:pt x="3799700" y="54724"/>
                </a:lnTo>
                <a:lnTo>
                  <a:pt x="3803827" y="58394"/>
                </a:lnTo>
                <a:lnTo>
                  <a:pt x="3807790" y="62230"/>
                </a:lnTo>
                <a:lnTo>
                  <a:pt x="3815918" y="72136"/>
                </a:lnTo>
                <a:lnTo>
                  <a:pt x="3821125" y="77444"/>
                </a:lnTo>
                <a:lnTo>
                  <a:pt x="3828618" y="85572"/>
                </a:lnTo>
                <a:lnTo>
                  <a:pt x="3831361" y="88226"/>
                </a:lnTo>
                <a:lnTo>
                  <a:pt x="3833520" y="91186"/>
                </a:lnTo>
                <a:lnTo>
                  <a:pt x="3838422" y="97282"/>
                </a:lnTo>
                <a:lnTo>
                  <a:pt x="3843629" y="103009"/>
                </a:lnTo>
                <a:lnTo>
                  <a:pt x="3849065" y="108508"/>
                </a:lnTo>
                <a:lnTo>
                  <a:pt x="3862565" y="121577"/>
                </a:lnTo>
                <a:lnTo>
                  <a:pt x="3865956" y="126022"/>
                </a:lnTo>
                <a:lnTo>
                  <a:pt x="3869639" y="130759"/>
                </a:lnTo>
                <a:lnTo>
                  <a:pt x="3873462" y="135039"/>
                </a:lnTo>
                <a:lnTo>
                  <a:pt x="3878034" y="138861"/>
                </a:lnTo>
                <a:lnTo>
                  <a:pt x="3883888" y="144030"/>
                </a:lnTo>
                <a:lnTo>
                  <a:pt x="3889514" y="149390"/>
                </a:lnTo>
                <a:lnTo>
                  <a:pt x="3895204" y="154635"/>
                </a:lnTo>
                <a:lnTo>
                  <a:pt x="3901211" y="159461"/>
                </a:lnTo>
                <a:lnTo>
                  <a:pt x="3903027" y="160629"/>
                </a:lnTo>
                <a:lnTo>
                  <a:pt x="3904564" y="162407"/>
                </a:lnTo>
                <a:lnTo>
                  <a:pt x="3905796" y="164185"/>
                </a:lnTo>
                <a:lnTo>
                  <a:pt x="3910419" y="169748"/>
                </a:lnTo>
                <a:lnTo>
                  <a:pt x="3915295" y="175082"/>
                </a:lnTo>
                <a:lnTo>
                  <a:pt x="3920058" y="180479"/>
                </a:lnTo>
                <a:lnTo>
                  <a:pt x="3924350" y="186207"/>
                </a:lnTo>
                <a:lnTo>
                  <a:pt x="3930142" y="191516"/>
                </a:lnTo>
                <a:lnTo>
                  <a:pt x="3934612" y="197891"/>
                </a:lnTo>
                <a:lnTo>
                  <a:pt x="3945356" y="212356"/>
                </a:lnTo>
                <a:lnTo>
                  <a:pt x="3951338" y="220700"/>
                </a:lnTo>
                <a:lnTo>
                  <a:pt x="3957142" y="229158"/>
                </a:lnTo>
                <a:lnTo>
                  <a:pt x="3962781" y="237756"/>
                </a:lnTo>
                <a:lnTo>
                  <a:pt x="3966629" y="243535"/>
                </a:lnTo>
                <a:lnTo>
                  <a:pt x="3969893" y="249936"/>
                </a:lnTo>
                <a:lnTo>
                  <a:pt x="3974350" y="255409"/>
                </a:lnTo>
                <a:lnTo>
                  <a:pt x="3978884" y="261366"/>
                </a:lnTo>
                <a:lnTo>
                  <a:pt x="4002633" y="300367"/>
                </a:lnTo>
                <a:lnTo>
                  <a:pt x="4008564" y="314375"/>
                </a:lnTo>
                <a:lnTo>
                  <a:pt x="4011828" y="321068"/>
                </a:lnTo>
                <a:lnTo>
                  <a:pt x="4030815" y="359448"/>
                </a:lnTo>
                <a:lnTo>
                  <a:pt x="4041254" y="389280"/>
                </a:lnTo>
                <a:lnTo>
                  <a:pt x="4041584" y="390766"/>
                </a:lnTo>
                <a:lnTo>
                  <a:pt x="4042892" y="401777"/>
                </a:lnTo>
                <a:lnTo>
                  <a:pt x="4043197" y="412788"/>
                </a:lnTo>
                <a:lnTo>
                  <a:pt x="4042397" y="423786"/>
                </a:lnTo>
                <a:lnTo>
                  <a:pt x="4040416" y="434759"/>
                </a:lnTo>
                <a:lnTo>
                  <a:pt x="4038828" y="440956"/>
                </a:lnTo>
                <a:lnTo>
                  <a:pt x="4037330" y="447154"/>
                </a:lnTo>
                <a:lnTo>
                  <a:pt x="4036060" y="453402"/>
                </a:lnTo>
                <a:lnTo>
                  <a:pt x="4035158" y="459765"/>
                </a:lnTo>
                <a:lnTo>
                  <a:pt x="4034663" y="466077"/>
                </a:lnTo>
                <a:lnTo>
                  <a:pt x="4033723" y="472249"/>
                </a:lnTo>
                <a:lnTo>
                  <a:pt x="4032935" y="478561"/>
                </a:lnTo>
                <a:lnTo>
                  <a:pt x="4032529" y="481114"/>
                </a:lnTo>
                <a:lnTo>
                  <a:pt x="4032275" y="483831"/>
                </a:lnTo>
                <a:lnTo>
                  <a:pt x="4029278" y="492429"/>
                </a:lnTo>
                <a:lnTo>
                  <a:pt x="4027297" y="498767"/>
                </a:lnTo>
                <a:lnTo>
                  <a:pt x="4024401" y="504825"/>
                </a:lnTo>
                <a:lnTo>
                  <a:pt x="4010939" y="541083"/>
                </a:lnTo>
                <a:lnTo>
                  <a:pt x="4007840" y="568807"/>
                </a:lnTo>
                <a:lnTo>
                  <a:pt x="4007751" y="576846"/>
                </a:lnTo>
                <a:lnTo>
                  <a:pt x="4007548" y="584898"/>
                </a:lnTo>
                <a:lnTo>
                  <a:pt x="4006812" y="601878"/>
                </a:lnTo>
                <a:lnTo>
                  <a:pt x="4006685" y="610768"/>
                </a:lnTo>
                <a:lnTo>
                  <a:pt x="4006862" y="619620"/>
                </a:lnTo>
                <a:lnTo>
                  <a:pt x="4007396" y="628484"/>
                </a:lnTo>
                <a:lnTo>
                  <a:pt x="4008158" y="638073"/>
                </a:lnTo>
                <a:lnTo>
                  <a:pt x="4008247" y="642874"/>
                </a:lnTo>
                <a:lnTo>
                  <a:pt x="4008221" y="649630"/>
                </a:lnTo>
                <a:lnTo>
                  <a:pt x="4009237" y="656209"/>
                </a:lnTo>
                <a:lnTo>
                  <a:pt x="4011003" y="662635"/>
                </a:lnTo>
                <a:lnTo>
                  <a:pt x="4012933" y="670102"/>
                </a:lnTo>
                <a:lnTo>
                  <a:pt x="4015168" y="677570"/>
                </a:lnTo>
                <a:lnTo>
                  <a:pt x="4016654" y="685190"/>
                </a:lnTo>
                <a:lnTo>
                  <a:pt x="4018673" y="693813"/>
                </a:lnTo>
                <a:lnTo>
                  <a:pt x="4021366" y="702195"/>
                </a:lnTo>
                <a:lnTo>
                  <a:pt x="4024795" y="710311"/>
                </a:lnTo>
                <a:lnTo>
                  <a:pt x="4029087" y="718134"/>
                </a:lnTo>
                <a:lnTo>
                  <a:pt x="4030472" y="720064"/>
                </a:lnTo>
                <a:lnTo>
                  <a:pt x="4031411" y="722147"/>
                </a:lnTo>
                <a:lnTo>
                  <a:pt x="4032935" y="723620"/>
                </a:lnTo>
                <a:lnTo>
                  <a:pt x="4037380" y="728192"/>
                </a:lnTo>
                <a:lnTo>
                  <a:pt x="4041800" y="732459"/>
                </a:lnTo>
                <a:lnTo>
                  <a:pt x="4060901" y="742924"/>
                </a:lnTo>
                <a:lnTo>
                  <a:pt x="4072039" y="746963"/>
                </a:lnTo>
                <a:lnTo>
                  <a:pt x="4078262" y="749300"/>
                </a:lnTo>
                <a:lnTo>
                  <a:pt x="4084383" y="751865"/>
                </a:lnTo>
                <a:lnTo>
                  <a:pt x="4090365" y="754862"/>
                </a:lnTo>
                <a:lnTo>
                  <a:pt x="4092803" y="756323"/>
                </a:lnTo>
                <a:lnTo>
                  <a:pt x="4095661" y="757313"/>
                </a:lnTo>
                <a:lnTo>
                  <a:pt x="4118089" y="760666"/>
                </a:lnTo>
                <a:lnTo>
                  <a:pt x="4119283" y="760653"/>
                </a:lnTo>
                <a:lnTo>
                  <a:pt x="4120337" y="760476"/>
                </a:lnTo>
                <a:lnTo>
                  <a:pt x="4121378" y="760018"/>
                </a:lnTo>
                <a:lnTo>
                  <a:pt x="4124807" y="758596"/>
                </a:lnTo>
                <a:lnTo>
                  <a:pt x="4128401" y="758240"/>
                </a:lnTo>
                <a:lnTo>
                  <a:pt x="4137266" y="759129"/>
                </a:lnTo>
                <a:lnTo>
                  <a:pt x="4142511" y="758888"/>
                </a:lnTo>
                <a:lnTo>
                  <a:pt x="4174680" y="744512"/>
                </a:lnTo>
                <a:lnTo>
                  <a:pt x="4181894" y="742657"/>
                </a:lnTo>
                <a:lnTo>
                  <a:pt x="4188688" y="739686"/>
                </a:lnTo>
                <a:lnTo>
                  <a:pt x="4195026" y="735711"/>
                </a:lnTo>
                <a:lnTo>
                  <a:pt x="4200842" y="730834"/>
                </a:lnTo>
                <a:lnTo>
                  <a:pt x="4204385" y="727468"/>
                </a:lnTo>
                <a:lnTo>
                  <a:pt x="4208246" y="725004"/>
                </a:lnTo>
                <a:lnTo>
                  <a:pt x="4212399" y="722528"/>
                </a:lnTo>
                <a:lnTo>
                  <a:pt x="4214927" y="720839"/>
                </a:lnTo>
                <a:lnTo>
                  <a:pt x="4217454" y="719734"/>
                </a:lnTo>
                <a:lnTo>
                  <a:pt x="4220388" y="715784"/>
                </a:lnTo>
                <a:lnTo>
                  <a:pt x="4222318" y="714997"/>
                </a:lnTo>
                <a:lnTo>
                  <a:pt x="4223956" y="714222"/>
                </a:lnTo>
                <a:lnTo>
                  <a:pt x="4226941" y="712965"/>
                </a:lnTo>
                <a:lnTo>
                  <a:pt x="4229151" y="710971"/>
                </a:lnTo>
                <a:lnTo>
                  <a:pt x="4230459" y="708406"/>
                </a:lnTo>
                <a:lnTo>
                  <a:pt x="4233354" y="702348"/>
                </a:lnTo>
                <a:lnTo>
                  <a:pt x="4238218" y="697611"/>
                </a:lnTo>
                <a:lnTo>
                  <a:pt x="4240504" y="691261"/>
                </a:lnTo>
                <a:lnTo>
                  <a:pt x="4240796" y="690359"/>
                </a:lnTo>
                <a:lnTo>
                  <a:pt x="4241520" y="689292"/>
                </a:lnTo>
                <a:lnTo>
                  <a:pt x="4242257" y="688530"/>
                </a:lnTo>
                <a:lnTo>
                  <a:pt x="4246397" y="684860"/>
                </a:lnTo>
                <a:lnTo>
                  <a:pt x="4247807" y="680034"/>
                </a:lnTo>
                <a:lnTo>
                  <a:pt x="4248924" y="674916"/>
                </a:lnTo>
                <a:lnTo>
                  <a:pt x="4249331" y="672350"/>
                </a:lnTo>
                <a:lnTo>
                  <a:pt x="4250334" y="669785"/>
                </a:lnTo>
                <a:lnTo>
                  <a:pt x="4253941" y="661758"/>
                </a:lnTo>
                <a:lnTo>
                  <a:pt x="4254131" y="656056"/>
                </a:lnTo>
                <a:lnTo>
                  <a:pt x="4252836" y="650074"/>
                </a:lnTo>
                <a:lnTo>
                  <a:pt x="4244632" y="610908"/>
                </a:lnTo>
                <a:lnTo>
                  <a:pt x="4243476" y="605078"/>
                </a:lnTo>
                <a:lnTo>
                  <a:pt x="4241876" y="599401"/>
                </a:lnTo>
                <a:lnTo>
                  <a:pt x="4241774" y="593407"/>
                </a:lnTo>
                <a:lnTo>
                  <a:pt x="4241546" y="589051"/>
                </a:lnTo>
                <a:lnTo>
                  <a:pt x="4240415" y="584720"/>
                </a:lnTo>
                <a:lnTo>
                  <a:pt x="4237939" y="580859"/>
                </a:lnTo>
                <a:lnTo>
                  <a:pt x="4235780" y="577303"/>
                </a:lnTo>
                <a:lnTo>
                  <a:pt x="4234662" y="573265"/>
                </a:lnTo>
                <a:lnTo>
                  <a:pt x="4233684" y="569379"/>
                </a:lnTo>
                <a:lnTo>
                  <a:pt x="4231411" y="561124"/>
                </a:lnTo>
                <a:lnTo>
                  <a:pt x="4228820" y="552958"/>
                </a:lnTo>
                <a:lnTo>
                  <a:pt x="4225785" y="544918"/>
                </a:lnTo>
                <a:lnTo>
                  <a:pt x="4222153" y="537019"/>
                </a:lnTo>
                <a:lnTo>
                  <a:pt x="4220299" y="533755"/>
                </a:lnTo>
                <a:lnTo>
                  <a:pt x="4218368" y="526592"/>
                </a:lnTo>
                <a:lnTo>
                  <a:pt x="4217073" y="521208"/>
                </a:lnTo>
                <a:lnTo>
                  <a:pt x="4215333" y="515988"/>
                </a:lnTo>
                <a:lnTo>
                  <a:pt x="4210621" y="504063"/>
                </a:lnTo>
                <a:lnTo>
                  <a:pt x="4209897" y="497179"/>
                </a:lnTo>
                <a:lnTo>
                  <a:pt x="4222356" y="455282"/>
                </a:lnTo>
                <a:lnTo>
                  <a:pt x="4226128" y="448195"/>
                </a:lnTo>
                <a:lnTo>
                  <a:pt x="4229684" y="440994"/>
                </a:lnTo>
                <a:lnTo>
                  <a:pt x="4232478" y="433451"/>
                </a:lnTo>
                <a:lnTo>
                  <a:pt x="4232605" y="432689"/>
                </a:lnTo>
                <a:lnTo>
                  <a:pt x="4233202" y="432079"/>
                </a:lnTo>
                <a:lnTo>
                  <a:pt x="4233494" y="431482"/>
                </a:lnTo>
                <a:lnTo>
                  <a:pt x="4236555" y="426466"/>
                </a:lnTo>
                <a:lnTo>
                  <a:pt x="4239311" y="421170"/>
                </a:lnTo>
                <a:lnTo>
                  <a:pt x="4246499" y="411886"/>
                </a:lnTo>
                <a:lnTo>
                  <a:pt x="4251388" y="408355"/>
                </a:lnTo>
                <a:lnTo>
                  <a:pt x="4255338" y="402424"/>
                </a:lnTo>
                <a:lnTo>
                  <a:pt x="4256532" y="402107"/>
                </a:lnTo>
                <a:lnTo>
                  <a:pt x="4257421" y="401485"/>
                </a:lnTo>
                <a:lnTo>
                  <a:pt x="4258754" y="400710"/>
                </a:lnTo>
                <a:lnTo>
                  <a:pt x="4260100" y="400240"/>
                </a:lnTo>
                <a:lnTo>
                  <a:pt x="4261129" y="399173"/>
                </a:lnTo>
                <a:lnTo>
                  <a:pt x="4264799" y="394754"/>
                </a:lnTo>
                <a:lnTo>
                  <a:pt x="4269854" y="392264"/>
                </a:lnTo>
                <a:lnTo>
                  <a:pt x="4274451" y="389331"/>
                </a:lnTo>
                <a:lnTo>
                  <a:pt x="4278757" y="386410"/>
                </a:lnTo>
                <a:lnTo>
                  <a:pt x="4283214" y="383628"/>
                </a:lnTo>
                <a:lnTo>
                  <a:pt x="4287202" y="380403"/>
                </a:lnTo>
                <a:lnTo>
                  <a:pt x="4291495" y="376872"/>
                </a:lnTo>
                <a:lnTo>
                  <a:pt x="4296245" y="374091"/>
                </a:lnTo>
                <a:lnTo>
                  <a:pt x="4300842" y="371157"/>
                </a:lnTo>
                <a:lnTo>
                  <a:pt x="4306786" y="367449"/>
                </a:lnTo>
                <a:lnTo>
                  <a:pt x="4312869" y="363893"/>
                </a:lnTo>
                <a:lnTo>
                  <a:pt x="4318813" y="360184"/>
                </a:lnTo>
                <a:lnTo>
                  <a:pt x="4322813" y="357555"/>
                </a:lnTo>
                <a:lnTo>
                  <a:pt x="4327283" y="355676"/>
                </a:lnTo>
                <a:lnTo>
                  <a:pt x="4334307" y="354203"/>
                </a:lnTo>
                <a:lnTo>
                  <a:pt x="4336554" y="354012"/>
                </a:lnTo>
                <a:lnTo>
                  <a:pt x="4344136" y="349821"/>
                </a:lnTo>
                <a:lnTo>
                  <a:pt x="4350270" y="348665"/>
                </a:lnTo>
                <a:lnTo>
                  <a:pt x="4355757" y="345414"/>
                </a:lnTo>
                <a:lnTo>
                  <a:pt x="4358881" y="343408"/>
                </a:lnTo>
                <a:lnTo>
                  <a:pt x="4362310" y="341998"/>
                </a:lnTo>
                <a:lnTo>
                  <a:pt x="4365422" y="339991"/>
                </a:lnTo>
                <a:lnTo>
                  <a:pt x="4371403" y="338988"/>
                </a:lnTo>
                <a:lnTo>
                  <a:pt x="4376445" y="335597"/>
                </a:lnTo>
                <a:lnTo>
                  <a:pt x="4381805" y="333400"/>
                </a:lnTo>
                <a:lnTo>
                  <a:pt x="4388815" y="330428"/>
                </a:lnTo>
                <a:lnTo>
                  <a:pt x="4395952" y="326999"/>
                </a:lnTo>
                <a:lnTo>
                  <a:pt x="4409046" y="320459"/>
                </a:lnTo>
                <a:lnTo>
                  <a:pt x="4415599" y="317639"/>
                </a:lnTo>
                <a:lnTo>
                  <a:pt x="4421073" y="313194"/>
                </a:lnTo>
                <a:lnTo>
                  <a:pt x="4421949" y="312280"/>
                </a:lnTo>
                <a:lnTo>
                  <a:pt x="4423600" y="312102"/>
                </a:lnTo>
                <a:lnTo>
                  <a:pt x="4424934" y="311327"/>
                </a:lnTo>
                <a:lnTo>
                  <a:pt x="4432681" y="307149"/>
                </a:lnTo>
                <a:lnTo>
                  <a:pt x="4440593" y="303199"/>
                </a:lnTo>
                <a:lnTo>
                  <a:pt x="4448441" y="299085"/>
                </a:lnTo>
                <a:lnTo>
                  <a:pt x="4455998" y="294411"/>
                </a:lnTo>
                <a:lnTo>
                  <a:pt x="4460748" y="291033"/>
                </a:lnTo>
                <a:lnTo>
                  <a:pt x="4465942" y="288391"/>
                </a:lnTo>
                <a:lnTo>
                  <a:pt x="4471149" y="285445"/>
                </a:lnTo>
                <a:lnTo>
                  <a:pt x="4477690" y="282028"/>
                </a:lnTo>
                <a:lnTo>
                  <a:pt x="4484382" y="278460"/>
                </a:lnTo>
                <a:lnTo>
                  <a:pt x="4489691" y="273253"/>
                </a:lnTo>
                <a:lnTo>
                  <a:pt x="4490567" y="272338"/>
                </a:lnTo>
                <a:lnTo>
                  <a:pt x="4498772" y="267500"/>
                </a:lnTo>
                <a:lnTo>
                  <a:pt x="4530826" y="240169"/>
                </a:lnTo>
                <a:lnTo>
                  <a:pt x="4536071" y="231609"/>
                </a:lnTo>
                <a:lnTo>
                  <a:pt x="4539170" y="228409"/>
                </a:lnTo>
                <a:lnTo>
                  <a:pt x="4567428" y="188734"/>
                </a:lnTo>
                <a:lnTo>
                  <a:pt x="4568723" y="186169"/>
                </a:lnTo>
                <a:lnTo>
                  <a:pt x="4570336" y="183591"/>
                </a:lnTo>
                <a:lnTo>
                  <a:pt x="4572546" y="181597"/>
                </a:lnTo>
                <a:lnTo>
                  <a:pt x="4574921" y="179755"/>
                </a:lnTo>
                <a:lnTo>
                  <a:pt x="4575772" y="177038"/>
                </a:lnTo>
                <a:lnTo>
                  <a:pt x="4576762" y="174167"/>
                </a:lnTo>
                <a:lnTo>
                  <a:pt x="4577613" y="171450"/>
                </a:lnTo>
                <a:lnTo>
                  <a:pt x="4579378" y="169024"/>
                </a:lnTo>
                <a:close/>
              </a:path>
            </a:pathLst>
          </a:custGeom>
          <a:solidFill>
            <a:srgbClr val="37B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452583"/>
            <a:ext cx="14211935" cy="10106660"/>
          </a:xfrm>
          <a:custGeom>
            <a:avLst/>
            <a:gdLst/>
            <a:ahLst/>
            <a:cxnLst/>
            <a:rect l="l" t="t" r="r" b="b"/>
            <a:pathLst>
              <a:path w="14211935" h="10106660">
                <a:moveTo>
                  <a:pt x="14211668" y="113614"/>
                </a:moveTo>
                <a:lnTo>
                  <a:pt x="14158519" y="80860"/>
                </a:lnTo>
                <a:lnTo>
                  <a:pt x="14116444" y="59829"/>
                </a:lnTo>
                <a:lnTo>
                  <a:pt x="14073010" y="41833"/>
                </a:lnTo>
                <a:lnTo>
                  <a:pt x="14028382" y="26962"/>
                </a:lnTo>
                <a:lnTo>
                  <a:pt x="13982726" y="15278"/>
                </a:lnTo>
                <a:lnTo>
                  <a:pt x="13936218" y="6832"/>
                </a:lnTo>
                <a:lnTo>
                  <a:pt x="13889012" y="1727"/>
                </a:lnTo>
                <a:lnTo>
                  <a:pt x="13841286" y="0"/>
                </a:lnTo>
                <a:lnTo>
                  <a:pt x="203873" y="0"/>
                </a:lnTo>
                <a:lnTo>
                  <a:pt x="156146" y="1727"/>
                </a:lnTo>
                <a:lnTo>
                  <a:pt x="108940" y="6832"/>
                </a:lnTo>
                <a:lnTo>
                  <a:pt x="62433" y="15278"/>
                </a:lnTo>
                <a:lnTo>
                  <a:pt x="16789" y="26962"/>
                </a:lnTo>
                <a:lnTo>
                  <a:pt x="0" y="32562"/>
                </a:lnTo>
                <a:lnTo>
                  <a:pt x="0" y="5055844"/>
                </a:lnTo>
                <a:lnTo>
                  <a:pt x="62433" y="5073129"/>
                </a:lnTo>
                <a:lnTo>
                  <a:pt x="108940" y="5081562"/>
                </a:lnTo>
                <a:lnTo>
                  <a:pt x="156146" y="5086680"/>
                </a:lnTo>
                <a:lnTo>
                  <a:pt x="203847" y="5088394"/>
                </a:lnTo>
                <a:lnTo>
                  <a:pt x="5177841" y="5088394"/>
                </a:lnTo>
                <a:lnTo>
                  <a:pt x="5177028" y="5089614"/>
                </a:lnTo>
                <a:lnTo>
                  <a:pt x="5164328" y="5140414"/>
                </a:lnTo>
                <a:lnTo>
                  <a:pt x="5138928" y="5178514"/>
                </a:lnTo>
                <a:lnTo>
                  <a:pt x="5113528" y="5280114"/>
                </a:lnTo>
                <a:lnTo>
                  <a:pt x="5088128" y="5330914"/>
                </a:lnTo>
                <a:lnTo>
                  <a:pt x="5075428" y="5369014"/>
                </a:lnTo>
                <a:lnTo>
                  <a:pt x="5050028" y="5419814"/>
                </a:lnTo>
                <a:lnTo>
                  <a:pt x="4973828" y="5724614"/>
                </a:lnTo>
                <a:lnTo>
                  <a:pt x="4948428" y="5775414"/>
                </a:lnTo>
                <a:lnTo>
                  <a:pt x="4948428" y="5826214"/>
                </a:lnTo>
                <a:lnTo>
                  <a:pt x="4910328" y="5978614"/>
                </a:lnTo>
                <a:lnTo>
                  <a:pt x="4897628" y="6042114"/>
                </a:lnTo>
                <a:lnTo>
                  <a:pt x="4884928" y="6092914"/>
                </a:lnTo>
                <a:lnTo>
                  <a:pt x="4884928" y="6143714"/>
                </a:lnTo>
                <a:lnTo>
                  <a:pt x="4872228" y="6207214"/>
                </a:lnTo>
                <a:lnTo>
                  <a:pt x="4859528" y="6258014"/>
                </a:lnTo>
                <a:lnTo>
                  <a:pt x="4859528" y="6308814"/>
                </a:lnTo>
                <a:lnTo>
                  <a:pt x="4846828" y="6372314"/>
                </a:lnTo>
                <a:lnTo>
                  <a:pt x="4846828" y="6423114"/>
                </a:lnTo>
                <a:lnTo>
                  <a:pt x="4834128" y="6486614"/>
                </a:lnTo>
                <a:lnTo>
                  <a:pt x="4834128" y="6600914"/>
                </a:lnTo>
                <a:lnTo>
                  <a:pt x="4821428" y="6651714"/>
                </a:lnTo>
                <a:lnTo>
                  <a:pt x="4821428" y="7248614"/>
                </a:lnTo>
                <a:lnTo>
                  <a:pt x="4834128" y="7299414"/>
                </a:lnTo>
                <a:lnTo>
                  <a:pt x="4834128" y="7413714"/>
                </a:lnTo>
                <a:lnTo>
                  <a:pt x="4846828" y="7477214"/>
                </a:lnTo>
                <a:lnTo>
                  <a:pt x="4846828" y="7528014"/>
                </a:lnTo>
                <a:lnTo>
                  <a:pt x="4859528" y="7591514"/>
                </a:lnTo>
                <a:lnTo>
                  <a:pt x="4859528" y="7642314"/>
                </a:lnTo>
                <a:lnTo>
                  <a:pt x="4872228" y="7705814"/>
                </a:lnTo>
                <a:lnTo>
                  <a:pt x="4884928" y="7756614"/>
                </a:lnTo>
                <a:lnTo>
                  <a:pt x="4884928" y="7807414"/>
                </a:lnTo>
                <a:lnTo>
                  <a:pt x="4897628" y="7870914"/>
                </a:lnTo>
                <a:lnTo>
                  <a:pt x="4948428" y="8074114"/>
                </a:lnTo>
                <a:lnTo>
                  <a:pt x="4948428" y="8124914"/>
                </a:lnTo>
                <a:lnTo>
                  <a:pt x="4973828" y="8175714"/>
                </a:lnTo>
                <a:lnTo>
                  <a:pt x="4986528" y="8239214"/>
                </a:lnTo>
                <a:lnTo>
                  <a:pt x="5011928" y="8340814"/>
                </a:lnTo>
                <a:lnTo>
                  <a:pt x="5024628" y="8378914"/>
                </a:lnTo>
                <a:lnTo>
                  <a:pt x="5050028" y="8480514"/>
                </a:lnTo>
                <a:lnTo>
                  <a:pt x="5075428" y="8531314"/>
                </a:lnTo>
                <a:lnTo>
                  <a:pt x="5088128" y="8582114"/>
                </a:lnTo>
                <a:lnTo>
                  <a:pt x="5113528" y="8620214"/>
                </a:lnTo>
                <a:lnTo>
                  <a:pt x="5138928" y="8721814"/>
                </a:lnTo>
                <a:lnTo>
                  <a:pt x="5164328" y="8759914"/>
                </a:lnTo>
                <a:lnTo>
                  <a:pt x="5177028" y="8810714"/>
                </a:lnTo>
                <a:lnTo>
                  <a:pt x="5202428" y="8848814"/>
                </a:lnTo>
                <a:lnTo>
                  <a:pt x="5227828" y="8899614"/>
                </a:lnTo>
                <a:lnTo>
                  <a:pt x="5240528" y="8937714"/>
                </a:lnTo>
                <a:lnTo>
                  <a:pt x="5265928" y="8988514"/>
                </a:lnTo>
                <a:lnTo>
                  <a:pt x="5291328" y="9026614"/>
                </a:lnTo>
                <a:lnTo>
                  <a:pt x="5304028" y="9064714"/>
                </a:lnTo>
                <a:lnTo>
                  <a:pt x="5329428" y="9102814"/>
                </a:lnTo>
                <a:lnTo>
                  <a:pt x="5354828" y="9153614"/>
                </a:lnTo>
                <a:lnTo>
                  <a:pt x="5431028" y="9267914"/>
                </a:lnTo>
                <a:lnTo>
                  <a:pt x="5443728" y="9306014"/>
                </a:lnTo>
                <a:lnTo>
                  <a:pt x="5469128" y="9331414"/>
                </a:lnTo>
                <a:lnTo>
                  <a:pt x="5519928" y="9407614"/>
                </a:lnTo>
                <a:lnTo>
                  <a:pt x="5583428" y="9471114"/>
                </a:lnTo>
                <a:lnTo>
                  <a:pt x="5634228" y="9547314"/>
                </a:lnTo>
                <a:lnTo>
                  <a:pt x="5685028" y="9598114"/>
                </a:lnTo>
                <a:lnTo>
                  <a:pt x="5710428" y="9636214"/>
                </a:lnTo>
                <a:lnTo>
                  <a:pt x="5748528" y="9661614"/>
                </a:lnTo>
                <a:lnTo>
                  <a:pt x="5773928" y="9687014"/>
                </a:lnTo>
                <a:lnTo>
                  <a:pt x="5837428" y="9737814"/>
                </a:lnTo>
                <a:lnTo>
                  <a:pt x="5862828" y="9775914"/>
                </a:lnTo>
                <a:lnTo>
                  <a:pt x="5888228" y="9788614"/>
                </a:lnTo>
                <a:lnTo>
                  <a:pt x="6015228" y="9890214"/>
                </a:lnTo>
                <a:lnTo>
                  <a:pt x="6053328" y="9902914"/>
                </a:lnTo>
                <a:lnTo>
                  <a:pt x="6078728" y="9928314"/>
                </a:lnTo>
                <a:lnTo>
                  <a:pt x="6116828" y="9941014"/>
                </a:lnTo>
                <a:lnTo>
                  <a:pt x="6142228" y="9966414"/>
                </a:lnTo>
                <a:lnTo>
                  <a:pt x="6269228" y="10017214"/>
                </a:lnTo>
                <a:lnTo>
                  <a:pt x="6307328" y="10042614"/>
                </a:lnTo>
                <a:lnTo>
                  <a:pt x="6345428" y="10042614"/>
                </a:lnTo>
                <a:lnTo>
                  <a:pt x="6447028" y="10080714"/>
                </a:lnTo>
                <a:lnTo>
                  <a:pt x="6485128" y="10080714"/>
                </a:lnTo>
                <a:lnTo>
                  <a:pt x="6510528" y="10093414"/>
                </a:lnTo>
                <a:lnTo>
                  <a:pt x="6548628" y="10093414"/>
                </a:lnTo>
                <a:lnTo>
                  <a:pt x="6586728" y="10106114"/>
                </a:lnTo>
                <a:lnTo>
                  <a:pt x="6866128" y="10106114"/>
                </a:lnTo>
                <a:lnTo>
                  <a:pt x="6904228" y="10093414"/>
                </a:lnTo>
                <a:lnTo>
                  <a:pt x="6942328" y="10093414"/>
                </a:lnTo>
                <a:lnTo>
                  <a:pt x="6980428" y="10080714"/>
                </a:lnTo>
                <a:lnTo>
                  <a:pt x="7005828" y="10080714"/>
                </a:lnTo>
                <a:lnTo>
                  <a:pt x="7107428" y="10042614"/>
                </a:lnTo>
                <a:lnTo>
                  <a:pt x="7145528" y="10042614"/>
                </a:lnTo>
                <a:lnTo>
                  <a:pt x="7183628" y="10017214"/>
                </a:lnTo>
                <a:lnTo>
                  <a:pt x="7310628" y="9966414"/>
                </a:lnTo>
                <a:lnTo>
                  <a:pt x="7348728" y="9941014"/>
                </a:lnTo>
                <a:lnTo>
                  <a:pt x="7374128" y="9928314"/>
                </a:lnTo>
                <a:lnTo>
                  <a:pt x="7412228" y="9902914"/>
                </a:lnTo>
                <a:lnTo>
                  <a:pt x="7437628" y="9890214"/>
                </a:lnTo>
                <a:lnTo>
                  <a:pt x="7564628" y="9788614"/>
                </a:lnTo>
                <a:lnTo>
                  <a:pt x="7590028" y="9775914"/>
                </a:lnTo>
                <a:lnTo>
                  <a:pt x="7678928" y="9687014"/>
                </a:lnTo>
                <a:lnTo>
                  <a:pt x="7717028" y="9661614"/>
                </a:lnTo>
                <a:lnTo>
                  <a:pt x="7742428" y="9636214"/>
                </a:lnTo>
                <a:lnTo>
                  <a:pt x="7767828" y="9598114"/>
                </a:lnTo>
                <a:lnTo>
                  <a:pt x="7818628" y="9547314"/>
                </a:lnTo>
                <a:lnTo>
                  <a:pt x="7844028" y="9509214"/>
                </a:lnTo>
                <a:lnTo>
                  <a:pt x="7907528" y="9445714"/>
                </a:lnTo>
                <a:lnTo>
                  <a:pt x="7983728" y="9331414"/>
                </a:lnTo>
                <a:lnTo>
                  <a:pt x="8009128" y="9306014"/>
                </a:lnTo>
                <a:lnTo>
                  <a:pt x="8059928" y="9229814"/>
                </a:lnTo>
                <a:lnTo>
                  <a:pt x="8072628" y="9191714"/>
                </a:lnTo>
                <a:lnTo>
                  <a:pt x="8098028" y="9153614"/>
                </a:lnTo>
                <a:lnTo>
                  <a:pt x="8123428" y="9102814"/>
                </a:lnTo>
                <a:lnTo>
                  <a:pt x="8174228" y="9026614"/>
                </a:lnTo>
                <a:lnTo>
                  <a:pt x="8186928" y="8988514"/>
                </a:lnTo>
                <a:lnTo>
                  <a:pt x="8212328" y="8937714"/>
                </a:lnTo>
                <a:lnTo>
                  <a:pt x="8237728" y="8899614"/>
                </a:lnTo>
                <a:lnTo>
                  <a:pt x="8250428" y="8848814"/>
                </a:lnTo>
                <a:lnTo>
                  <a:pt x="8275828" y="8810714"/>
                </a:lnTo>
                <a:lnTo>
                  <a:pt x="8288528" y="8759914"/>
                </a:lnTo>
                <a:lnTo>
                  <a:pt x="8313928" y="8721814"/>
                </a:lnTo>
                <a:lnTo>
                  <a:pt x="8326628" y="8671014"/>
                </a:lnTo>
                <a:lnTo>
                  <a:pt x="8352028" y="8620214"/>
                </a:lnTo>
                <a:lnTo>
                  <a:pt x="8364728" y="8582114"/>
                </a:lnTo>
                <a:lnTo>
                  <a:pt x="8377428" y="8531314"/>
                </a:lnTo>
                <a:lnTo>
                  <a:pt x="8402828" y="8480514"/>
                </a:lnTo>
                <a:lnTo>
                  <a:pt x="8428228" y="8378914"/>
                </a:lnTo>
                <a:lnTo>
                  <a:pt x="8440928" y="8340814"/>
                </a:lnTo>
                <a:lnTo>
                  <a:pt x="8466328" y="8290014"/>
                </a:lnTo>
                <a:lnTo>
                  <a:pt x="8479028" y="8239214"/>
                </a:lnTo>
                <a:lnTo>
                  <a:pt x="8491728" y="8175714"/>
                </a:lnTo>
                <a:lnTo>
                  <a:pt x="8529828" y="8023314"/>
                </a:lnTo>
                <a:lnTo>
                  <a:pt x="8529828" y="7972514"/>
                </a:lnTo>
                <a:lnTo>
                  <a:pt x="8555228" y="7870914"/>
                </a:lnTo>
                <a:lnTo>
                  <a:pt x="8567928" y="7807414"/>
                </a:lnTo>
                <a:lnTo>
                  <a:pt x="8580628" y="7756614"/>
                </a:lnTo>
                <a:lnTo>
                  <a:pt x="8580628" y="7705814"/>
                </a:lnTo>
                <a:lnTo>
                  <a:pt x="8593328" y="7642314"/>
                </a:lnTo>
                <a:lnTo>
                  <a:pt x="8593328" y="7591514"/>
                </a:lnTo>
                <a:lnTo>
                  <a:pt x="8606028" y="7528014"/>
                </a:lnTo>
                <a:lnTo>
                  <a:pt x="8606028" y="7477214"/>
                </a:lnTo>
                <a:lnTo>
                  <a:pt x="8618728" y="7413714"/>
                </a:lnTo>
                <a:lnTo>
                  <a:pt x="8618728" y="7362914"/>
                </a:lnTo>
                <a:lnTo>
                  <a:pt x="8631428" y="7299414"/>
                </a:lnTo>
                <a:lnTo>
                  <a:pt x="8631428" y="6600914"/>
                </a:lnTo>
                <a:lnTo>
                  <a:pt x="8618728" y="6537414"/>
                </a:lnTo>
                <a:lnTo>
                  <a:pt x="8618728" y="6486614"/>
                </a:lnTo>
                <a:lnTo>
                  <a:pt x="8606028" y="6423114"/>
                </a:lnTo>
                <a:lnTo>
                  <a:pt x="8606028" y="6372314"/>
                </a:lnTo>
                <a:lnTo>
                  <a:pt x="8593328" y="6308814"/>
                </a:lnTo>
                <a:lnTo>
                  <a:pt x="8593328" y="6258014"/>
                </a:lnTo>
                <a:lnTo>
                  <a:pt x="8580628" y="6207214"/>
                </a:lnTo>
                <a:lnTo>
                  <a:pt x="8580628" y="6143714"/>
                </a:lnTo>
                <a:lnTo>
                  <a:pt x="8555228" y="6042114"/>
                </a:lnTo>
                <a:lnTo>
                  <a:pt x="8542528" y="5978614"/>
                </a:lnTo>
                <a:lnTo>
                  <a:pt x="8529828" y="5927814"/>
                </a:lnTo>
                <a:lnTo>
                  <a:pt x="8529828" y="5877014"/>
                </a:lnTo>
                <a:lnTo>
                  <a:pt x="8466328" y="5623014"/>
                </a:lnTo>
                <a:lnTo>
                  <a:pt x="8440928" y="5572214"/>
                </a:lnTo>
                <a:lnTo>
                  <a:pt x="8402828" y="5419814"/>
                </a:lnTo>
                <a:lnTo>
                  <a:pt x="8377428" y="5369014"/>
                </a:lnTo>
                <a:lnTo>
                  <a:pt x="8364728" y="5330914"/>
                </a:lnTo>
                <a:lnTo>
                  <a:pt x="8352028" y="5280114"/>
                </a:lnTo>
                <a:lnTo>
                  <a:pt x="8326628" y="5229314"/>
                </a:lnTo>
                <a:lnTo>
                  <a:pt x="8313928" y="5178514"/>
                </a:lnTo>
                <a:lnTo>
                  <a:pt x="8288528" y="5140414"/>
                </a:lnTo>
                <a:lnTo>
                  <a:pt x="8275828" y="5089614"/>
                </a:lnTo>
                <a:lnTo>
                  <a:pt x="8275015" y="5088394"/>
                </a:lnTo>
                <a:lnTo>
                  <a:pt x="13841311" y="5088394"/>
                </a:lnTo>
                <a:lnTo>
                  <a:pt x="13889012" y="5086680"/>
                </a:lnTo>
                <a:lnTo>
                  <a:pt x="13936218" y="5081562"/>
                </a:lnTo>
                <a:lnTo>
                  <a:pt x="13982726" y="5073129"/>
                </a:lnTo>
                <a:lnTo>
                  <a:pt x="14028382" y="5061445"/>
                </a:lnTo>
                <a:lnTo>
                  <a:pt x="14073010" y="5046561"/>
                </a:lnTo>
                <a:lnTo>
                  <a:pt x="14116444" y="5028577"/>
                </a:lnTo>
                <a:lnTo>
                  <a:pt x="14158519" y="5007534"/>
                </a:lnTo>
                <a:lnTo>
                  <a:pt x="14199057" y="4983518"/>
                </a:lnTo>
                <a:lnTo>
                  <a:pt x="14211668" y="4974793"/>
                </a:lnTo>
                <a:lnTo>
                  <a:pt x="14211668" y="1136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5349213" y="13621391"/>
            <a:ext cx="2878455" cy="935355"/>
          </a:xfrm>
          <a:custGeom>
            <a:avLst/>
            <a:gdLst/>
            <a:ahLst/>
            <a:cxnLst/>
            <a:rect l="l" t="t" r="r" b="b"/>
            <a:pathLst>
              <a:path w="2878454" h="935355">
                <a:moveTo>
                  <a:pt x="1508791" y="539"/>
                </a:moveTo>
                <a:lnTo>
                  <a:pt x="1369343" y="539"/>
                </a:lnTo>
                <a:lnTo>
                  <a:pt x="1439067" y="0"/>
                </a:lnTo>
                <a:lnTo>
                  <a:pt x="1508791" y="539"/>
                </a:lnTo>
                <a:close/>
              </a:path>
              <a:path w="2878454" h="935355">
                <a:moveTo>
                  <a:pt x="1577658" y="2140"/>
                </a:moveTo>
                <a:lnTo>
                  <a:pt x="1300475" y="2140"/>
                </a:lnTo>
                <a:lnTo>
                  <a:pt x="1369343" y="539"/>
                </a:lnTo>
                <a:lnTo>
                  <a:pt x="1508791" y="539"/>
                </a:lnTo>
                <a:lnTo>
                  <a:pt x="1577658" y="2140"/>
                </a:lnTo>
                <a:close/>
              </a:path>
              <a:path w="2878454" h="935355">
                <a:moveTo>
                  <a:pt x="1439081" y="935019"/>
                </a:moveTo>
                <a:lnTo>
                  <a:pt x="1369343" y="934480"/>
                </a:lnTo>
                <a:lnTo>
                  <a:pt x="1300475" y="932879"/>
                </a:lnTo>
                <a:lnTo>
                  <a:pt x="1232539" y="930241"/>
                </a:lnTo>
                <a:lnTo>
                  <a:pt x="1165610" y="926589"/>
                </a:lnTo>
                <a:lnTo>
                  <a:pt x="1099764" y="921950"/>
                </a:lnTo>
                <a:lnTo>
                  <a:pt x="1035076" y="916346"/>
                </a:lnTo>
                <a:lnTo>
                  <a:pt x="971622" y="909803"/>
                </a:lnTo>
                <a:lnTo>
                  <a:pt x="909476" y="902345"/>
                </a:lnTo>
                <a:lnTo>
                  <a:pt x="848714" y="893996"/>
                </a:lnTo>
                <a:lnTo>
                  <a:pt x="789411" y="884782"/>
                </a:lnTo>
                <a:lnTo>
                  <a:pt x="731644" y="874725"/>
                </a:lnTo>
                <a:lnTo>
                  <a:pt x="675486" y="863852"/>
                </a:lnTo>
                <a:lnTo>
                  <a:pt x="621015" y="852187"/>
                </a:lnTo>
                <a:lnTo>
                  <a:pt x="568304" y="839753"/>
                </a:lnTo>
                <a:lnTo>
                  <a:pt x="517430" y="826576"/>
                </a:lnTo>
                <a:lnTo>
                  <a:pt x="468468" y="812680"/>
                </a:lnTo>
                <a:lnTo>
                  <a:pt x="421493" y="798089"/>
                </a:lnTo>
                <a:lnTo>
                  <a:pt x="376580" y="782828"/>
                </a:lnTo>
                <a:lnTo>
                  <a:pt x="333805" y="766922"/>
                </a:lnTo>
                <a:lnTo>
                  <a:pt x="293244" y="750394"/>
                </a:lnTo>
                <a:lnTo>
                  <a:pt x="254971" y="733270"/>
                </a:lnTo>
                <a:lnTo>
                  <a:pt x="219063" y="715574"/>
                </a:lnTo>
                <a:lnTo>
                  <a:pt x="185594" y="697330"/>
                </a:lnTo>
                <a:lnTo>
                  <a:pt x="126276" y="659298"/>
                </a:lnTo>
                <a:lnTo>
                  <a:pt x="77620" y="619369"/>
                </a:lnTo>
                <a:lnTo>
                  <a:pt x="40230" y="577739"/>
                </a:lnTo>
                <a:lnTo>
                  <a:pt x="14709" y="534604"/>
                </a:lnTo>
                <a:lnTo>
                  <a:pt x="1659" y="490161"/>
                </a:lnTo>
                <a:lnTo>
                  <a:pt x="0" y="467508"/>
                </a:lnTo>
                <a:lnTo>
                  <a:pt x="1659" y="444858"/>
                </a:lnTo>
                <a:lnTo>
                  <a:pt x="14709" y="400415"/>
                </a:lnTo>
                <a:lnTo>
                  <a:pt x="40230" y="357280"/>
                </a:lnTo>
                <a:lnTo>
                  <a:pt x="77620" y="315651"/>
                </a:lnTo>
                <a:lnTo>
                  <a:pt x="126276" y="275722"/>
                </a:lnTo>
                <a:lnTo>
                  <a:pt x="185594" y="237689"/>
                </a:lnTo>
                <a:lnTo>
                  <a:pt x="219063" y="219445"/>
                </a:lnTo>
                <a:lnTo>
                  <a:pt x="254971" y="201749"/>
                </a:lnTo>
                <a:lnTo>
                  <a:pt x="293244" y="184625"/>
                </a:lnTo>
                <a:lnTo>
                  <a:pt x="333805" y="168097"/>
                </a:lnTo>
                <a:lnTo>
                  <a:pt x="376580" y="152191"/>
                </a:lnTo>
                <a:lnTo>
                  <a:pt x="421493" y="136930"/>
                </a:lnTo>
                <a:lnTo>
                  <a:pt x="468468" y="122339"/>
                </a:lnTo>
                <a:lnTo>
                  <a:pt x="517430" y="108443"/>
                </a:lnTo>
                <a:lnTo>
                  <a:pt x="568304" y="95266"/>
                </a:lnTo>
                <a:lnTo>
                  <a:pt x="621015" y="82832"/>
                </a:lnTo>
                <a:lnTo>
                  <a:pt x="675486" y="71167"/>
                </a:lnTo>
                <a:lnTo>
                  <a:pt x="731644" y="60294"/>
                </a:lnTo>
                <a:lnTo>
                  <a:pt x="789411" y="50238"/>
                </a:lnTo>
                <a:lnTo>
                  <a:pt x="848714" y="41023"/>
                </a:lnTo>
                <a:lnTo>
                  <a:pt x="909476" y="32674"/>
                </a:lnTo>
                <a:lnTo>
                  <a:pt x="971622" y="25216"/>
                </a:lnTo>
                <a:lnTo>
                  <a:pt x="1035076" y="18673"/>
                </a:lnTo>
                <a:lnTo>
                  <a:pt x="1099764" y="13069"/>
                </a:lnTo>
                <a:lnTo>
                  <a:pt x="1165610" y="8429"/>
                </a:lnTo>
                <a:lnTo>
                  <a:pt x="1232539" y="4778"/>
                </a:lnTo>
                <a:lnTo>
                  <a:pt x="1300475" y="2140"/>
                </a:lnTo>
                <a:lnTo>
                  <a:pt x="1577661" y="2140"/>
                </a:lnTo>
                <a:lnTo>
                  <a:pt x="1645594" y="4778"/>
                </a:lnTo>
                <a:lnTo>
                  <a:pt x="1712523" y="8429"/>
                </a:lnTo>
                <a:lnTo>
                  <a:pt x="1778369" y="13069"/>
                </a:lnTo>
                <a:lnTo>
                  <a:pt x="1843057" y="18673"/>
                </a:lnTo>
                <a:lnTo>
                  <a:pt x="1906512" y="25216"/>
                </a:lnTo>
                <a:lnTo>
                  <a:pt x="1968658" y="32674"/>
                </a:lnTo>
                <a:lnTo>
                  <a:pt x="2029420" y="41023"/>
                </a:lnTo>
                <a:lnTo>
                  <a:pt x="2088722" y="50238"/>
                </a:lnTo>
                <a:lnTo>
                  <a:pt x="2146490" y="60294"/>
                </a:lnTo>
                <a:lnTo>
                  <a:pt x="2202647" y="71167"/>
                </a:lnTo>
                <a:lnTo>
                  <a:pt x="2257119" y="82832"/>
                </a:lnTo>
                <a:lnTo>
                  <a:pt x="2309830" y="95266"/>
                </a:lnTo>
                <a:lnTo>
                  <a:pt x="2360704" y="108443"/>
                </a:lnTo>
                <a:lnTo>
                  <a:pt x="2409666" y="122339"/>
                </a:lnTo>
                <a:lnTo>
                  <a:pt x="2456641" y="136930"/>
                </a:lnTo>
                <a:lnTo>
                  <a:pt x="2501554" y="152191"/>
                </a:lnTo>
                <a:lnTo>
                  <a:pt x="2544329" y="168097"/>
                </a:lnTo>
                <a:lnTo>
                  <a:pt x="2584890" y="184625"/>
                </a:lnTo>
                <a:lnTo>
                  <a:pt x="2623163" y="201749"/>
                </a:lnTo>
                <a:lnTo>
                  <a:pt x="2659071" y="219445"/>
                </a:lnTo>
                <a:lnTo>
                  <a:pt x="2692540" y="237689"/>
                </a:lnTo>
                <a:lnTo>
                  <a:pt x="2751858" y="275722"/>
                </a:lnTo>
                <a:lnTo>
                  <a:pt x="2800514" y="315651"/>
                </a:lnTo>
                <a:lnTo>
                  <a:pt x="2837904" y="357280"/>
                </a:lnTo>
                <a:lnTo>
                  <a:pt x="2863425" y="400415"/>
                </a:lnTo>
                <a:lnTo>
                  <a:pt x="2876475" y="444858"/>
                </a:lnTo>
                <a:lnTo>
                  <a:pt x="2878134" y="467509"/>
                </a:lnTo>
                <a:lnTo>
                  <a:pt x="2876475" y="490161"/>
                </a:lnTo>
                <a:lnTo>
                  <a:pt x="2863425" y="534604"/>
                </a:lnTo>
                <a:lnTo>
                  <a:pt x="2837904" y="577739"/>
                </a:lnTo>
                <a:lnTo>
                  <a:pt x="2800514" y="619369"/>
                </a:lnTo>
                <a:lnTo>
                  <a:pt x="2751858" y="659298"/>
                </a:lnTo>
                <a:lnTo>
                  <a:pt x="2692540" y="697330"/>
                </a:lnTo>
                <a:lnTo>
                  <a:pt x="2659071" y="715574"/>
                </a:lnTo>
                <a:lnTo>
                  <a:pt x="2623163" y="733270"/>
                </a:lnTo>
                <a:lnTo>
                  <a:pt x="2584890" y="750394"/>
                </a:lnTo>
                <a:lnTo>
                  <a:pt x="2544329" y="766922"/>
                </a:lnTo>
                <a:lnTo>
                  <a:pt x="2501554" y="782828"/>
                </a:lnTo>
                <a:lnTo>
                  <a:pt x="2456641" y="798089"/>
                </a:lnTo>
                <a:lnTo>
                  <a:pt x="2409666" y="812680"/>
                </a:lnTo>
                <a:lnTo>
                  <a:pt x="2360704" y="826576"/>
                </a:lnTo>
                <a:lnTo>
                  <a:pt x="2309830" y="839753"/>
                </a:lnTo>
                <a:lnTo>
                  <a:pt x="2257119" y="852187"/>
                </a:lnTo>
                <a:lnTo>
                  <a:pt x="2202647" y="863852"/>
                </a:lnTo>
                <a:lnTo>
                  <a:pt x="2146490" y="874725"/>
                </a:lnTo>
                <a:lnTo>
                  <a:pt x="2088722" y="884782"/>
                </a:lnTo>
                <a:lnTo>
                  <a:pt x="2029420" y="893996"/>
                </a:lnTo>
                <a:lnTo>
                  <a:pt x="1968658" y="902345"/>
                </a:lnTo>
                <a:lnTo>
                  <a:pt x="1906512" y="909803"/>
                </a:lnTo>
                <a:lnTo>
                  <a:pt x="1843057" y="916346"/>
                </a:lnTo>
                <a:lnTo>
                  <a:pt x="1778369" y="921950"/>
                </a:lnTo>
                <a:lnTo>
                  <a:pt x="1712523" y="926589"/>
                </a:lnTo>
                <a:lnTo>
                  <a:pt x="1645594" y="930241"/>
                </a:lnTo>
                <a:lnTo>
                  <a:pt x="1577658" y="932879"/>
                </a:lnTo>
                <a:lnTo>
                  <a:pt x="1508791" y="934480"/>
                </a:lnTo>
                <a:lnTo>
                  <a:pt x="1439081" y="935019"/>
                </a:lnTo>
                <a:close/>
              </a:path>
            </a:pathLst>
          </a:custGeom>
          <a:solidFill>
            <a:srgbClr val="37B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747501" y="14628619"/>
            <a:ext cx="3820795" cy="5475605"/>
          </a:xfrm>
          <a:custGeom>
            <a:avLst/>
            <a:gdLst/>
            <a:ahLst/>
            <a:cxnLst/>
            <a:rect l="l" t="t" r="r" b="b"/>
            <a:pathLst>
              <a:path w="3820795" h="5475605">
                <a:moveTo>
                  <a:pt x="0" y="3162351"/>
                </a:moveTo>
                <a:lnTo>
                  <a:pt x="329" y="3098799"/>
                </a:lnTo>
                <a:lnTo>
                  <a:pt x="1317" y="3035299"/>
                </a:lnTo>
                <a:lnTo>
                  <a:pt x="5238" y="2920999"/>
                </a:lnTo>
                <a:lnTo>
                  <a:pt x="8161" y="2857499"/>
                </a:lnTo>
                <a:lnTo>
                  <a:pt x="15903" y="2743199"/>
                </a:lnTo>
                <a:lnTo>
                  <a:pt x="26133" y="2628899"/>
                </a:lnTo>
                <a:lnTo>
                  <a:pt x="32167" y="2578099"/>
                </a:lnTo>
                <a:lnTo>
                  <a:pt x="38806" y="2514599"/>
                </a:lnTo>
                <a:lnTo>
                  <a:pt x="46044" y="2463799"/>
                </a:lnTo>
                <a:lnTo>
                  <a:pt x="53875" y="2412999"/>
                </a:lnTo>
                <a:lnTo>
                  <a:pt x="62294" y="2349499"/>
                </a:lnTo>
                <a:lnTo>
                  <a:pt x="71295" y="2298699"/>
                </a:lnTo>
                <a:lnTo>
                  <a:pt x="80871" y="2247899"/>
                </a:lnTo>
                <a:lnTo>
                  <a:pt x="91018" y="2184399"/>
                </a:lnTo>
                <a:lnTo>
                  <a:pt x="101730" y="2133599"/>
                </a:lnTo>
                <a:lnTo>
                  <a:pt x="113000" y="2082799"/>
                </a:lnTo>
                <a:lnTo>
                  <a:pt x="124823" y="2031999"/>
                </a:lnTo>
                <a:lnTo>
                  <a:pt x="137193" y="1981199"/>
                </a:lnTo>
                <a:lnTo>
                  <a:pt x="150105" y="1930399"/>
                </a:lnTo>
                <a:lnTo>
                  <a:pt x="163552" y="1879599"/>
                </a:lnTo>
                <a:lnTo>
                  <a:pt x="177529" y="1828799"/>
                </a:lnTo>
                <a:lnTo>
                  <a:pt x="192031" y="1777999"/>
                </a:lnTo>
                <a:lnTo>
                  <a:pt x="207050" y="1727199"/>
                </a:lnTo>
                <a:lnTo>
                  <a:pt x="222582" y="1676399"/>
                </a:lnTo>
                <a:lnTo>
                  <a:pt x="255161" y="1574799"/>
                </a:lnTo>
                <a:lnTo>
                  <a:pt x="272196" y="1536699"/>
                </a:lnTo>
                <a:lnTo>
                  <a:pt x="289721" y="1485899"/>
                </a:lnTo>
                <a:lnTo>
                  <a:pt x="326215" y="1384299"/>
                </a:lnTo>
                <a:lnTo>
                  <a:pt x="345174" y="1346199"/>
                </a:lnTo>
                <a:lnTo>
                  <a:pt x="364599" y="1295399"/>
                </a:lnTo>
                <a:lnTo>
                  <a:pt x="384484" y="1257299"/>
                </a:lnTo>
                <a:lnTo>
                  <a:pt x="404824" y="1206499"/>
                </a:lnTo>
                <a:lnTo>
                  <a:pt x="425613" y="1168399"/>
                </a:lnTo>
                <a:lnTo>
                  <a:pt x="446846" y="1130299"/>
                </a:lnTo>
                <a:lnTo>
                  <a:pt x="468516" y="1079499"/>
                </a:lnTo>
                <a:lnTo>
                  <a:pt x="490618" y="1041399"/>
                </a:lnTo>
                <a:lnTo>
                  <a:pt x="513146" y="1003299"/>
                </a:lnTo>
                <a:lnTo>
                  <a:pt x="536094" y="965199"/>
                </a:lnTo>
                <a:lnTo>
                  <a:pt x="559457" y="927099"/>
                </a:lnTo>
                <a:lnTo>
                  <a:pt x="583228" y="888999"/>
                </a:lnTo>
                <a:lnTo>
                  <a:pt x="607402" y="850899"/>
                </a:lnTo>
                <a:lnTo>
                  <a:pt x="631973" y="812799"/>
                </a:lnTo>
                <a:lnTo>
                  <a:pt x="656936" y="774699"/>
                </a:lnTo>
                <a:lnTo>
                  <a:pt x="682284" y="736599"/>
                </a:lnTo>
                <a:lnTo>
                  <a:pt x="734114" y="660399"/>
                </a:lnTo>
                <a:lnTo>
                  <a:pt x="760584" y="634999"/>
                </a:lnTo>
                <a:lnTo>
                  <a:pt x="787417" y="596899"/>
                </a:lnTo>
                <a:lnTo>
                  <a:pt x="814607" y="571499"/>
                </a:lnTo>
                <a:lnTo>
                  <a:pt x="842147" y="533399"/>
                </a:lnTo>
                <a:lnTo>
                  <a:pt x="870033" y="507999"/>
                </a:lnTo>
                <a:lnTo>
                  <a:pt x="898258" y="469899"/>
                </a:lnTo>
                <a:lnTo>
                  <a:pt x="926817" y="444499"/>
                </a:lnTo>
                <a:lnTo>
                  <a:pt x="984912" y="393699"/>
                </a:lnTo>
                <a:lnTo>
                  <a:pt x="1044273" y="342899"/>
                </a:lnTo>
                <a:lnTo>
                  <a:pt x="1104853" y="292099"/>
                </a:lnTo>
                <a:lnTo>
                  <a:pt x="1166606" y="241299"/>
                </a:lnTo>
                <a:lnTo>
                  <a:pt x="1197908" y="228599"/>
                </a:lnTo>
                <a:lnTo>
                  <a:pt x="1261334" y="177799"/>
                </a:lnTo>
                <a:lnTo>
                  <a:pt x="1325818" y="152399"/>
                </a:lnTo>
                <a:lnTo>
                  <a:pt x="1358442" y="126999"/>
                </a:lnTo>
                <a:lnTo>
                  <a:pt x="1627844" y="25399"/>
                </a:lnTo>
                <a:lnTo>
                  <a:pt x="2192368" y="25399"/>
                </a:lnTo>
                <a:lnTo>
                  <a:pt x="2461770" y="126999"/>
                </a:lnTo>
                <a:lnTo>
                  <a:pt x="2494394" y="152399"/>
                </a:lnTo>
                <a:lnTo>
                  <a:pt x="2558878" y="177799"/>
                </a:lnTo>
                <a:lnTo>
                  <a:pt x="2622304" y="228599"/>
                </a:lnTo>
                <a:lnTo>
                  <a:pt x="2653606" y="241299"/>
                </a:lnTo>
                <a:lnTo>
                  <a:pt x="2715359" y="292099"/>
                </a:lnTo>
                <a:lnTo>
                  <a:pt x="2775939" y="342899"/>
                </a:lnTo>
                <a:lnTo>
                  <a:pt x="2835300" y="393699"/>
                </a:lnTo>
                <a:lnTo>
                  <a:pt x="2893395" y="444499"/>
                </a:lnTo>
                <a:lnTo>
                  <a:pt x="2921954" y="469899"/>
                </a:lnTo>
                <a:lnTo>
                  <a:pt x="2950179" y="507999"/>
                </a:lnTo>
                <a:lnTo>
                  <a:pt x="2978065" y="533399"/>
                </a:lnTo>
                <a:lnTo>
                  <a:pt x="3005606" y="571499"/>
                </a:lnTo>
                <a:lnTo>
                  <a:pt x="3032795" y="596899"/>
                </a:lnTo>
                <a:lnTo>
                  <a:pt x="3059628" y="634999"/>
                </a:lnTo>
                <a:lnTo>
                  <a:pt x="3112200" y="698499"/>
                </a:lnTo>
                <a:lnTo>
                  <a:pt x="3163276" y="774699"/>
                </a:lnTo>
                <a:lnTo>
                  <a:pt x="3188239" y="812799"/>
                </a:lnTo>
                <a:lnTo>
                  <a:pt x="3212810" y="850899"/>
                </a:lnTo>
                <a:lnTo>
                  <a:pt x="3236984" y="888999"/>
                </a:lnTo>
                <a:lnTo>
                  <a:pt x="3260756" y="927099"/>
                </a:lnTo>
                <a:lnTo>
                  <a:pt x="3284118" y="965199"/>
                </a:lnTo>
                <a:lnTo>
                  <a:pt x="3307066" y="1003299"/>
                </a:lnTo>
                <a:lnTo>
                  <a:pt x="3329594" y="1041399"/>
                </a:lnTo>
                <a:lnTo>
                  <a:pt x="3351696" y="1079499"/>
                </a:lnTo>
                <a:lnTo>
                  <a:pt x="3373366" y="1130299"/>
                </a:lnTo>
                <a:lnTo>
                  <a:pt x="3394599" y="1168399"/>
                </a:lnTo>
                <a:lnTo>
                  <a:pt x="3415388" y="1206499"/>
                </a:lnTo>
                <a:lnTo>
                  <a:pt x="3435728" y="1257299"/>
                </a:lnTo>
                <a:lnTo>
                  <a:pt x="3455614" y="1295399"/>
                </a:lnTo>
                <a:lnTo>
                  <a:pt x="3475038" y="1346199"/>
                </a:lnTo>
                <a:lnTo>
                  <a:pt x="3493997" y="1384299"/>
                </a:lnTo>
                <a:lnTo>
                  <a:pt x="3512483" y="1435099"/>
                </a:lnTo>
                <a:lnTo>
                  <a:pt x="3548016" y="1536699"/>
                </a:lnTo>
                <a:lnTo>
                  <a:pt x="3565051" y="1574799"/>
                </a:lnTo>
                <a:lnTo>
                  <a:pt x="3581591" y="1625599"/>
                </a:lnTo>
                <a:lnTo>
                  <a:pt x="3613162" y="1727199"/>
                </a:lnTo>
                <a:lnTo>
                  <a:pt x="3628182" y="1777999"/>
                </a:lnTo>
                <a:lnTo>
                  <a:pt x="3642683" y="1828799"/>
                </a:lnTo>
                <a:lnTo>
                  <a:pt x="3656660" y="1879599"/>
                </a:lnTo>
                <a:lnTo>
                  <a:pt x="3670107" y="1930399"/>
                </a:lnTo>
                <a:lnTo>
                  <a:pt x="3683019" y="1981199"/>
                </a:lnTo>
                <a:lnTo>
                  <a:pt x="3695389" y="2031999"/>
                </a:lnTo>
                <a:lnTo>
                  <a:pt x="3707212" y="2082799"/>
                </a:lnTo>
                <a:lnTo>
                  <a:pt x="3718483" y="2133599"/>
                </a:lnTo>
                <a:lnTo>
                  <a:pt x="3729194" y="2184399"/>
                </a:lnTo>
                <a:lnTo>
                  <a:pt x="3739341" y="2247899"/>
                </a:lnTo>
                <a:lnTo>
                  <a:pt x="3748918" y="2298699"/>
                </a:lnTo>
                <a:lnTo>
                  <a:pt x="3757918" y="2349499"/>
                </a:lnTo>
                <a:lnTo>
                  <a:pt x="3766337" y="2412999"/>
                </a:lnTo>
                <a:lnTo>
                  <a:pt x="3774168" y="2463799"/>
                </a:lnTo>
                <a:lnTo>
                  <a:pt x="3781406" y="2514599"/>
                </a:lnTo>
                <a:lnTo>
                  <a:pt x="3788045" y="2578099"/>
                </a:lnTo>
                <a:lnTo>
                  <a:pt x="3794079" y="2628899"/>
                </a:lnTo>
                <a:lnTo>
                  <a:pt x="3804309" y="2743199"/>
                </a:lnTo>
                <a:lnTo>
                  <a:pt x="3812051" y="2857499"/>
                </a:lnTo>
                <a:lnTo>
                  <a:pt x="3814974" y="2920999"/>
                </a:lnTo>
                <a:lnTo>
                  <a:pt x="3818896" y="3035299"/>
                </a:lnTo>
                <a:lnTo>
                  <a:pt x="3819883" y="3098799"/>
                </a:lnTo>
                <a:lnTo>
                  <a:pt x="3820213" y="3162288"/>
                </a:lnTo>
                <a:lnTo>
                  <a:pt x="3818896" y="3276599"/>
                </a:lnTo>
                <a:lnTo>
                  <a:pt x="3817257" y="3340099"/>
                </a:lnTo>
                <a:lnTo>
                  <a:pt x="3812051" y="3454399"/>
                </a:lnTo>
                <a:lnTo>
                  <a:pt x="3804309" y="3568699"/>
                </a:lnTo>
                <a:lnTo>
                  <a:pt x="3794079" y="3682999"/>
                </a:lnTo>
                <a:lnTo>
                  <a:pt x="3788045" y="3733799"/>
                </a:lnTo>
                <a:lnTo>
                  <a:pt x="3781406" y="3797299"/>
                </a:lnTo>
                <a:lnTo>
                  <a:pt x="3774168" y="3848099"/>
                </a:lnTo>
                <a:lnTo>
                  <a:pt x="3766337" y="3911599"/>
                </a:lnTo>
                <a:lnTo>
                  <a:pt x="3757918" y="3962399"/>
                </a:lnTo>
                <a:lnTo>
                  <a:pt x="3748918" y="4013199"/>
                </a:lnTo>
                <a:lnTo>
                  <a:pt x="3739341" y="4076699"/>
                </a:lnTo>
                <a:lnTo>
                  <a:pt x="3729194" y="4127499"/>
                </a:lnTo>
                <a:lnTo>
                  <a:pt x="3718483" y="4178299"/>
                </a:lnTo>
                <a:lnTo>
                  <a:pt x="3707212" y="4229099"/>
                </a:lnTo>
                <a:lnTo>
                  <a:pt x="3695389" y="4279899"/>
                </a:lnTo>
                <a:lnTo>
                  <a:pt x="3683019" y="4330699"/>
                </a:lnTo>
                <a:lnTo>
                  <a:pt x="3670107" y="4381499"/>
                </a:lnTo>
                <a:lnTo>
                  <a:pt x="3656660" y="4444999"/>
                </a:lnTo>
                <a:lnTo>
                  <a:pt x="3642683" y="4495799"/>
                </a:lnTo>
                <a:lnTo>
                  <a:pt x="3628182" y="4546599"/>
                </a:lnTo>
                <a:lnTo>
                  <a:pt x="3613162" y="4584699"/>
                </a:lnTo>
                <a:lnTo>
                  <a:pt x="3581591" y="4686299"/>
                </a:lnTo>
                <a:lnTo>
                  <a:pt x="3548016" y="4787899"/>
                </a:lnTo>
                <a:lnTo>
                  <a:pt x="3530491" y="4825999"/>
                </a:lnTo>
                <a:lnTo>
                  <a:pt x="3493997" y="4927599"/>
                </a:lnTo>
                <a:lnTo>
                  <a:pt x="3475038" y="4965699"/>
                </a:lnTo>
                <a:lnTo>
                  <a:pt x="3455614" y="5016499"/>
                </a:lnTo>
                <a:lnTo>
                  <a:pt x="3435728" y="5054599"/>
                </a:lnTo>
                <a:lnTo>
                  <a:pt x="3415388" y="5105399"/>
                </a:lnTo>
                <a:lnTo>
                  <a:pt x="3394599" y="5143499"/>
                </a:lnTo>
                <a:lnTo>
                  <a:pt x="3373366" y="5194299"/>
                </a:lnTo>
                <a:lnTo>
                  <a:pt x="3351696" y="5232399"/>
                </a:lnTo>
                <a:lnTo>
                  <a:pt x="3329594" y="5270499"/>
                </a:lnTo>
                <a:lnTo>
                  <a:pt x="3307066" y="5308599"/>
                </a:lnTo>
                <a:lnTo>
                  <a:pt x="3284118" y="5359399"/>
                </a:lnTo>
                <a:lnTo>
                  <a:pt x="3260756" y="5397499"/>
                </a:lnTo>
                <a:lnTo>
                  <a:pt x="3236984" y="5435599"/>
                </a:lnTo>
                <a:lnTo>
                  <a:pt x="3212810" y="5473699"/>
                </a:lnTo>
                <a:lnTo>
                  <a:pt x="3211662" y="5475480"/>
                </a:lnTo>
                <a:lnTo>
                  <a:pt x="608550" y="5475480"/>
                </a:lnTo>
                <a:lnTo>
                  <a:pt x="583228" y="5435599"/>
                </a:lnTo>
                <a:lnTo>
                  <a:pt x="559457" y="5397499"/>
                </a:lnTo>
                <a:lnTo>
                  <a:pt x="536094" y="5359399"/>
                </a:lnTo>
                <a:lnTo>
                  <a:pt x="513146" y="5308599"/>
                </a:lnTo>
                <a:lnTo>
                  <a:pt x="490618" y="5270499"/>
                </a:lnTo>
                <a:lnTo>
                  <a:pt x="468516" y="5232399"/>
                </a:lnTo>
                <a:lnTo>
                  <a:pt x="446846" y="5194299"/>
                </a:lnTo>
                <a:lnTo>
                  <a:pt x="425613" y="5143499"/>
                </a:lnTo>
                <a:lnTo>
                  <a:pt x="404824" y="5105399"/>
                </a:lnTo>
                <a:lnTo>
                  <a:pt x="384484" y="5054599"/>
                </a:lnTo>
                <a:lnTo>
                  <a:pt x="364599" y="5016499"/>
                </a:lnTo>
                <a:lnTo>
                  <a:pt x="345174" y="4965699"/>
                </a:lnTo>
                <a:lnTo>
                  <a:pt x="326215" y="4927599"/>
                </a:lnTo>
                <a:lnTo>
                  <a:pt x="289721" y="4825999"/>
                </a:lnTo>
                <a:lnTo>
                  <a:pt x="272196" y="4787899"/>
                </a:lnTo>
                <a:lnTo>
                  <a:pt x="238621" y="4686299"/>
                </a:lnTo>
                <a:lnTo>
                  <a:pt x="207050" y="4584699"/>
                </a:lnTo>
                <a:lnTo>
                  <a:pt x="192031" y="4546599"/>
                </a:lnTo>
                <a:lnTo>
                  <a:pt x="177529" y="4495799"/>
                </a:lnTo>
                <a:lnTo>
                  <a:pt x="163552" y="4444999"/>
                </a:lnTo>
                <a:lnTo>
                  <a:pt x="150105" y="4381499"/>
                </a:lnTo>
                <a:lnTo>
                  <a:pt x="137193" y="4330699"/>
                </a:lnTo>
                <a:lnTo>
                  <a:pt x="124823" y="4279899"/>
                </a:lnTo>
                <a:lnTo>
                  <a:pt x="113000" y="4229099"/>
                </a:lnTo>
                <a:lnTo>
                  <a:pt x="101730" y="4178299"/>
                </a:lnTo>
                <a:lnTo>
                  <a:pt x="91018" y="4127499"/>
                </a:lnTo>
                <a:lnTo>
                  <a:pt x="80871" y="4076699"/>
                </a:lnTo>
                <a:lnTo>
                  <a:pt x="71295" y="4013199"/>
                </a:lnTo>
                <a:lnTo>
                  <a:pt x="62294" y="3962399"/>
                </a:lnTo>
                <a:lnTo>
                  <a:pt x="53875" y="3911599"/>
                </a:lnTo>
                <a:lnTo>
                  <a:pt x="46044" y="3848099"/>
                </a:lnTo>
                <a:lnTo>
                  <a:pt x="38806" y="3797299"/>
                </a:lnTo>
                <a:lnTo>
                  <a:pt x="32167" y="3733799"/>
                </a:lnTo>
                <a:lnTo>
                  <a:pt x="26133" y="3682999"/>
                </a:lnTo>
                <a:lnTo>
                  <a:pt x="15903" y="3568699"/>
                </a:lnTo>
                <a:lnTo>
                  <a:pt x="8161" y="3454399"/>
                </a:lnTo>
                <a:lnTo>
                  <a:pt x="2955" y="3340099"/>
                </a:lnTo>
                <a:lnTo>
                  <a:pt x="1317" y="3276599"/>
                </a:lnTo>
                <a:lnTo>
                  <a:pt x="0" y="3162351"/>
                </a:lnTo>
                <a:close/>
              </a:path>
              <a:path w="3820795" h="5475605">
                <a:moveTo>
                  <a:pt x="1662484" y="25399"/>
                </a:moveTo>
                <a:lnTo>
                  <a:pt x="1697320" y="12699"/>
                </a:lnTo>
                <a:lnTo>
                  <a:pt x="2122892" y="12699"/>
                </a:lnTo>
                <a:lnTo>
                  <a:pt x="2157727" y="25399"/>
                </a:lnTo>
                <a:lnTo>
                  <a:pt x="1662484" y="25399"/>
                </a:lnTo>
                <a:close/>
              </a:path>
              <a:path w="3820795" h="5475605">
                <a:moveTo>
                  <a:pt x="1732344" y="12699"/>
                </a:moveTo>
                <a:lnTo>
                  <a:pt x="1767552" y="0"/>
                </a:lnTo>
                <a:lnTo>
                  <a:pt x="2052659" y="0"/>
                </a:lnTo>
                <a:lnTo>
                  <a:pt x="2087868" y="12699"/>
                </a:lnTo>
                <a:lnTo>
                  <a:pt x="1732344" y="12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18682927"/>
            <a:ext cx="14211935" cy="1421765"/>
          </a:xfrm>
          <a:custGeom>
            <a:avLst/>
            <a:gdLst/>
            <a:ahLst/>
            <a:cxnLst/>
            <a:rect l="l" t="t" r="r" b="b"/>
            <a:pathLst>
              <a:path w="14211935" h="1421765">
                <a:moveTo>
                  <a:pt x="14211673" y="1421172"/>
                </a:moveTo>
                <a:lnTo>
                  <a:pt x="0" y="1421172"/>
                </a:lnTo>
                <a:lnTo>
                  <a:pt x="0" y="66711"/>
                </a:lnTo>
                <a:lnTo>
                  <a:pt x="57209" y="41832"/>
                </a:lnTo>
                <a:lnTo>
                  <a:pt x="101836" y="26957"/>
                </a:lnTo>
                <a:lnTo>
                  <a:pt x="147488" y="15267"/>
                </a:lnTo>
                <a:lnTo>
                  <a:pt x="193999" y="6831"/>
                </a:lnTo>
                <a:lnTo>
                  <a:pt x="241201" y="1719"/>
                </a:lnTo>
                <a:lnTo>
                  <a:pt x="288925" y="0"/>
                </a:lnTo>
                <a:lnTo>
                  <a:pt x="13926345" y="0"/>
                </a:lnTo>
                <a:lnTo>
                  <a:pt x="13974069" y="1719"/>
                </a:lnTo>
                <a:lnTo>
                  <a:pt x="14021271" y="6831"/>
                </a:lnTo>
                <a:lnTo>
                  <a:pt x="14067782" y="15267"/>
                </a:lnTo>
                <a:lnTo>
                  <a:pt x="14113434" y="26957"/>
                </a:lnTo>
                <a:lnTo>
                  <a:pt x="14158061" y="41832"/>
                </a:lnTo>
                <a:lnTo>
                  <a:pt x="14201495" y="59823"/>
                </a:lnTo>
                <a:lnTo>
                  <a:pt x="14211673" y="64912"/>
                </a:lnTo>
                <a:lnTo>
                  <a:pt x="14211673" y="1421172"/>
                </a:lnTo>
                <a:close/>
              </a:path>
            </a:pathLst>
          </a:custGeom>
          <a:solidFill>
            <a:srgbClr val="5CE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327596" y="12348346"/>
            <a:ext cx="5884545" cy="3683000"/>
          </a:xfrm>
          <a:custGeom>
            <a:avLst/>
            <a:gdLst/>
            <a:ahLst/>
            <a:cxnLst/>
            <a:rect l="l" t="t" r="r" b="b"/>
            <a:pathLst>
              <a:path w="5884544" h="3683000">
                <a:moveTo>
                  <a:pt x="3340076" y="12699"/>
                </a:moveTo>
                <a:lnTo>
                  <a:pt x="2981361" y="12699"/>
                </a:lnTo>
                <a:lnTo>
                  <a:pt x="3040868" y="0"/>
                </a:lnTo>
                <a:lnTo>
                  <a:pt x="3280569" y="0"/>
                </a:lnTo>
                <a:lnTo>
                  <a:pt x="3340076" y="12699"/>
                </a:lnTo>
                <a:close/>
              </a:path>
              <a:path w="5884544" h="3683000">
                <a:moveTo>
                  <a:pt x="3575090" y="25399"/>
                </a:moveTo>
                <a:lnTo>
                  <a:pt x="2746347" y="25399"/>
                </a:lnTo>
                <a:lnTo>
                  <a:pt x="2804628" y="12699"/>
                </a:lnTo>
                <a:lnTo>
                  <a:pt x="3516809" y="12699"/>
                </a:lnTo>
                <a:lnTo>
                  <a:pt x="3575090" y="25399"/>
                </a:lnTo>
                <a:close/>
              </a:path>
              <a:path w="5884544" h="3683000">
                <a:moveTo>
                  <a:pt x="3747908" y="38099"/>
                </a:moveTo>
                <a:lnTo>
                  <a:pt x="2573529" y="38099"/>
                </a:lnTo>
                <a:lnTo>
                  <a:pt x="2630787" y="25399"/>
                </a:lnTo>
                <a:lnTo>
                  <a:pt x="3690650" y="25399"/>
                </a:lnTo>
                <a:lnTo>
                  <a:pt x="3747908" y="38099"/>
                </a:lnTo>
                <a:close/>
              </a:path>
              <a:path w="5884544" h="3683000">
                <a:moveTo>
                  <a:pt x="3861332" y="50799"/>
                </a:moveTo>
                <a:lnTo>
                  <a:pt x="2460104" y="50799"/>
                </a:lnTo>
                <a:lnTo>
                  <a:pt x="2516631" y="38099"/>
                </a:lnTo>
                <a:lnTo>
                  <a:pt x="3804805" y="38099"/>
                </a:lnTo>
                <a:lnTo>
                  <a:pt x="3861332" y="50799"/>
                </a:lnTo>
                <a:close/>
              </a:path>
              <a:path w="5884544" h="3683000">
                <a:moveTo>
                  <a:pt x="4083534" y="88899"/>
                </a:moveTo>
                <a:lnTo>
                  <a:pt x="2237902" y="88899"/>
                </a:lnTo>
                <a:lnTo>
                  <a:pt x="2403958" y="50799"/>
                </a:lnTo>
                <a:lnTo>
                  <a:pt x="3917478" y="50799"/>
                </a:lnTo>
                <a:lnTo>
                  <a:pt x="4083534" y="88899"/>
                </a:lnTo>
                <a:close/>
              </a:path>
              <a:path w="5884544" h="3683000">
                <a:moveTo>
                  <a:pt x="4192154" y="3594099"/>
                </a:moveTo>
                <a:lnTo>
                  <a:pt x="2129282" y="3594099"/>
                </a:lnTo>
                <a:lnTo>
                  <a:pt x="1763487" y="3505199"/>
                </a:lnTo>
                <a:lnTo>
                  <a:pt x="1713187" y="3479799"/>
                </a:lnTo>
                <a:lnTo>
                  <a:pt x="1565443" y="3441699"/>
                </a:lnTo>
                <a:lnTo>
                  <a:pt x="1517279" y="3416299"/>
                </a:lnTo>
                <a:lnTo>
                  <a:pt x="1422636" y="3390899"/>
                </a:lnTo>
                <a:lnTo>
                  <a:pt x="1376176" y="3365499"/>
                </a:lnTo>
                <a:lnTo>
                  <a:pt x="1330305" y="3352799"/>
                </a:lnTo>
                <a:lnTo>
                  <a:pt x="1285032" y="3327399"/>
                </a:lnTo>
                <a:lnTo>
                  <a:pt x="1240367" y="3314699"/>
                </a:lnTo>
                <a:lnTo>
                  <a:pt x="1152900" y="3263899"/>
                </a:lnTo>
                <a:lnTo>
                  <a:pt x="1110118" y="3251199"/>
                </a:lnTo>
                <a:lnTo>
                  <a:pt x="1026506" y="3200399"/>
                </a:lnTo>
                <a:lnTo>
                  <a:pt x="985695" y="3187699"/>
                </a:lnTo>
                <a:lnTo>
                  <a:pt x="945562" y="3162299"/>
                </a:lnTo>
                <a:lnTo>
                  <a:pt x="906116" y="3136899"/>
                </a:lnTo>
                <a:lnTo>
                  <a:pt x="867366" y="3111499"/>
                </a:lnTo>
                <a:lnTo>
                  <a:pt x="829324" y="3086099"/>
                </a:lnTo>
                <a:lnTo>
                  <a:pt x="791997" y="3060699"/>
                </a:lnTo>
                <a:lnTo>
                  <a:pt x="755398" y="3047999"/>
                </a:lnTo>
                <a:lnTo>
                  <a:pt x="719534" y="3022599"/>
                </a:lnTo>
                <a:lnTo>
                  <a:pt x="684417" y="2997199"/>
                </a:lnTo>
                <a:lnTo>
                  <a:pt x="650056" y="2971799"/>
                </a:lnTo>
                <a:lnTo>
                  <a:pt x="616461" y="2946399"/>
                </a:lnTo>
                <a:lnTo>
                  <a:pt x="583642" y="2908299"/>
                </a:lnTo>
                <a:lnTo>
                  <a:pt x="551608" y="2882899"/>
                </a:lnTo>
                <a:lnTo>
                  <a:pt x="520371" y="2857499"/>
                </a:lnTo>
                <a:lnTo>
                  <a:pt x="489939" y="2832099"/>
                </a:lnTo>
                <a:lnTo>
                  <a:pt x="460322" y="2806699"/>
                </a:lnTo>
                <a:lnTo>
                  <a:pt x="431530" y="2781299"/>
                </a:lnTo>
                <a:lnTo>
                  <a:pt x="403574" y="2743199"/>
                </a:lnTo>
                <a:lnTo>
                  <a:pt x="376463" y="2717799"/>
                </a:lnTo>
                <a:lnTo>
                  <a:pt x="350206" y="2692399"/>
                </a:lnTo>
                <a:lnTo>
                  <a:pt x="324815" y="2666999"/>
                </a:lnTo>
                <a:lnTo>
                  <a:pt x="300298" y="2628899"/>
                </a:lnTo>
                <a:lnTo>
                  <a:pt x="276666" y="2603499"/>
                </a:lnTo>
                <a:lnTo>
                  <a:pt x="253928" y="2565399"/>
                </a:lnTo>
                <a:lnTo>
                  <a:pt x="232095" y="2539999"/>
                </a:lnTo>
                <a:lnTo>
                  <a:pt x="211175" y="2514599"/>
                </a:lnTo>
                <a:lnTo>
                  <a:pt x="191180" y="2476499"/>
                </a:lnTo>
                <a:lnTo>
                  <a:pt x="172119" y="2451099"/>
                </a:lnTo>
                <a:lnTo>
                  <a:pt x="154002" y="2412999"/>
                </a:lnTo>
                <a:lnTo>
                  <a:pt x="136839" y="2387599"/>
                </a:lnTo>
                <a:lnTo>
                  <a:pt x="120639" y="2349499"/>
                </a:lnTo>
                <a:lnTo>
                  <a:pt x="105413" y="2324099"/>
                </a:lnTo>
                <a:lnTo>
                  <a:pt x="91170" y="2285999"/>
                </a:lnTo>
                <a:lnTo>
                  <a:pt x="77920" y="2260599"/>
                </a:lnTo>
                <a:lnTo>
                  <a:pt x="65674" y="2222499"/>
                </a:lnTo>
                <a:lnTo>
                  <a:pt x="54441" y="2184399"/>
                </a:lnTo>
                <a:lnTo>
                  <a:pt x="44230" y="2158999"/>
                </a:lnTo>
                <a:lnTo>
                  <a:pt x="35053" y="2120899"/>
                </a:lnTo>
                <a:lnTo>
                  <a:pt x="26918" y="2082799"/>
                </a:lnTo>
                <a:lnTo>
                  <a:pt x="19835" y="2057399"/>
                </a:lnTo>
                <a:lnTo>
                  <a:pt x="13816" y="2019299"/>
                </a:lnTo>
                <a:lnTo>
                  <a:pt x="8868" y="1981199"/>
                </a:lnTo>
                <a:lnTo>
                  <a:pt x="5003" y="1955799"/>
                </a:lnTo>
                <a:lnTo>
                  <a:pt x="2230" y="1917699"/>
                </a:lnTo>
                <a:lnTo>
                  <a:pt x="559" y="1879599"/>
                </a:lnTo>
                <a:lnTo>
                  <a:pt x="0" y="1841499"/>
                </a:lnTo>
                <a:lnTo>
                  <a:pt x="559" y="1816099"/>
                </a:lnTo>
                <a:lnTo>
                  <a:pt x="2230" y="1777999"/>
                </a:lnTo>
                <a:lnTo>
                  <a:pt x="5003" y="1739899"/>
                </a:lnTo>
                <a:lnTo>
                  <a:pt x="8868" y="1701799"/>
                </a:lnTo>
                <a:lnTo>
                  <a:pt x="13816" y="1676399"/>
                </a:lnTo>
                <a:lnTo>
                  <a:pt x="19835" y="1638299"/>
                </a:lnTo>
                <a:lnTo>
                  <a:pt x="26918" y="1600199"/>
                </a:lnTo>
                <a:lnTo>
                  <a:pt x="35053" y="1574799"/>
                </a:lnTo>
                <a:lnTo>
                  <a:pt x="44230" y="1536699"/>
                </a:lnTo>
                <a:lnTo>
                  <a:pt x="54441" y="1498599"/>
                </a:lnTo>
                <a:lnTo>
                  <a:pt x="65674" y="1473199"/>
                </a:lnTo>
                <a:lnTo>
                  <a:pt x="77920" y="1435099"/>
                </a:lnTo>
                <a:lnTo>
                  <a:pt x="91170" y="1409699"/>
                </a:lnTo>
                <a:lnTo>
                  <a:pt x="105413" y="1371599"/>
                </a:lnTo>
                <a:lnTo>
                  <a:pt x="120639" y="1346199"/>
                </a:lnTo>
                <a:lnTo>
                  <a:pt x="136839" y="1308099"/>
                </a:lnTo>
                <a:lnTo>
                  <a:pt x="154002" y="1282699"/>
                </a:lnTo>
                <a:lnTo>
                  <a:pt x="172119" y="1244599"/>
                </a:lnTo>
                <a:lnTo>
                  <a:pt x="191180" y="1219199"/>
                </a:lnTo>
                <a:lnTo>
                  <a:pt x="211175" y="1181099"/>
                </a:lnTo>
                <a:lnTo>
                  <a:pt x="232095" y="1155699"/>
                </a:lnTo>
                <a:lnTo>
                  <a:pt x="253928" y="1117599"/>
                </a:lnTo>
                <a:lnTo>
                  <a:pt x="276666" y="1092199"/>
                </a:lnTo>
                <a:lnTo>
                  <a:pt x="300298" y="1066799"/>
                </a:lnTo>
                <a:lnTo>
                  <a:pt x="324815" y="1028699"/>
                </a:lnTo>
                <a:lnTo>
                  <a:pt x="350206" y="1003299"/>
                </a:lnTo>
                <a:lnTo>
                  <a:pt x="376463" y="977899"/>
                </a:lnTo>
                <a:lnTo>
                  <a:pt x="403574" y="939799"/>
                </a:lnTo>
                <a:lnTo>
                  <a:pt x="431530" y="914399"/>
                </a:lnTo>
                <a:lnTo>
                  <a:pt x="460322" y="888999"/>
                </a:lnTo>
                <a:lnTo>
                  <a:pt x="489939" y="863599"/>
                </a:lnTo>
                <a:lnTo>
                  <a:pt x="520371" y="838199"/>
                </a:lnTo>
                <a:lnTo>
                  <a:pt x="551608" y="800099"/>
                </a:lnTo>
                <a:lnTo>
                  <a:pt x="583642" y="774699"/>
                </a:lnTo>
                <a:lnTo>
                  <a:pt x="616461" y="749299"/>
                </a:lnTo>
                <a:lnTo>
                  <a:pt x="650056" y="723899"/>
                </a:lnTo>
                <a:lnTo>
                  <a:pt x="684417" y="698499"/>
                </a:lnTo>
                <a:lnTo>
                  <a:pt x="719534" y="673099"/>
                </a:lnTo>
                <a:lnTo>
                  <a:pt x="755398" y="647699"/>
                </a:lnTo>
                <a:lnTo>
                  <a:pt x="791997" y="622299"/>
                </a:lnTo>
                <a:lnTo>
                  <a:pt x="829324" y="596899"/>
                </a:lnTo>
                <a:lnTo>
                  <a:pt x="867366" y="584199"/>
                </a:lnTo>
                <a:lnTo>
                  <a:pt x="906116" y="558799"/>
                </a:lnTo>
                <a:lnTo>
                  <a:pt x="945562" y="533399"/>
                </a:lnTo>
                <a:lnTo>
                  <a:pt x="985695" y="507999"/>
                </a:lnTo>
                <a:lnTo>
                  <a:pt x="1026506" y="482599"/>
                </a:lnTo>
                <a:lnTo>
                  <a:pt x="1067983" y="469899"/>
                </a:lnTo>
                <a:lnTo>
                  <a:pt x="1152900" y="419099"/>
                </a:lnTo>
                <a:lnTo>
                  <a:pt x="1196320" y="406399"/>
                </a:lnTo>
                <a:lnTo>
                  <a:pt x="1240367" y="380999"/>
                </a:lnTo>
                <a:lnTo>
                  <a:pt x="1285032" y="368299"/>
                </a:lnTo>
                <a:lnTo>
                  <a:pt x="1330305" y="342899"/>
                </a:lnTo>
                <a:lnTo>
                  <a:pt x="1376176" y="330199"/>
                </a:lnTo>
                <a:lnTo>
                  <a:pt x="1422636" y="304799"/>
                </a:lnTo>
                <a:lnTo>
                  <a:pt x="1469673" y="292099"/>
                </a:lnTo>
                <a:lnTo>
                  <a:pt x="1517279" y="266699"/>
                </a:lnTo>
                <a:lnTo>
                  <a:pt x="1663407" y="228599"/>
                </a:lnTo>
                <a:lnTo>
                  <a:pt x="1713187" y="203199"/>
                </a:lnTo>
                <a:lnTo>
                  <a:pt x="2183377" y="88899"/>
                </a:lnTo>
                <a:lnTo>
                  <a:pt x="4138059" y="88899"/>
                </a:lnTo>
                <a:lnTo>
                  <a:pt x="4608248" y="203199"/>
                </a:lnTo>
                <a:lnTo>
                  <a:pt x="4658029" y="228599"/>
                </a:lnTo>
                <a:lnTo>
                  <a:pt x="4804157" y="266699"/>
                </a:lnTo>
                <a:lnTo>
                  <a:pt x="4851763" y="292099"/>
                </a:lnTo>
                <a:lnTo>
                  <a:pt x="4898800" y="304799"/>
                </a:lnTo>
                <a:lnTo>
                  <a:pt x="4945259" y="330199"/>
                </a:lnTo>
                <a:lnTo>
                  <a:pt x="4991130" y="342899"/>
                </a:lnTo>
                <a:lnTo>
                  <a:pt x="5036403" y="368299"/>
                </a:lnTo>
                <a:lnTo>
                  <a:pt x="5081068" y="380999"/>
                </a:lnTo>
                <a:lnTo>
                  <a:pt x="5125116" y="406399"/>
                </a:lnTo>
                <a:lnTo>
                  <a:pt x="5168535" y="419099"/>
                </a:lnTo>
                <a:lnTo>
                  <a:pt x="5253452" y="469899"/>
                </a:lnTo>
                <a:lnTo>
                  <a:pt x="5294930" y="482599"/>
                </a:lnTo>
                <a:lnTo>
                  <a:pt x="5335740" y="507999"/>
                </a:lnTo>
                <a:lnTo>
                  <a:pt x="5375873" y="533399"/>
                </a:lnTo>
                <a:lnTo>
                  <a:pt x="5415320" y="558799"/>
                </a:lnTo>
                <a:lnTo>
                  <a:pt x="5454069" y="584199"/>
                </a:lnTo>
                <a:lnTo>
                  <a:pt x="5492112" y="596899"/>
                </a:lnTo>
                <a:lnTo>
                  <a:pt x="5529438" y="622299"/>
                </a:lnTo>
                <a:lnTo>
                  <a:pt x="5566038" y="647699"/>
                </a:lnTo>
                <a:lnTo>
                  <a:pt x="5601901" y="673099"/>
                </a:lnTo>
                <a:lnTo>
                  <a:pt x="5637018" y="698499"/>
                </a:lnTo>
                <a:lnTo>
                  <a:pt x="5671379" y="723899"/>
                </a:lnTo>
                <a:lnTo>
                  <a:pt x="5704974" y="749299"/>
                </a:lnTo>
                <a:lnTo>
                  <a:pt x="5737794" y="774699"/>
                </a:lnTo>
                <a:lnTo>
                  <a:pt x="5769827" y="800099"/>
                </a:lnTo>
                <a:lnTo>
                  <a:pt x="5801065" y="838199"/>
                </a:lnTo>
                <a:lnTo>
                  <a:pt x="5831497" y="863599"/>
                </a:lnTo>
                <a:lnTo>
                  <a:pt x="5861114" y="888999"/>
                </a:lnTo>
                <a:lnTo>
                  <a:pt x="5884077" y="909258"/>
                </a:lnTo>
                <a:lnTo>
                  <a:pt x="5884077" y="2786441"/>
                </a:lnTo>
                <a:lnTo>
                  <a:pt x="5831497" y="2832099"/>
                </a:lnTo>
                <a:lnTo>
                  <a:pt x="5801065" y="2857499"/>
                </a:lnTo>
                <a:lnTo>
                  <a:pt x="5769827" y="2882899"/>
                </a:lnTo>
                <a:lnTo>
                  <a:pt x="5737794" y="2908299"/>
                </a:lnTo>
                <a:lnTo>
                  <a:pt x="5704974" y="2946399"/>
                </a:lnTo>
                <a:lnTo>
                  <a:pt x="5671379" y="2971799"/>
                </a:lnTo>
                <a:lnTo>
                  <a:pt x="5637018" y="2997199"/>
                </a:lnTo>
                <a:lnTo>
                  <a:pt x="5601901" y="3022599"/>
                </a:lnTo>
                <a:lnTo>
                  <a:pt x="5566038" y="3047999"/>
                </a:lnTo>
                <a:lnTo>
                  <a:pt x="5529438" y="3060699"/>
                </a:lnTo>
                <a:lnTo>
                  <a:pt x="5492112" y="3086099"/>
                </a:lnTo>
                <a:lnTo>
                  <a:pt x="5454069" y="3111499"/>
                </a:lnTo>
                <a:lnTo>
                  <a:pt x="5415320" y="3136899"/>
                </a:lnTo>
                <a:lnTo>
                  <a:pt x="5375873" y="3162299"/>
                </a:lnTo>
                <a:lnTo>
                  <a:pt x="5335740" y="3187699"/>
                </a:lnTo>
                <a:lnTo>
                  <a:pt x="5294930" y="3200399"/>
                </a:lnTo>
                <a:lnTo>
                  <a:pt x="5211318" y="3251199"/>
                </a:lnTo>
                <a:lnTo>
                  <a:pt x="5168535" y="3263899"/>
                </a:lnTo>
                <a:lnTo>
                  <a:pt x="5081068" y="3314699"/>
                </a:lnTo>
                <a:lnTo>
                  <a:pt x="5036403" y="3327399"/>
                </a:lnTo>
                <a:lnTo>
                  <a:pt x="4991130" y="3352799"/>
                </a:lnTo>
                <a:lnTo>
                  <a:pt x="4945259" y="3365499"/>
                </a:lnTo>
                <a:lnTo>
                  <a:pt x="4898800" y="3390899"/>
                </a:lnTo>
                <a:lnTo>
                  <a:pt x="4804157" y="3416299"/>
                </a:lnTo>
                <a:lnTo>
                  <a:pt x="4755993" y="3441699"/>
                </a:lnTo>
                <a:lnTo>
                  <a:pt x="4608248" y="3479799"/>
                </a:lnTo>
                <a:lnTo>
                  <a:pt x="4557949" y="3505199"/>
                </a:lnTo>
                <a:lnTo>
                  <a:pt x="4192154" y="3594099"/>
                </a:lnTo>
                <a:close/>
              </a:path>
              <a:path w="5884544" h="3683000">
                <a:moveTo>
                  <a:pt x="3973234" y="3632199"/>
                </a:moveTo>
                <a:lnTo>
                  <a:pt x="2348202" y="3632199"/>
                </a:lnTo>
                <a:lnTo>
                  <a:pt x="2183377" y="3594099"/>
                </a:lnTo>
                <a:lnTo>
                  <a:pt x="4138059" y="3594099"/>
                </a:lnTo>
                <a:lnTo>
                  <a:pt x="3973234" y="3632199"/>
                </a:lnTo>
                <a:close/>
              </a:path>
              <a:path w="5884544" h="3683000">
                <a:moveTo>
                  <a:pt x="3861332" y="3644899"/>
                </a:moveTo>
                <a:lnTo>
                  <a:pt x="2460104" y="3644899"/>
                </a:lnTo>
                <a:lnTo>
                  <a:pt x="2403958" y="3632199"/>
                </a:lnTo>
                <a:lnTo>
                  <a:pt x="3917478" y="3632199"/>
                </a:lnTo>
                <a:lnTo>
                  <a:pt x="3861332" y="3644899"/>
                </a:lnTo>
                <a:close/>
              </a:path>
              <a:path w="5884544" h="3683000">
                <a:moveTo>
                  <a:pt x="3747908" y="3657599"/>
                </a:moveTo>
                <a:lnTo>
                  <a:pt x="2573529" y="3657599"/>
                </a:lnTo>
                <a:lnTo>
                  <a:pt x="2516631" y="3644899"/>
                </a:lnTo>
                <a:lnTo>
                  <a:pt x="3804805" y="3644899"/>
                </a:lnTo>
                <a:lnTo>
                  <a:pt x="3747908" y="3657599"/>
                </a:lnTo>
                <a:close/>
              </a:path>
              <a:path w="5884544" h="3683000">
                <a:moveTo>
                  <a:pt x="3633040" y="3670299"/>
                </a:moveTo>
                <a:lnTo>
                  <a:pt x="2688396" y="3670299"/>
                </a:lnTo>
                <a:lnTo>
                  <a:pt x="2630787" y="3657599"/>
                </a:lnTo>
                <a:lnTo>
                  <a:pt x="3690650" y="3657599"/>
                </a:lnTo>
                <a:lnTo>
                  <a:pt x="3633040" y="3670299"/>
                </a:lnTo>
                <a:close/>
              </a:path>
              <a:path w="5884544" h="3683000">
                <a:moveTo>
                  <a:pt x="3516810" y="3682999"/>
                </a:moveTo>
                <a:lnTo>
                  <a:pt x="2804627" y="3682999"/>
                </a:lnTo>
                <a:lnTo>
                  <a:pt x="2746347" y="3670299"/>
                </a:lnTo>
                <a:lnTo>
                  <a:pt x="3575090" y="3670299"/>
                </a:lnTo>
                <a:lnTo>
                  <a:pt x="3516810" y="3682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797981" y="8410088"/>
            <a:ext cx="6414135" cy="5026660"/>
          </a:xfrm>
          <a:custGeom>
            <a:avLst/>
            <a:gdLst/>
            <a:ahLst/>
            <a:cxnLst/>
            <a:rect l="l" t="t" r="r" b="b"/>
            <a:pathLst>
              <a:path w="6414134" h="5026659">
                <a:moveTo>
                  <a:pt x="6413691" y="5026531"/>
                </a:moveTo>
                <a:lnTo>
                  <a:pt x="662673" y="5026531"/>
                </a:lnTo>
                <a:lnTo>
                  <a:pt x="614947" y="5024812"/>
                </a:lnTo>
                <a:lnTo>
                  <a:pt x="567745" y="5019700"/>
                </a:lnTo>
                <a:lnTo>
                  <a:pt x="521234" y="5011264"/>
                </a:lnTo>
                <a:lnTo>
                  <a:pt x="475582" y="4999574"/>
                </a:lnTo>
                <a:lnTo>
                  <a:pt x="430955" y="4984699"/>
                </a:lnTo>
                <a:lnTo>
                  <a:pt x="387521" y="4966708"/>
                </a:lnTo>
                <a:lnTo>
                  <a:pt x="345447" y="4945670"/>
                </a:lnTo>
                <a:lnTo>
                  <a:pt x="304900" y="4921655"/>
                </a:lnTo>
                <a:lnTo>
                  <a:pt x="266047" y="4894732"/>
                </a:lnTo>
                <a:lnTo>
                  <a:pt x="229055" y="4864970"/>
                </a:lnTo>
                <a:lnTo>
                  <a:pt x="194091" y="4832439"/>
                </a:lnTo>
                <a:lnTo>
                  <a:pt x="161560" y="4797476"/>
                </a:lnTo>
                <a:lnTo>
                  <a:pt x="131798" y="4760484"/>
                </a:lnTo>
                <a:lnTo>
                  <a:pt x="104875" y="4721631"/>
                </a:lnTo>
                <a:lnTo>
                  <a:pt x="80860" y="4681084"/>
                </a:lnTo>
                <a:lnTo>
                  <a:pt x="59823" y="4639010"/>
                </a:lnTo>
                <a:lnTo>
                  <a:pt x="41832" y="4595576"/>
                </a:lnTo>
                <a:lnTo>
                  <a:pt x="26957" y="4550949"/>
                </a:lnTo>
                <a:lnTo>
                  <a:pt x="15267" y="4505296"/>
                </a:lnTo>
                <a:lnTo>
                  <a:pt x="6831" y="4458786"/>
                </a:lnTo>
                <a:lnTo>
                  <a:pt x="1719" y="4411583"/>
                </a:lnTo>
                <a:lnTo>
                  <a:pt x="0" y="4363868"/>
                </a:lnTo>
                <a:lnTo>
                  <a:pt x="0" y="662663"/>
                </a:lnTo>
                <a:lnTo>
                  <a:pt x="1719" y="614947"/>
                </a:lnTo>
                <a:lnTo>
                  <a:pt x="6831" y="567745"/>
                </a:lnTo>
                <a:lnTo>
                  <a:pt x="15267" y="521235"/>
                </a:lnTo>
                <a:lnTo>
                  <a:pt x="26957" y="475582"/>
                </a:lnTo>
                <a:lnTo>
                  <a:pt x="41832" y="430956"/>
                </a:lnTo>
                <a:lnTo>
                  <a:pt x="59823" y="387521"/>
                </a:lnTo>
                <a:lnTo>
                  <a:pt x="80860" y="345447"/>
                </a:lnTo>
                <a:lnTo>
                  <a:pt x="104875" y="304900"/>
                </a:lnTo>
                <a:lnTo>
                  <a:pt x="131798" y="266047"/>
                </a:lnTo>
                <a:lnTo>
                  <a:pt x="161560" y="229055"/>
                </a:lnTo>
                <a:lnTo>
                  <a:pt x="194091" y="194092"/>
                </a:lnTo>
                <a:lnTo>
                  <a:pt x="229055" y="161560"/>
                </a:lnTo>
                <a:lnTo>
                  <a:pt x="266047" y="131798"/>
                </a:lnTo>
                <a:lnTo>
                  <a:pt x="304900" y="104875"/>
                </a:lnTo>
                <a:lnTo>
                  <a:pt x="345447" y="80860"/>
                </a:lnTo>
                <a:lnTo>
                  <a:pt x="387521" y="59823"/>
                </a:lnTo>
                <a:lnTo>
                  <a:pt x="430955" y="41832"/>
                </a:lnTo>
                <a:lnTo>
                  <a:pt x="475582" y="26957"/>
                </a:lnTo>
                <a:lnTo>
                  <a:pt x="521234" y="15267"/>
                </a:lnTo>
                <a:lnTo>
                  <a:pt x="567745" y="6831"/>
                </a:lnTo>
                <a:lnTo>
                  <a:pt x="614947" y="1719"/>
                </a:lnTo>
                <a:lnTo>
                  <a:pt x="662664" y="0"/>
                </a:lnTo>
                <a:lnTo>
                  <a:pt x="6413691" y="0"/>
                </a:lnTo>
                <a:lnTo>
                  <a:pt x="6413691" y="5026531"/>
                </a:lnTo>
                <a:close/>
              </a:path>
            </a:pathLst>
          </a:custGeom>
          <a:solidFill>
            <a:srgbClr val="37B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0" y="12219256"/>
            <a:ext cx="5249545" cy="3670300"/>
          </a:xfrm>
          <a:custGeom>
            <a:avLst/>
            <a:gdLst/>
            <a:ahLst/>
            <a:cxnLst/>
            <a:rect l="l" t="t" r="r" b="b"/>
            <a:pathLst>
              <a:path w="5249545" h="3670300">
                <a:moveTo>
                  <a:pt x="2444336" y="12699"/>
                </a:moveTo>
                <a:lnTo>
                  <a:pt x="1732155" y="12699"/>
                </a:lnTo>
                <a:lnTo>
                  <a:pt x="1790758" y="0"/>
                </a:lnTo>
                <a:lnTo>
                  <a:pt x="2385733" y="0"/>
                </a:lnTo>
                <a:lnTo>
                  <a:pt x="2444336" y="12699"/>
                </a:lnTo>
                <a:close/>
              </a:path>
              <a:path w="5249545" h="3670300">
                <a:moveTo>
                  <a:pt x="2618177" y="25399"/>
                </a:moveTo>
                <a:lnTo>
                  <a:pt x="1558314" y="25399"/>
                </a:lnTo>
                <a:lnTo>
                  <a:pt x="1615923" y="12699"/>
                </a:lnTo>
                <a:lnTo>
                  <a:pt x="2560568" y="12699"/>
                </a:lnTo>
                <a:lnTo>
                  <a:pt x="2618177" y="25399"/>
                </a:lnTo>
                <a:close/>
              </a:path>
              <a:path w="5249545" h="3670300">
                <a:moveTo>
                  <a:pt x="2732333" y="38099"/>
                </a:moveTo>
                <a:lnTo>
                  <a:pt x="1444158" y="38099"/>
                </a:lnTo>
                <a:lnTo>
                  <a:pt x="1501056" y="25399"/>
                </a:lnTo>
                <a:lnTo>
                  <a:pt x="2675435" y="25399"/>
                </a:lnTo>
                <a:lnTo>
                  <a:pt x="2732333" y="38099"/>
                </a:lnTo>
                <a:close/>
              </a:path>
              <a:path w="5249545" h="3670300">
                <a:moveTo>
                  <a:pt x="2900761" y="63499"/>
                </a:moveTo>
                <a:lnTo>
                  <a:pt x="1275730" y="63499"/>
                </a:lnTo>
                <a:lnTo>
                  <a:pt x="1387632" y="38099"/>
                </a:lnTo>
                <a:lnTo>
                  <a:pt x="2788859" y="38099"/>
                </a:lnTo>
                <a:lnTo>
                  <a:pt x="2900761" y="63499"/>
                </a:lnTo>
                <a:close/>
              </a:path>
              <a:path w="5249545" h="3670300">
                <a:moveTo>
                  <a:pt x="3226542" y="126999"/>
                </a:moveTo>
                <a:lnTo>
                  <a:pt x="949949" y="126999"/>
                </a:lnTo>
                <a:lnTo>
                  <a:pt x="1220374" y="63499"/>
                </a:lnTo>
                <a:lnTo>
                  <a:pt x="2956117" y="63499"/>
                </a:lnTo>
                <a:lnTo>
                  <a:pt x="3226542" y="126999"/>
                </a:lnTo>
                <a:close/>
              </a:path>
              <a:path w="5249545" h="3670300">
                <a:moveTo>
                  <a:pt x="3119682" y="3581399"/>
                </a:moveTo>
                <a:lnTo>
                  <a:pt x="1056809" y="3581399"/>
                </a:lnTo>
                <a:lnTo>
                  <a:pt x="691014" y="3492499"/>
                </a:lnTo>
                <a:lnTo>
                  <a:pt x="640715" y="3467099"/>
                </a:lnTo>
                <a:lnTo>
                  <a:pt x="492970" y="3428999"/>
                </a:lnTo>
                <a:lnTo>
                  <a:pt x="444806" y="3403599"/>
                </a:lnTo>
                <a:lnTo>
                  <a:pt x="350163" y="3378199"/>
                </a:lnTo>
                <a:lnTo>
                  <a:pt x="303704" y="3352799"/>
                </a:lnTo>
                <a:lnTo>
                  <a:pt x="257833" y="3340099"/>
                </a:lnTo>
                <a:lnTo>
                  <a:pt x="212560" y="3314699"/>
                </a:lnTo>
                <a:lnTo>
                  <a:pt x="167895" y="3301999"/>
                </a:lnTo>
                <a:lnTo>
                  <a:pt x="123847" y="3276599"/>
                </a:lnTo>
                <a:lnTo>
                  <a:pt x="80428" y="3263899"/>
                </a:lnTo>
                <a:lnTo>
                  <a:pt x="0" y="3215785"/>
                </a:lnTo>
                <a:lnTo>
                  <a:pt x="0" y="454672"/>
                </a:lnTo>
                <a:lnTo>
                  <a:pt x="37645" y="431799"/>
                </a:lnTo>
                <a:lnTo>
                  <a:pt x="80428" y="419099"/>
                </a:lnTo>
                <a:lnTo>
                  <a:pt x="123847" y="393699"/>
                </a:lnTo>
                <a:lnTo>
                  <a:pt x="167895" y="380999"/>
                </a:lnTo>
                <a:lnTo>
                  <a:pt x="212560" y="355599"/>
                </a:lnTo>
                <a:lnTo>
                  <a:pt x="257833" y="342899"/>
                </a:lnTo>
                <a:lnTo>
                  <a:pt x="303704" y="317499"/>
                </a:lnTo>
                <a:lnTo>
                  <a:pt x="350163" y="304799"/>
                </a:lnTo>
                <a:lnTo>
                  <a:pt x="397200" y="279399"/>
                </a:lnTo>
                <a:lnTo>
                  <a:pt x="492970" y="253999"/>
                </a:lnTo>
                <a:lnTo>
                  <a:pt x="541683" y="228599"/>
                </a:lnTo>
                <a:lnTo>
                  <a:pt x="793130" y="165099"/>
                </a:lnTo>
                <a:lnTo>
                  <a:pt x="844927" y="139699"/>
                </a:lnTo>
                <a:lnTo>
                  <a:pt x="897203" y="126999"/>
                </a:lnTo>
                <a:lnTo>
                  <a:pt x="3279288" y="126999"/>
                </a:lnTo>
                <a:lnTo>
                  <a:pt x="3331564" y="139699"/>
                </a:lnTo>
                <a:lnTo>
                  <a:pt x="3383361" y="165099"/>
                </a:lnTo>
                <a:lnTo>
                  <a:pt x="3634808" y="228599"/>
                </a:lnTo>
                <a:lnTo>
                  <a:pt x="3683521" y="253999"/>
                </a:lnTo>
                <a:lnTo>
                  <a:pt x="3779291" y="279399"/>
                </a:lnTo>
                <a:lnTo>
                  <a:pt x="3826328" y="304799"/>
                </a:lnTo>
                <a:lnTo>
                  <a:pt x="3872787" y="317499"/>
                </a:lnTo>
                <a:lnTo>
                  <a:pt x="3918658" y="342899"/>
                </a:lnTo>
                <a:lnTo>
                  <a:pt x="3963931" y="355599"/>
                </a:lnTo>
                <a:lnTo>
                  <a:pt x="4008596" y="380999"/>
                </a:lnTo>
                <a:lnTo>
                  <a:pt x="4052644" y="393699"/>
                </a:lnTo>
                <a:lnTo>
                  <a:pt x="4096063" y="419099"/>
                </a:lnTo>
                <a:lnTo>
                  <a:pt x="4138845" y="431799"/>
                </a:lnTo>
                <a:lnTo>
                  <a:pt x="4222458" y="482599"/>
                </a:lnTo>
                <a:lnTo>
                  <a:pt x="4263268" y="507999"/>
                </a:lnTo>
                <a:lnTo>
                  <a:pt x="4303401" y="520699"/>
                </a:lnTo>
                <a:lnTo>
                  <a:pt x="4342848" y="546099"/>
                </a:lnTo>
                <a:lnTo>
                  <a:pt x="4381597" y="571499"/>
                </a:lnTo>
                <a:lnTo>
                  <a:pt x="4419640" y="596899"/>
                </a:lnTo>
                <a:lnTo>
                  <a:pt x="4456966" y="622299"/>
                </a:lnTo>
                <a:lnTo>
                  <a:pt x="4493566" y="647699"/>
                </a:lnTo>
                <a:lnTo>
                  <a:pt x="4529429" y="673099"/>
                </a:lnTo>
                <a:lnTo>
                  <a:pt x="4564546" y="698499"/>
                </a:lnTo>
                <a:lnTo>
                  <a:pt x="4598907" y="723899"/>
                </a:lnTo>
                <a:lnTo>
                  <a:pt x="4632502" y="749299"/>
                </a:lnTo>
                <a:lnTo>
                  <a:pt x="4665321" y="774699"/>
                </a:lnTo>
                <a:lnTo>
                  <a:pt x="4697355" y="800099"/>
                </a:lnTo>
                <a:lnTo>
                  <a:pt x="4728593" y="825499"/>
                </a:lnTo>
                <a:lnTo>
                  <a:pt x="4759025" y="850899"/>
                </a:lnTo>
                <a:lnTo>
                  <a:pt x="4788642" y="876299"/>
                </a:lnTo>
                <a:lnTo>
                  <a:pt x="4817433" y="914399"/>
                </a:lnTo>
                <a:lnTo>
                  <a:pt x="4845389" y="939799"/>
                </a:lnTo>
                <a:lnTo>
                  <a:pt x="4872501" y="965199"/>
                </a:lnTo>
                <a:lnTo>
                  <a:pt x="4898757" y="990599"/>
                </a:lnTo>
                <a:lnTo>
                  <a:pt x="4924149" y="1028699"/>
                </a:lnTo>
                <a:lnTo>
                  <a:pt x="4948665" y="1054099"/>
                </a:lnTo>
                <a:lnTo>
                  <a:pt x="4972298" y="1079499"/>
                </a:lnTo>
                <a:lnTo>
                  <a:pt x="4995035" y="1117599"/>
                </a:lnTo>
                <a:lnTo>
                  <a:pt x="5016869" y="1142999"/>
                </a:lnTo>
                <a:lnTo>
                  <a:pt x="5037788" y="1181099"/>
                </a:lnTo>
                <a:lnTo>
                  <a:pt x="5057783" y="1206499"/>
                </a:lnTo>
                <a:lnTo>
                  <a:pt x="5076844" y="1231899"/>
                </a:lnTo>
                <a:lnTo>
                  <a:pt x="5094961" y="1269999"/>
                </a:lnTo>
                <a:lnTo>
                  <a:pt x="5112125" y="1295399"/>
                </a:lnTo>
                <a:lnTo>
                  <a:pt x="5128324" y="1333499"/>
                </a:lnTo>
                <a:lnTo>
                  <a:pt x="5143551" y="1358899"/>
                </a:lnTo>
                <a:lnTo>
                  <a:pt x="5157794" y="1396999"/>
                </a:lnTo>
                <a:lnTo>
                  <a:pt x="5171043" y="1435099"/>
                </a:lnTo>
                <a:lnTo>
                  <a:pt x="5183289" y="1460499"/>
                </a:lnTo>
                <a:lnTo>
                  <a:pt x="5194523" y="1498599"/>
                </a:lnTo>
                <a:lnTo>
                  <a:pt x="5204733" y="1523999"/>
                </a:lnTo>
                <a:lnTo>
                  <a:pt x="5213911" y="1562099"/>
                </a:lnTo>
                <a:lnTo>
                  <a:pt x="5222046" y="1600199"/>
                </a:lnTo>
                <a:lnTo>
                  <a:pt x="5229128" y="1625599"/>
                </a:lnTo>
                <a:lnTo>
                  <a:pt x="5235148" y="1663699"/>
                </a:lnTo>
                <a:lnTo>
                  <a:pt x="5240095" y="1701799"/>
                </a:lnTo>
                <a:lnTo>
                  <a:pt x="5243960" y="1727199"/>
                </a:lnTo>
                <a:lnTo>
                  <a:pt x="5246733" y="1765299"/>
                </a:lnTo>
                <a:lnTo>
                  <a:pt x="5248405" y="1803399"/>
                </a:lnTo>
                <a:lnTo>
                  <a:pt x="5248964" y="1841499"/>
                </a:lnTo>
                <a:lnTo>
                  <a:pt x="5248405" y="1866899"/>
                </a:lnTo>
                <a:lnTo>
                  <a:pt x="5246733" y="1904999"/>
                </a:lnTo>
                <a:lnTo>
                  <a:pt x="5243960" y="1943099"/>
                </a:lnTo>
                <a:lnTo>
                  <a:pt x="5240095" y="1981199"/>
                </a:lnTo>
                <a:lnTo>
                  <a:pt x="5235148" y="2006599"/>
                </a:lnTo>
                <a:lnTo>
                  <a:pt x="5229128" y="2044699"/>
                </a:lnTo>
                <a:lnTo>
                  <a:pt x="5222046" y="2082799"/>
                </a:lnTo>
                <a:lnTo>
                  <a:pt x="5213911" y="2108199"/>
                </a:lnTo>
                <a:lnTo>
                  <a:pt x="5204733" y="2146299"/>
                </a:lnTo>
                <a:lnTo>
                  <a:pt x="5194523" y="2184399"/>
                </a:lnTo>
                <a:lnTo>
                  <a:pt x="5183289" y="2209799"/>
                </a:lnTo>
                <a:lnTo>
                  <a:pt x="5171043" y="2247899"/>
                </a:lnTo>
                <a:lnTo>
                  <a:pt x="5157794" y="2273299"/>
                </a:lnTo>
                <a:lnTo>
                  <a:pt x="5143551" y="2311399"/>
                </a:lnTo>
                <a:lnTo>
                  <a:pt x="5128324" y="2336799"/>
                </a:lnTo>
                <a:lnTo>
                  <a:pt x="5112125" y="2374899"/>
                </a:lnTo>
                <a:lnTo>
                  <a:pt x="5094961" y="2400299"/>
                </a:lnTo>
                <a:lnTo>
                  <a:pt x="5076844" y="2438399"/>
                </a:lnTo>
                <a:lnTo>
                  <a:pt x="5057783" y="2463799"/>
                </a:lnTo>
                <a:lnTo>
                  <a:pt x="5037788" y="2501899"/>
                </a:lnTo>
                <a:lnTo>
                  <a:pt x="5016869" y="2527299"/>
                </a:lnTo>
                <a:lnTo>
                  <a:pt x="4995035" y="2565399"/>
                </a:lnTo>
                <a:lnTo>
                  <a:pt x="4972298" y="2590799"/>
                </a:lnTo>
                <a:lnTo>
                  <a:pt x="4948665" y="2616199"/>
                </a:lnTo>
                <a:lnTo>
                  <a:pt x="4924149" y="2654299"/>
                </a:lnTo>
                <a:lnTo>
                  <a:pt x="4898757" y="2679699"/>
                </a:lnTo>
                <a:lnTo>
                  <a:pt x="4872501" y="2705099"/>
                </a:lnTo>
                <a:lnTo>
                  <a:pt x="4845389" y="2743199"/>
                </a:lnTo>
                <a:lnTo>
                  <a:pt x="4788642" y="2793999"/>
                </a:lnTo>
                <a:lnTo>
                  <a:pt x="4759025" y="2819399"/>
                </a:lnTo>
                <a:lnTo>
                  <a:pt x="4728593" y="2844799"/>
                </a:lnTo>
                <a:lnTo>
                  <a:pt x="4697355" y="2870199"/>
                </a:lnTo>
                <a:lnTo>
                  <a:pt x="4665321" y="2908299"/>
                </a:lnTo>
                <a:lnTo>
                  <a:pt x="4632502" y="2933699"/>
                </a:lnTo>
                <a:lnTo>
                  <a:pt x="4598907" y="2959099"/>
                </a:lnTo>
                <a:lnTo>
                  <a:pt x="4564546" y="2984499"/>
                </a:lnTo>
                <a:lnTo>
                  <a:pt x="4529429" y="3009899"/>
                </a:lnTo>
                <a:lnTo>
                  <a:pt x="4493566" y="3035299"/>
                </a:lnTo>
                <a:lnTo>
                  <a:pt x="4456966" y="3060699"/>
                </a:lnTo>
                <a:lnTo>
                  <a:pt x="4419640" y="3073399"/>
                </a:lnTo>
                <a:lnTo>
                  <a:pt x="4381597" y="3098799"/>
                </a:lnTo>
                <a:lnTo>
                  <a:pt x="4342848" y="3124199"/>
                </a:lnTo>
                <a:lnTo>
                  <a:pt x="4303401" y="3149599"/>
                </a:lnTo>
                <a:lnTo>
                  <a:pt x="4263268" y="3174999"/>
                </a:lnTo>
                <a:lnTo>
                  <a:pt x="4222458" y="3200399"/>
                </a:lnTo>
                <a:lnTo>
                  <a:pt x="4180980" y="3213099"/>
                </a:lnTo>
                <a:lnTo>
                  <a:pt x="4096063" y="3263899"/>
                </a:lnTo>
                <a:lnTo>
                  <a:pt x="4052644" y="3276599"/>
                </a:lnTo>
                <a:lnTo>
                  <a:pt x="4008596" y="3301999"/>
                </a:lnTo>
                <a:lnTo>
                  <a:pt x="3963931" y="3314699"/>
                </a:lnTo>
                <a:lnTo>
                  <a:pt x="3918658" y="3340099"/>
                </a:lnTo>
                <a:lnTo>
                  <a:pt x="3872787" y="3352799"/>
                </a:lnTo>
                <a:lnTo>
                  <a:pt x="3826328" y="3378199"/>
                </a:lnTo>
                <a:lnTo>
                  <a:pt x="3731685" y="3403599"/>
                </a:lnTo>
                <a:lnTo>
                  <a:pt x="3683521" y="3428999"/>
                </a:lnTo>
                <a:lnTo>
                  <a:pt x="3535776" y="3467099"/>
                </a:lnTo>
                <a:lnTo>
                  <a:pt x="3485477" y="3492499"/>
                </a:lnTo>
                <a:lnTo>
                  <a:pt x="3119682" y="3581399"/>
                </a:lnTo>
                <a:close/>
              </a:path>
              <a:path w="5249545" h="3670300">
                <a:moveTo>
                  <a:pt x="2900761" y="3619499"/>
                </a:moveTo>
                <a:lnTo>
                  <a:pt x="1275730" y="3619499"/>
                </a:lnTo>
                <a:lnTo>
                  <a:pt x="1110904" y="3581399"/>
                </a:lnTo>
                <a:lnTo>
                  <a:pt x="3065587" y="3581399"/>
                </a:lnTo>
                <a:lnTo>
                  <a:pt x="2900761" y="3619499"/>
                </a:lnTo>
                <a:close/>
              </a:path>
              <a:path w="5249545" h="3670300">
                <a:moveTo>
                  <a:pt x="2788859" y="3632199"/>
                </a:moveTo>
                <a:lnTo>
                  <a:pt x="1387632" y="3632199"/>
                </a:lnTo>
                <a:lnTo>
                  <a:pt x="1331485" y="3619499"/>
                </a:lnTo>
                <a:lnTo>
                  <a:pt x="2845006" y="3619499"/>
                </a:lnTo>
                <a:lnTo>
                  <a:pt x="2788859" y="3632199"/>
                </a:lnTo>
                <a:close/>
              </a:path>
              <a:path w="5249545" h="3670300">
                <a:moveTo>
                  <a:pt x="2675435" y="3644899"/>
                </a:moveTo>
                <a:lnTo>
                  <a:pt x="1501056" y="3644899"/>
                </a:lnTo>
                <a:lnTo>
                  <a:pt x="1444158" y="3632199"/>
                </a:lnTo>
                <a:lnTo>
                  <a:pt x="2732333" y="3632199"/>
                </a:lnTo>
                <a:lnTo>
                  <a:pt x="2675435" y="3644899"/>
                </a:lnTo>
                <a:close/>
              </a:path>
              <a:path w="5249545" h="3670300">
                <a:moveTo>
                  <a:pt x="2560568" y="3657599"/>
                </a:moveTo>
                <a:lnTo>
                  <a:pt x="1615923" y="3657599"/>
                </a:lnTo>
                <a:lnTo>
                  <a:pt x="1558314" y="3644899"/>
                </a:lnTo>
                <a:lnTo>
                  <a:pt x="2618177" y="3644899"/>
                </a:lnTo>
                <a:lnTo>
                  <a:pt x="2560568" y="3657599"/>
                </a:lnTo>
                <a:close/>
              </a:path>
              <a:path w="5249545" h="3670300">
                <a:moveTo>
                  <a:pt x="2444337" y="3670299"/>
                </a:moveTo>
                <a:lnTo>
                  <a:pt x="1732154" y="3670299"/>
                </a:lnTo>
                <a:lnTo>
                  <a:pt x="1673874" y="3657599"/>
                </a:lnTo>
                <a:lnTo>
                  <a:pt x="2502617" y="3657599"/>
                </a:lnTo>
                <a:lnTo>
                  <a:pt x="2444337" y="3670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0" y="15039987"/>
            <a:ext cx="14211935" cy="3785870"/>
          </a:xfrm>
          <a:custGeom>
            <a:avLst/>
            <a:gdLst/>
            <a:ahLst/>
            <a:cxnLst/>
            <a:rect l="l" t="t" r="r" b="b"/>
            <a:pathLst>
              <a:path w="14211935" h="3785869">
                <a:moveTo>
                  <a:pt x="5680926" y="662673"/>
                </a:moveTo>
                <a:lnTo>
                  <a:pt x="5679211" y="614946"/>
                </a:lnTo>
                <a:lnTo>
                  <a:pt x="5674093" y="567753"/>
                </a:lnTo>
                <a:lnTo>
                  <a:pt x="5665660" y="521246"/>
                </a:lnTo>
                <a:lnTo>
                  <a:pt x="5653976" y="475589"/>
                </a:lnTo>
                <a:lnTo>
                  <a:pt x="5639092" y="430961"/>
                </a:lnTo>
                <a:lnTo>
                  <a:pt x="5621109" y="387527"/>
                </a:lnTo>
                <a:lnTo>
                  <a:pt x="5600065" y="345452"/>
                </a:lnTo>
                <a:lnTo>
                  <a:pt x="5576049" y="304901"/>
                </a:lnTo>
                <a:lnTo>
                  <a:pt x="5549125" y="266052"/>
                </a:lnTo>
                <a:lnTo>
                  <a:pt x="5519369" y="229057"/>
                </a:lnTo>
                <a:lnTo>
                  <a:pt x="5486832" y="194094"/>
                </a:lnTo>
                <a:lnTo>
                  <a:pt x="5451868" y="161569"/>
                </a:lnTo>
                <a:lnTo>
                  <a:pt x="5414886" y="131800"/>
                </a:lnTo>
                <a:lnTo>
                  <a:pt x="5376024" y="104876"/>
                </a:lnTo>
                <a:lnTo>
                  <a:pt x="5335486" y="80860"/>
                </a:lnTo>
                <a:lnTo>
                  <a:pt x="5293411" y="59829"/>
                </a:lnTo>
                <a:lnTo>
                  <a:pt x="5249977" y="41833"/>
                </a:lnTo>
                <a:lnTo>
                  <a:pt x="5205349" y="26962"/>
                </a:lnTo>
                <a:lnTo>
                  <a:pt x="5159692" y="15278"/>
                </a:lnTo>
                <a:lnTo>
                  <a:pt x="5113185" y="6832"/>
                </a:lnTo>
                <a:lnTo>
                  <a:pt x="5065979" y="1727"/>
                </a:lnTo>
                <a:lnTo>
                  <a:pt x="5018252" y="0"/>
                </a:lnTo>
                <a:lnTo>
                  <a:pt x="0" y="0"/>
                </a:lnTo>
                <a:lnTo>
                  <a:pt x="0" y="3785692"/>
                </a:lnTo>
                <a:lnTo>
                  <a:pt x="5018252" y="3785692"/>
                </a:lnTo>
                <a:lnTo>
                  <a:pt x="5065979" y="3783965"/>
                </a:lnTo>
                <a:lnTo>
                  <a:pt x="5113185" y="3778859"/>
                </a:lnTo>
                <a:lnTo>
                  <a:pt x="5159692" y="3770426"/>
                </a:lnTo>
                <a:lnTo>
                  <a:pt x="5205349" y="3758730"/>
                </a:lnTo>
                <a:lnTo>
                  <a:pt x="5249977" y="3743858"/>
                </a:lnTo>
                <a:lnTo>
                  <a:pt x="5293411" y="3725862"/>
                </a:lnTo>
                <a:lnTo>
                  <a:pt x="5335486" y="3704831"/>
                </a:lnTo>
                <a:lnTo>
                  <a:pt x="5376024" y="3680815"/>
                </a:lnTo>
                <a:lnTo>
                  <a:pt x="5414886" y="3653891"/>
                </a:lnTo>
                <a:lnTo>
                  <a:pt x="5451868" y="3624122"/>
                </a:lnTo>
                <a:lnTo>
                  <a:pt x="5486832" y="3591598"/>
                </a:lnTo>
                <a:lnTo>
                  <a:pt x="5519369" y="3556635"/>
                </a:lnTo>
                <a:lnTo>
                  <a:pt x="5549125" y="3519640"/>
                </a:lnTo>
                <a:lnTo>
                  <a:pt x="5576049" y="3480790"/>
                </a:lnTo>
                <a:lnTo>
                  <a:pt x="5600065" y="3440239"/>
                </a:lnTo>
                <a:lnTo>
                  <a:pt x="5621109" y="3398164"/>
                </a:lnTo>
                <a:lnTo>
                  <a:pt x="5639092" y="3354730"/>
                </a:lnTo>
                <a:lnTo>
                  <a:pt x="5653976" y="3310102"/>
                </a:lnTo>
                <a:lnTo>
                  <a:pt x="5665660" y="3264458"/>
                </a:lnTo>
                <a:lnTo>
                  <a:pt x="5674093" y="3217938"/>
                </a:lnTo>
                <a:lnTo>
                  <a:pt x="5679211" y="3170745"/>
                </a:lnTo>
                <a:lnTo>
                  <a:pt x="5680926" y="3123019"/>
                </a:lnTo>
                <a:lnTo>
                  <a:pt x="5680926" y="662673"/>
                </a:lnTo>
                <a:close/>
              </a:path>
              <a:path w="14211935" h="3785869">
                <a:moveTo>
                  <a:pt x="14211668" y="0"/>
                </a:moveTo>
                <a:lnTo>
                  <a:pt x="8460651" y="0"/>
                </a:lnTo>
                <a:lnTo>
                  <a:pt x="8412924" y="1727"/>
                </a:lnTo>
                <a:lnTo>
                  <a:pt x="8365718" y="6832"/>
                </a:lnTo>
                <a:lnTo>
                  <a:pt x="8319211" y="15278"/>
                </a:lnTo>
                <a:lnTo>
                  <a:pt x="8273555" y="26962"/>
                </a:lnTo>
                <a:lnTo>
                  <a:pt x="8228927" y="41833"/>
                </a:lnTo>
                <a:lnTo>
                  <a:pt x="8185493" y="59829"/>
                </a:lnTo>
                <a:lnTo>
                  <a:pt x="8143418" y="80860"/>
                </a:lnTo>
                <a:lnTo>
                  <a:pt x="8102879" y="104876"/>
                </a:lnTo>
                <a:lnTo>
                  <a:pt x="8064017" y="131800"/>
                </a:lnTo>
                <a:lnTo>
                  <a:pt x="8027035" y="161569"/>
                </a:lnTo>
                <a:lnTo>
                  <a:pt x="7992072" y="194094"/>
                </a:lnTo>
                <a:lnTo>
                  <a:pt x="7959534" y="229057"/>
                </a:lnTo>
                <a:lnTo>
                  <a:pt x="7929778" y="266052"/>
                </a:lnTo>
                <a:lnTo>
                  <a:pt x="7902854" y="304901"/>
                </a:lnTo>
                <a:lnTo>
                  <a:pt x="7878839" y="345452"/>
                </a:lnTo>
                <a:lnTo>
                  <a:pt x="7857795" y="387527"/>
                </a:lnTo>
                <a:lnTo>
                  <a:pt x="7839811" y="430961"/>
                </a:lnTo>
                <a:lnTo>
                  <a:pt x="7824927" y="475589"/>
                </a:lnTo>
                <a:lnTo>
                  <a:pt x="7813243" y="521246"/>
                </a:lnTo>
                <a:lnTo>
                  <a:pt x="7804810" y="567753"/>
                </a:lnTo>
                <a:lnTo>
                  <a:pt x="7799692" y="614946"/>
                </a:lnTo>
                <a:lnTo>
                  <a:pt x="7797978" y="662673"/>
                </a:lnTo>
                <a:lnTo>
                  <a:pt x="7797978" y="3123019"/>
                </a:lnTo>
                <a:lnTo>
                  <a:pt x="7799692" y="3170745"/>
                </a:lnTo>
                <a:lnTo>
                  <a:pt x="7804810" y="3217938"/>
                </a:lnTo>
                <a:lnTo>
                  <a:pt x="7813243" y="3264458"/>
                </a:lnTo>
                <a:lnTo>
                  <a:pt x="7824927" y="3310102"/>
                </a:lnTo>
                <a:lnTo>
                  <a:pt x="7839811" y="3354730"/>
                </a:lnTo>
                <a:lnTo>
                  <a:pt x="7857795" y="3398164"/>
                </a:lnTo>
                <a:lnTo>
                  <a:pt x="7878839" y="3440239"/>
                </a:lnTo>
                <a:lnTo>
                  <a:pt x="7902854" y="3480790"/>
                </a:lnTo>
                <a:lnTo>
                  <a:pt x="7929778" y="3519640"/>
                </a:lnTo>
                <a:lnTo>
                  <a:pt x="7959534" y="3556635"/>
                </a:lnTo>
                <a:lnTo>
                  <a:pt x="7992072" y="3591598"/>
                </a:lnTo>
                <a:lnTo>
                  <a:pt x="8027035" y="3624122"/>
                </a:lnTo>
                <a:lnTo>
                  <a:pt x="8064017" y="3653891"/>
                </a:lnTo>
                <a:lnTo>
                  <a:pt x="8102879" y="3680815"/>
                </a:lnTo>
                <a:lnTo>
                  <a:pt x="8143418" y="3704831"/>
                </a:lnTo>
                <a:lnTo>
                  <a:pt x="8185493" y="3725862"/>
                </a:lnTo>
                <a:lnTo>
                  <a:pt x="8228927" y="3743858"/>
                </a:lnTo>
                <a:lnTo>
                  <a:pt x="8273555" y="3758730"/>
                </a:lnTo>
                <a:lnTo>
                  <a:pt x="8319211" y="3770426"/>
                </a:lnTo>
                <a:lnTo>
                  <a:pt x="8365718" y="3778859"/>
                </a:lnTo>
                <a:lnTo>
                  <a:pt x="8412924" y="3783965"/>
                </a:lnTo>
                <a:lnTo>
                  <a:pt x="8460651" y="3785692"/>
                </a:lnTo>
                <a:lnTo>
                  <a:pt x="14211668" y="3785692"/>
                </a:lnTo>
                <a:lnTo>
                  <a:pt x="14211668" y="0"/>
                </a:lnTo>
                <a:close/>
              </a:path>
            </a:pathLst>
          </a:custGeom>
          <a:solidFill>
            <a:srgbClr val="37B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8651" y="-6034"/>
            <a:ext cx="12880347" cy="1467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62989" y="15156295"/>
            <a:ext cx="2104390" cy="5988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50" spc="-67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3750" spc="-9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9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3750" spc="-68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3750" spc="-6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3750" spc="-5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750" spc="-40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9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3750" spc="-77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3750" spc="-6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9133" y="1689156"/>
            <a:ext cx="2094230" cy="5988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50" spc="-770" dirty="0">
                <a:latin typeface="Trebuchet MS"/>
                <a:cs typeface="Trebuchet MS"/>
              </a:rPr>
              <a:t>INTRODUCTION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9171" y="2185564"/>
            <a:ext cx="13721080" cy="112014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algn="just">
              <a:lnSpc>
                <a:spcPts val="2039"/>
              </a:lnSpc>
              <a:spcBef>
                <a:spcPts val="535"/>
              </a:spcBef>
            </a:pPr>
            <a:r>
              <a:rPr sz="2050" spc="5" dirty="0">
                <a:latin typeface="Georgia"/>
                <a:cs typeface="Georgia"/>
              </a:rPr>
              <a:t>This </a:t>
            </a:r>
            <a:r>
              <a:rPr sz="2050" spc="25" dirty="0">
                <a:latin typeface="Georgia"/>
                <a:cs typeface="Georgia"/>
              </a:rPr>
              <a:t>discussion </a:t>
            </a:r>
            <a:r>
              <a:rPr sz="2050" spc="30" dirty="0">
                <a:latin typeface="Georgia"/>
                <a:cs typeface="Georgia"/>
              </a:rPr>
              <a:t>examines </a:t>
            </a:r>
            <a:r>
              <a:rPr sz="2050" spc="-45" dirty="0">
                <a:latin typeface="Georgia"/>
                <a:cs typeface="Georgia"/>
              </a:rPr>
              <a:t>Japan's </a:t>
            </a:r>
            <a:r>
              <a:rPr sz="2050" spc="25" dirty="0">
                <a:latin typeface="Georgia"/>
                <a:cs typeface="Georgia"/>
              </a:rPr>
              <a:t>healthcare </a:t>
            </a:r>
            <a:r>
              <a:rPr sz="2050" spc="55" dirty="0">
                <a:latin typeface="Georgia"/>
                <a:cs typeface="Georgia"/>
              </a:rPr>
              <a:t>system </a:t>
            </a:r>
            <a:r>
              <a:rPr sz="2050" spc="10" dirty="0">
                <a:latin typeface="Georgia"/>
                <a:cs typeface="Georgia"/>
              </a:rPr>
              <a:t>and </a:t>
            </a:r>
            <a:r>
              <a:rPr sz="2050" spc="35" dirty="0">
                <a:latin typeface="Georgia"/>
                <a:cs typeface="Georgia"/>
              </a:rPr>
              <a:t>its </a:t>
            </a:r>
            <a:r>
              <a:rPr sz="2050" spc="30" dirty="0">
                <a:latin typeface="Georgia"/>
                <a:cs typeface="Georgia"/>
              </a:rPr>
              <a:t>impact </a:t>
            </a:r>
            <a:r>
              <a:rPr sz="2050" spc="25" dirty="0">
                <a:latin typeface="Georgia"/>
                <a:cs typeface="Georgia"/>
              </a:rPr>
              <a:t>on </a:t>
            </a:r>
            <a:r>
              <a:rPr sz="2050" spc="30" dirty="0">
                <a:latin typeface="Georgia"/>
                <a:cs typeface="Georgia"/>
              </a:rPr>
              <a:t>economic </a:t>
            </a:r>
            <a:r>
              <a:rPr sz="2050" spc="35" dirty="0">
                <a:latin typeface="Georgia"/>
                <a:cs typeface="Georgia"/>
              </a:rPr>
              <a:t>stability </a:t>
            </a:r>
            <a:r>
              <a:rPr sz="2050" spc="10" dirty="0">
                <a:latin typeface="Georgia"/>
                <a:cs typeface="Georgia"/>
              </a:rPr>
              <a:t>and </a:t>
            </a:r>
            <a:r>
              <a:rPr sz="2050" spc="35" dirty="0">
                <a:latin typeface="Georgia"/>
                <a:cs typeface="Georgia"/>
              </a:rPr>
              <a:t>growth, </a:t>
            </a:r>
            <a:r>
              <a:rPr sz="2050" spc="30" dirty="0">
                <a:latin typeface="Georgia"/>
                <a:cs typeface="Georgia"/>
              </a:rPr>
              <a:t>particularly </a:t>
            </a:r>
            <a:r>
              <a:rPr sz="2050" spc="35" dirty="0">
                <a:latin typeface="Georgia"/>
                <a:cs typeface="Georgia"/>
              </a:rPr>
              <a:t> </a:t>
            </a:r>
            <a:r>
              <a:rPr sz="2050" spc="60" dirty="0">
                <a:latin typeface="Georgia"/>
                <a:cs typeface="Georgia"/>
              </a:rPr>
              <a:t>with</a:t>
            </a:r>
            <a:r>
              <a:rPr sz="2050" spc="-15" dirty="0">
                <a:latin typeface="Georgia"/>
                <a:cs typeface="Georgia"/>
              </a:rPr>
              <a:t> </a:t>
            </a:r>
            <a:r>
              <a:rPr sz="2050" spc="10" dirty="0">
                <a:latin typeface="Georgia"/>
                <a:cs typeface="Georgia"/>
              </a:rPr>
              <a:t>an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20" dirty="0">
                <a:latin typeface="Georgia"/>
                <a:cs typeface="Georgia"/>
              </a:rPr>
              <a:t>aging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population.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10" dirty="0">
                <a:latin typeface="Georgia"/>
                <a:cs typeface="Georgia"/>
              </a:rPr>
              <a:t>The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Me-Byo</a:t>
            </a:r>
            <a:r>
              <a:rPr sz="2050" spc="-15" dirty="0">
                <a:latin typeface="Georgia"/>
                <a:cs typeface="Georgia"/>
              </a:rPr>
              <a:t> </a:t>
            </a:r>
            <a:r>
              <a:rPr sz="2050" spc="30" dirty="0">
                <a:latin typeface="Georgia"/>
                <a:cs typeface="Georgia"/>
              </a:rPr>
              <a:t>Project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in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Hakone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20" dirty="0">
                <a:latin typeface="Georgia"/>
                <a:cs typeface="Georgia"/>
              </a:rPr>
              <a:t>aims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45" dirty="0">
                <a:latin typeface="Georgia"/>
                <a:cs typeface="Georgia"/>
              </a:rPr>
              <a:t>to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25" dirty="0">
                <a:latin typeface="Georgia"/>
                <a:cs typeface="Georgia"/>
              </a:rPr>
              <a:t>enhance</a:t>
            </a:r>
            <a:r>
              <a:rPr sz="2050" spc="-15" dirty="0">
                <a:latin typeface="Georgia"/>
                <a:cs typeface="Georgia"/>
              </a:rPr>
              <a:t> </a:t>
            </a:r>
            <a:r>
              <a:rPr sz="2050" spc="20" dirty="0">
                <a:latin typeface="Georgia"/>
                <a:cs typeface="Georgia"/>
              </a:rPr>
              <a:t>well-being,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35" dirty="0">
                <a:latin typeface="Georgia"/>
                <a:cs typeface="Georgia"/>
              </a:rPr>
              <a:t>potentially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30" dirty="0">
                <a:latin typeface="Georgia"/>
                <a:cs typeface="Georgia"/>
              </a:rPr>
              <a:t>fostering</a:t>
            </a:r>
            <a:r>
              <a:rPr sz="2050" spc="-10" dirty="0">
                <a:latin typeface="Georgia"/>
                <a:cs typeface="Georgia"/>
              </a:rPr>
              <a:t> </a:t>
            </a:r>
            <a:r>
              <a:rPr sz="2050" spc="30" dirty="0">
                <a:latin typeface="Georgia"/>
                <a:cs typeface="Georgia"/>
              </a:rPr>
              <a:t>economic </a:t>
            </a:r>
            <a:r>
              <a:rPr sz="2050" spc="-484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expansion. </a:t>
            </a:r>
            <a:r>
              <a:rPr sz="2050" spc="10" dirty="0">
                <a:latin typeface="Georgia"/>
                <a:cs typeface="Georgia"/>
              </a:rPr>
              <a:t>The </a:t>
            </a:r>
            <a:r>
              <a:rPr sz="2050" spc="25" dirty="0">
                <a:latin typeface="Georgia"/>
                <a:cs typeface="Georgia"/>
              </a:rPr>
              <a:t>analysis </a:t>
            </a:r>
            <a:r>
              <a:rPr sz="2050" spc="35" dirty="0">
                <a:latin typeface="Georgia"/>
                <a:cs typeface="Georgia"/>
              </a:rPr>
              <a:t>will focus </a:t>
            </a:r>
            <a:r>
              <a:rPr sz="2050" spc="25" dirty="0">
                <a:latin typeface="Georgia"/>
                <a:cs typeface="Georgia"/>
              </a:rPr>
              <a:t>on </a:t>
            </a:r>
            <a:r>
              <a:rPr sz="2050" spc="60" dirty="0">
                <a:latin typeface="Georgia"/>
                <a:cs typeface="Georgia"/>
              </a:rPr>
              <a:t>how </a:t>
            </a:r>
            <a:r>
              <a:rPr sz="2050" spc="25" dirty="0">
                <a:latin typeface="Georgia"/>
                <a:cs typeface="Georgia"/>
              </a:rPr>
              <a:t>healthcare </a:t>
            </a:r>
            <a:r>
              <a:rPr sz="2050" spc="40" dirty="0">
                <a:latin typeface="Georgia"/>
                <a:cs typeface="Georgia"/>
              </a:rPr>
              <a:t>improvements </a:t>
            </a:r>
            <a:r>
              <a:rPr sz="2050" spc="20" dirty="0">
                <a:latin typeface="Georgia"/>
                <a:cs typeface="Georgia"/>
              </a:rPr>
              <a:t>can </a:t>
            </a:r>
            <a:r>
              <a:rPr sz="2050" spc="45" dirty="0">
                <a:latin typeface="Georgia"/>
                <a:cs typeface="Georgia"/>
              </a:rPr>
              <a:t>drive </a:t>
            </a:r>
            <a:r>
              <a:rPr sz="2050" spc="55" dirty="0">
                <a:latin typeface="Georgia"/>
                <a:cs typeface="Georgia"/>
              </a:rPr>
              <a:t>worker </a:t>
            </a:r>
            <a:r>
              <a:rPr sz="2050" spc="40" dirty="0">
                <a:latin typeface="Georgia"/>
                <a:cs typeface="Georgia"/>
              </a:rPr>
              <a:t>productivity, </a:t>
            </a:r>
            <a:r>
              <a:rPr sz="2050" spc="30" dirty="0">
                <a:latin typeface="Georgia"/>
                <a:cs typeface="Georgia"/>
              </a:rPr>
              <a:t>economic </a:t>
            </a:r>
            <a:r>
              <a:rPr sz="2050" spc="35" dirty="0">
                <a:latin typeface="Georgia"/>
                <a:cs typeface="Georgia"/>
              </a:rPr>
              <a:t> growth,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10" dirty="0">
                <a:latin typeface="Georgia"/>
                <a:cs typeface="Georgia"/>
              </a:rPr>
              <a:t>and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30" dirty="0">
                <a:latin typeface="Georgia"/>
                <a:cs typeface="Georgia"/>
              </a:rPr>
              <a:t>alleviate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financial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25" dirty="0">
                <a:latin typeface="Georgia"/>
                <a:cs typeface="Georgia"/>
              </a:rPr>
              <a:t>strain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25" dirty="0">
                <a:latin typeface="Georgia"/>
                <a:cs typeface="Georgia"/>
              </a:rPr>
              <a:t>on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45" dirty="0">
                <a:latin typeface="Georgia"/>
                <a:cs typeface="Georgia"/>
              </a:rPr>
              <a:t>the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25" dirty="0">
                <a:latin typeface="Georgia"/>
                <a:cs typeface="Georgia"/>
              </a:rPr>
              <a:t>healthcare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55" dirty="0">
                <a:latin typeface="Georgia"/>
                <a:cs typeface="Georgia"/>
              </a:rPr>
              <a:t>system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15" dirty="0">
                <a:latin typeface="Georgia"/>
                <a:cs typeface="Georgia"/>
              </a:rPr>
              <a:t>in</a:t>
            </a:r>
            <a:r>
              <a:rPr sz="2050" spc="-35" dirty="0">
                <a:latin typeface="Georgia"/>
                <a:cs typeface="Georgia"/>
              </a:rPr>
              <a:t> </a:t>
            </a:r>
            <a:r>
              <a:rPr sz="2050" spc="-60" dirty="0">
                <a:latin typeface="Georgia"/>
                <a:cs typeface="Georgia"/>
              </a:rPr>
              <a:t>Japan.</a:t>
            </a:r>
            <a:endParaRPr sz="2050">
              <a:latin typeface="Georgia"/>
              <a:cs typeface="Georg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337303"/>
            <a:ext cx="14211935" cy="78740"/>
          </a:xfrm>
          <a:custGeom>
            <a:avLst/>
            <a:gdLst/>
            <a:ahLst/>
            <a:cxnLst/>
            <a:rect l="l" t="t" r="r" b="b"/>
            <a:pathLst>
              <a:path w="14211935" h="78739">
                <a:moveTo>
                  <a:pt x="0" y="78638"/>
                </a:moveTo>
                <a:lnTo>
                  <a:pt x="0" y="15953"/>
                </a:lnTo>
                <a:lnTo>
                  <a:pt x="14211672" y="0"/>
                </a:lnTo>
                <a:lnTo>
                  <a:pt x="14211672" y="62685"/>
                </a:lnTo>
                <a:lnTo>
                  <a:pt x="0" y="78638"/>
                </a:lnTo>
                <a:close/>
              </a:path>
            </a:pathLst>
          </a:custGeom>
          <a:solidFill>
            <a:srgbClr val="0CBFDE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3480744"/>
            <a:ext cx="14211935" cy="78740"/>
          </a:xfrm>
          <a:custGeom>
            <a:avLst/>
            <a:gdLst/>
            <a:ahLst/>
            <a:cxnLst/>
            <a:rect l="l" t="t" r="r" b="b"/>
            <a:pathLst>
              <a:path w="14211935" h="78739">
                <a:moveTo>
                  <a:pt x="0" y="78638"/>
                </a:moveTo>
                <a:lnTo>
                  <a:pt x="0" y="15953"/>
                </a:lnTo>
                <a:lnTo>
                  <a:pt x="14211672" y="0"/>
                </a:lnTo>
                <a:lnTo>
                  <a:pt x="14211672" y="62685"/>
                </a:lnTo>
                <a:lnTo>
                  <a:pt x="0" y="78638"/>
                </a:lnTo>
                <a:close/>
              </a:path>
            </a:pathLst>
          </a:custGeom>
          <a:solidFill>
            <a:srgbClr val="0CBFDE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8410088"/>
            <a:ext cx="14211935" cy="11693525"/>
            <a:chOff x="0" y="8410088"/>
            <a:chExt cx="14211935" cy="11693525"/>
          </a:xfrm>
        </p:grpSpPr>
        <p:sp>
          <p:nvSpPr>
            <p:cNvPr id="8" name="object 8"/>
            <p:cNvSpPr/>
            <p:nvPr/>
          </p:nvSpPr>
          <p:spPr>
            <a:xfrm>
              <a:off x="0" y="8410088"/>
              <a:ext cx="5681345" cy="5026660"/>
            </a:xfrm>
            <a:custGeom>
              <a:avLst/>
              <a:gdLst/>
              <a:ahLst/>
              <a:cxnLst/>
              <a:rect l="l" t="t" r="r" b="b"/>
              <a:pathLst>
                <a:path w="5681345" h="5026659">
                  <a:moveTo>
                    <a:pt x="5018260" y="5026531"/>
                  </a:moveTo>
                  <a:lnTo>
                    <a:pt x="0" y="5026531"/>
                  </a:lnTo>
                  <a:lnTo>
                    <a:pt x="0" y="0"/>
                  </a:lnTo>
                  <a:lnTo>
                    <a:pt x="5018269" y="0"/>
                  </a:lnTo>
                  <a:lnTo>
                    <a:pt x="5065986" y="1719"/>
                  </a:lnTo>
                  <a:lnTo>
                    <a:pt x="5113188" y="6831"/>
                  </a:lnTo>
                  <a:lnTo>
                    <a:pt x="5159699" y="15267"/>
                  </a:lnTo>
                  <a:lnTo>
                    <a:pt x="5205351" y="26957"/>
                  </a:lnTo>
                  <a:lnTo>
                    <a:pt x="5249978" y="41832"/>
                  </a:lnTo>
                  <a:lnTo>
                    <a:pt x="5293412" y="59823"/>
                  </a:lnTo>
                  <a:lnTo>
                    <a:pt x="5335486" y="80860"/>
                  </a:lnTo>
                  <a:lnTo>
                    <a:pt x="5376033" y="104875"/>
                  </a:lnTo>
                  <a:lnTo>
                    <a:pt x="5414886" y="131798"/>
                  </a:lnTo>
                  <a:lnTo>
                    <a:pt x="5451878" y="161560"/>
                  </a:lnTo>
                  <a:lnTo>
                    <a:pt x="5486841" y="194092"/>
                  </a:lnTo>
                  <a:lnTo>
                    <a:pt x="5519373" y="229055"/>
                  </a:lnTo>
                  <a:lnTo>
                    <a:pt x="5549135" y="266047"/>
                  </a:lnTo>
                  <a:lnTo>
                    <a:pt x="5576058" y="304900"/>
                  </a:lnTo>
                  <a:lnTo>
                    <a:pt x="5600073" y="345447"/>
                  </a:lnTo>
                  <a:lnTo>
                    <a:pt x="5621110" y="387521"/>
                  </a:lnTo>
                  <a:lnTo>
                    <a:pt x="5639101" y="430956"/>
                  </a:lnTo>
                  <a:lnTo>
                    <a:pt x="5653976" y="475582"/>
                  </a:lnTo>
                  <a:lnTo>
                    <a:pt x="5665667" y="521235"/>
                  </a:lnTo>
                  <a:lnTo>
                    <a:pt x="5674102" y="567745"/>
                  </a:lnTo>
                  <a:lnTo>
                    <a:pt x="5679215" y="614947"/>
                  </a:lnTo>
                  <a:lnTo>
                    <a:pt x="5680934" y="662670"/>
                  </a:lnTo>
                  <a:lnTo>
                    <a:pt x="5680934" y="4363860"/>
                  </a:lnTo>
                  <a:lnTo>
                    <a:pt x="5679215" y="4411583"/>
                  </a:lnTo>
                  <a:lnTo>
                    <a:pt x="5674102" y="4458786"/>
                  </a:lnTo>
                  <a:lnTo>
                    <a:pt x="5665667" y="4505296"/>
                  </a:lnTo>
                  <a:lnTo>
                    <a:pt x="5653976" y="4550949"/>
                  </a:lnTo>
                  <a:lnTo>
                    <a:pt x="5639101" y="4595576"/>
                  </a:lnTo>
                  <a:lnTo>
                    <a:pt x="5621110" y="4639010"/>
                  </a:lnTo>
                  <a:lnTo>
                    <a:pt x="5600073" y="4681084"/>
                  </a:lnTo>
                  <a:lnTo>
                    <a:pt x="5576058" y="4721631"/>
                  </a:lnTo>
                  <a:lnTo>
                    <a:pt x="5549135" y="4760484"/>
                  </a:lnTo>
                  <a:lnTo>
                    <a:pt x="5519373" y="4797476"/>
                  </a:lnTo>
                  <a:lnTo>
                    <a:pt x="5486841" y="4832439"/>
                  </a:lnTo>
                  <a:lnTo>
                    <a:pt x="5451878" y="4864970"/>
                  </a:lnTo>
                  <a:lnTo>
                    <a:pt x="5414886" y="4894732"/>
                  </a:lnTo>
                  <a:lnTo>
                    <a:pt x="5376033" y="4921655"/>
                  </a:lnTo>
                  <a:lnTo>
                    <a:pt x="5335486" y="4945670"/>
                  </a:lnTo>
                  <a:lnTo>
                    <a:pt x="5293412" y="4966708"/>
                  </a:lnTo>
                  <a:lnTo>
                    <a:pt x="5249978" y="4984699"/>
                  </a:lnTo>
                  <a:lnTo>
                    <a:pt x="5205351" y="4999574"/>
                  </a:lnTo>
                  <a:lnTo>
                    <a:pt x="5159699" y="5011264"/>
                  </a:lnTo>
                  <a:lnTo>
                    <a:pt x="5113188" y="5019700"/>
                  </a:lnTo>
                  <a:lnTo>
                    <a:pt x="5065986" y="5024812"/>
                  </a:lnTo>
                  <a:lnTo>
                    <a:pt x="5018260" y="5026531"/>
                  </a:lnTo>
                  <a:close/>
                </a:path>
              </a:pathLst>
            </a:custGeom>
            <a:solidFill>
              <a:srgbClr val="37B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881367"/>
              <a:ext cx="14211935" cy="222250"/>
            </a:xfrm>
            <a:custGeom>
              <a:avLst/>
              <a:gdLst/>
              <a:ahLst/>
              <a:cxnLst/>
              <a:rect l="l" t="t" r="r" b="b"/>
              <a:pathLst>
                <a:path w="14211935" h="222250">
                  <a:moveTo>
                    <a:pt x="14211668" y="143446"/>
                  </a:moveTo>
                  <a:lnTo>
                    <a:pt x="0" y="159397"/>
                  </a:lnTo>
                  <a:lnTo>
                    <a:pt x="0" y="222084"/>
                  </a:lnTo>
                  <a:lnTo>
                    <a:pt x="14211668" y="206121"/>
                  </a:lnTo>
                  <a:lnTo>
                    <a:pt x="14211668" y="143446"/>
                  </a:lnTo>
                  <a:close/>
                </a:path>
                <a:path w="14211935" h="222250">
                  <a:moveTo>
                    <a:pt x="14211668" y="0"/>
                  </a:moveTo>
                  <a:lnTo>
                    <a:pt x="0" y="15951"/>
                  </a:lnTo>
                  <a:lnTo>
                    <a:pt x="0" y="78638"/>
                  </a:lnTo>
                  <a:lnTo>
                    <a:pt x="14211668" y="62687"/>
                  </a:lnTo>
                  <a:lnTo>
                    <a:pt x="14211668" y="0"/>
                  </a:lnTo>
                  <a:close/>
                </a:path>
              </a:pathLst>
            </a:custGeom>
            <a:solidFill>
              <a:srgbClr val="0CBFDE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078437" y="19058697"/>
            <a:ext cx="12369800" cy="77787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5080" algn="just">
              <a:lnSpc>
                <a:spcPts val="1830"/>
              </a:lnSpc>
              <a:spcBef>
                <a:spcPts val="515"/>
              </a:spcBef>
            </a:pPr>
            <a:r>
              <a:rPr sz="1850" spc="-35" dirty="0">
                <a:latin typeface="Georgia"/>
                <a:cs typeface="Georgia"/>
              </a:rPr>
              <a:t>Japan's </a:t>
            </a:r>
            <a:r>
              <a:rPr sz="1850" spc="30" dirty="0">
                <a:latin typeface="Georgia"/>
                <a:cs typeface="Georgia"/>
              </a:rPr>
              <a:t>healthcare </a:t>
            </a:r>
            <a:r>
              <a:rPr sz="1850" spc="55" dirty="0">
                <a:latin typeface="Georgia"/>
                <a:cs typeface="Georgia"/>
              </a:rPr>
              <a:t>system </a:t>
            </a:r>
            <a:r>
              <a:rPr sz="1850" spc="20" dirty="0">
                <a:latin typeface="Georgia"/>
                <a:cs typeface="Georgia"/>
              </a:rPr>
              <a:t>is </a:t>
            </a:r>
            <a:r>
              <a:rPr sz="1850" spc="25" dirty="0">
                <a:latin typeface="Georgia"/>
                <a:cs typeface="Georgia"/>
              </a:rPr>
              <a:t>crucial </a:t>
            </a:r>
            <a:r>
              <a:rPr sz="1850" spc="35" dirty="0">
                <a:latin typeface="Georgia"/>
                <a:cs typeface="Georgia"/>
              </a:rPr>
              <a:t>for </a:t>
            </a:r>
            <a:r>
              <a:rPr sz="1850" spc="45" dirty="0">
                <a:latin typeface="Georgia"/>
                <a:cs typeface="Georgia"/>
              </a:rPr>
              <a:t>the </a:t>
            </a:r>
            <a:r>
              <a:rPr sz="1850" spc="35" dirty="0">
                <a:latin typeface="Georgia"/>
                <a:cs typeface="Georgia"/>
              </a:rPr>
              <a:t>stability </a:t>
            </a:r>
            <a:r>
              <a:rPr sz="1850" spc="20" dirty="0">
                <a:latin typeface="Georgia"/>
                <a:cs typeface="Georgia"/>
              </a:rPr>
              <a:t>and </a:t>
            </a:r>
            <a:r>
              <a:rPr sz="1850" spc="55" dirty="0">
                <a:latin typeface="Georgia"/>
                <a:cs typeface="Georgia"/>
              </a:rPr>
              <a:t>growth </a:t>
            </a:r>
            <a:r>
              <a:rPr sz="1850" spc="35" dirty="0">
                <a:latin typeface="Georgia"/>
                <a:cs typeface="Georgia"/>
              </a:rPr>
              <a:t>of its economy, emphasizing </a:t>
            </a:r>
            <a:r>
              <a:rPr sz="1850" spc="30" dirty="0">
                <a:latin typeface="Georgia"/>
                <a:cs typeface="Georgia"/>
              </a:rPr>
              <a:t>high-quality </a:t>
            </a:r>
            <a:r>
              <a:rPr sz="1850" spc="40" dirty="0">
                <a:latin typeface="Georgia"/>
                <a:cs typeface="Georgia"/>
              </a:rPr>
              <a:t>services </a:t>
            </a:r>
            <a:r>
              <a:rPr sz="1850" spc="45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and broad </a:t>
            </a:r>
            <a:r>
              <a:rPr sz="1850" spc="15" dirty="0">
                <a:latin typeface="Georgia"/>
                <a:cs typeface="Georgia"/>
              </a:rPr>
              <a:t>access. The </a:t>
            </a:r>
            <a:r>
              <a:rPr sz="1850" spc="35" dirty="0">
                <a:latin typeface="Georgia"/>
                <a:cs typeface="Georgia"/>
              </a:rPr>
              <a:t>efficient </a:t>
            </a:r>
            <a:r>
              <a:rPr sz="1850" spc="25" dirty="0">
                <a:latin typeface="Georgia"/>
                <a:cs typeface="Georgia"/>
              </a:rPr>
              <a:t>combination </a:t>
            </a:r>
            <a:r>
              <a:rPr sz="1850" spc="35" dirty="0">
                <a:latin typeface="Georgia"/>
                <a:cs typeface="Georgia"/>
              </a:rPr>
              <a:t>of economic </a:t>
            </a:r>
            <a:r>
              <a:rPr sz="1850" spc="20" dirty="0">
                <a:latin typeface="Georgia"/>
                <a:cs typeface="Georgia"/>
              </a:rPr>
              <a:t>planning and </a:t>
            </a:r>
            <a:r>
              <a:rPr sz="1850" spc="30" dirty="0">
                <a:latin typeface="Georgia"/>
                <a:cs typeface="Georgia"/>
              </a:rPr>
              <a:t>healthcare </a:t>
            </a:r>
            <a:r>
              <a:rPr sz="1850" spc="20" dirty="0">
                <a:latin typeface="Georgia"/>
                <a:cs typeface="Georgia"/>
              </a:rPr>
              <a:t>in </a:t>
            </a:r>
            <a:r>
              <a:rPr sz="1850" spc="-45" dirty="0">
                <a:latin typeface="Georgia"/>
                <a:cs typeface="Georgia"/>
              </a:rPr>
              <a:t>Japan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40" dirty="0">
                <a:latin typeface="Georgia"/>
                <a:cs typeface="Georgia"/>
              </a:rPr>
              <a:t>provides </a:t>
            </a:r>
            <a:r>
              <a:rPr sz="1850" spc="30" dirty="0">
                <a:latin typeface="Georgia"/>
                <a:cs typeface="Georgia"/>
              </a:rPr>
              <a:t>valuable </a:t>
            </a:r>
            <a:r>
              <a:rPr sz="1850" spc="35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lessons</a:t>
            </a:r>
            <a:r>
              <a:rPr sz="1850" spc="-35" dirty="0">
                <a:latin typeface="Georgia"/>
                <a:cs typeface="Georgia"/>
              </a:rPr>
              <a:t> </a:t>
            </a:r>
            <a:r>
              <a:rPr sz="1850" spc="35" dirty="0">
                <a:latin typeface="Georgia"/>
                <a:cs typeface="Georgia"/>
              </a:rPr>
              <a:t>for</a:t>
            </a:r>
            <a:r>
              <a:rPr sz="1850" spc="-30" dirty="0">
                <a:latin typeface="Georgia"/>
                <a:cs typeface="Georgia"/>
              </a:rPr>
              <a:t> </a:t>
            </a:r>
            <a:r>
              <a:rPr sz="1850" spc="40" dirty="0">
                <a:latin typeface="Georgia"/>
                <a:cs typeface="Georgia"/>
              </a:rPr>
              <a:t>other</a:t>
            </a:r>
            <a:r>
              <a:rPr sz="1850" spc="-30" dirty="0">
                <a:latin typeface="Georgia"/>
                <a:cs typeface="Georgia"/>
              </a:rPr>
              <a:t> </a:t>
            </a:r>
            <a:r>
              <a:rPr sz="1850" spc="10" dirty="0">
                <a:latin typeface="Georgia"/>
                <a:cs typeface="Georgia"/>
              </a:rPr>
              <a:t>nations.</a:t>
            </a:r>
            <a:endParaRPr sz="185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38719" y="18587271"/>
            <a:ext cx="1801495" cy="5988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50" spc="-760" dirty="0">
                <a:latin typeface="Trebuchet MS"/>
                <a:cs typeface="Trebuchet MS"/>
              </a:rPr>
              <a:t>CONCLUSION</a:t>
            </a:r>
            <a:endParaRPr sz="3750">
              <a:latin typeface="Trebuchet MS"/>
              <a:cs typeface="Trebuchet MS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05932" cy="142150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88245" y="11581"/>
            <a:ext cx="1182067" cy="770134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3139667" y="8409900"/>
            <a:ext cx="6238875" cy="10273665"/>
            <a:chOff x="3139667" y="8409900"/>
            <a:chExt cx="6238875" cy="10273665"/>
          </a:xfrm>
        </p:grpSpPr>
        <p:sp>
          <p:nvSpPr>
            <p:cNvPr id="15" name="object 15"/>
            <p:cNvSpPr/>
            <p:nvPr/>
          </p:nvSpPr>
          <p:spPr>
            <a:xfrm>
              <a:off x="4446911" y="8427998"/>
              <a:ext cx="4549140" cy="0"/>
            </a:xfrm>
            <a:custGeom>
              <a:avLst/>
              <a:gdLst/>
              <a:ahLst/>
              <a:cxnLst/>
              <a:rect l="l" t="t" r="r" b="b"/>
              <a:pathLst>
                <a:path w="4549140">
                  <a:moveTo>
                    <a:pt x="0" y="0"/>
                  </a:moveTo>
                  <a:lnTo>
                    <a:pt x="4548886" y="0"/>
                  </a:lnTo>
                </a:path>
              </a:pathLst>
            </a:custGeom>
            <a:ln w="35820">
              <a:solidFill>
                <a:srgbClr val="37B5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811247" y="18665016"/>
              <a:ext cx="4549140" cy="0"/>
            </a:xfrm>
            <a:custGeom>
              <a:avLst/>
              <a:gdLst/>
              <a:ahLst/>
              <a:cxnLst/>
              <a:rect l="l" t="t" r="r" b="b"/>
              <a:pathLst>
                <a:path w="4549140">
                  <a:moveTo>
                    <a:pt x="0" y="0"/>
                  </a:moveTo>
                  <a:lnTo>
                    <a:pt x="4548886" y="0"/>
                  </a:lnTo>
                </a:path>
              </a:pathLst>
            </a:custGeom>
            <a:ln w="35820">
              <a:solidFill>
                <a:srgbClr val="37B5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39667" y="13929442"/>
              <a:ext cx="1996439" cy="598170"/>
            </a:xfrm>
            <a:custGeom>
              <a:avLst/>
              <a:gdLst/>
              <a:ahLst/>
              <a:cxnLst/>
              <a:rect l="l" t="t" r="r" b="b"/>
              <a:pathLst>
                <a:path w="1996439" h="598169">
                  <a:moveTo>
                    <a:pt x="1898739" y="597784"/>
                  </a:moveTo>
                  <a:lnTo>
                    <a:pt x="97161" y="597784"/>
                  </a:lnTo>
                  <a:lnTo>
                    <a:pt x="59342" y="590149"/>
                  </a:lnTo>
                  <a:lnTo>
                    <a:pt x="28458" y="569326"/>
                  </a:lnTo>
                  <a:lnTo>
                    <a:pt x="7635" y="538442"/>
                  </a:lnTo>
                  <a:lnTo>
                    <a:pt x="0" y="500622"/>
                  </a:lnTo>
                  <a:lnTo>
                    <a:pt x="0" y="306299"/>
                  </a:lnTo>
                  <a:lnTo>
                    <a:pt x="7635" y="268479"/>
                  </a:lnTo>
                  <a:lnTo>
                    <a:pt x="28458" y="237595"/>
                  </a:lnTo>
                  <a:lnTo>
                    <a:pt x="59342" y="216772"/>
                  </a:lnTo>
                  <a:lnTo>
                    <a:pt x="97161" y="209137"/>
                  </a:lnTo>
                  <a:lnTo>
                    <a:pt x="337315" y="209137"/>
                  </a:lnTo>
                  <a:lnTo>
                    <a:pt x="375135" y="201501"/>
                  </a:lnTo>
                  <a:lnTo>
                    <a:pt x="406019" y="180679"/>
                  </a:lnTo>
                  <a:lnTo>
                    <a:pt x="426842" y="149795"/>
                  </a:lnTo>
                  <a:lnTo>
                    <a:pt x="434477" y="111975"/>
                  </a:lnTo>
                  <a:lnTo>
                    <a:pt x="434477" y="97161"/>
                  </a:lnTo>
                  <a:lnTo>
                    <a:pt x="442113" y="59342"/>
                  </a:lnTo>
                  <a:lnTo>
                    <a:pt x="462935" y="28458"/>
                  </a:lnTo>
                  <a:lnTo>
                    <a:pt x="493819" y="7635"/>
                  </a:lnTo>
                  <a:lnTo>
                    <a:pt x="531639" y="0"/>
                  </a:lnTo>
                  <a:lnTo>
                    <a:pt x="1464397" y="0"/>
                  </a:lnTo>
                  <a:lnTo>
                    <a:pt x="1518303" y="16324"/>
                  </a:lnTo>
                  <a:lnTo>
                    <a:pt x="1554163" y="59979"/>
                  </a:lnTo>
                  <a:lnTo>
                    <a:pt x="1561559" y="97161"/>
                  </a:lnTo>
                  <a:lnTo>
                    <a:pt x="1561559" y="111975"/>
                  </a:lnTo>
                  <a:lnTo>
                    <a:pt x="1563443" y="131019"/>
                  </a:lnTo>
                  <a:lnTo>
                    <a:pt x="1590017" y="180679"/>
                  </a:lnTo>
                  <a:lnTo>
                    <a:pt x="1639677" y="207253"/>
                  </a:lnTo>
                  <a:lnTo>
                    <a:pt x="1658721" y="209137"/>
                  </a:lnTo>
                  <a:lnTo>
                    <a:pt x="1898739" y="209137"/>
                  </a:lnTo>
                  <a:lnTo>
                    <a:pt x="1917783" y="211021"/>
                  </a:lnTo>
                  <a:lnTo>
                    <a:pt x="1967443" y="237595"/>
                  </a:lnTo>
                  <a:lnTo>
                    <a:pt x="1994016" y="287255"/>
                  </a:lnTo>
                  <a:lnTo>
                    <a:pt x="1995901" y="306299"/>
                  </a:lnTo>
                  <a:lnTo>
                    <a:pt x="1995901" y="500622"/>
                  </a:lnTo>
                  <a:lnTo>
                    <a:pt x="1979576" y="554528"/>
                  </a:lnTo>
                  <a:lnTo>
                    <a:pt x="1935921" y="590388"/>
                  </a:lnTo>
                  <a:lnTo>
                    <a:pt x="1917783" y="595900"/>
                  </a:lnTo>
                  <a:lnTo>
                    <a:pt x="1898739" y="597784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336021" y="13727941"/>
            <a:ext cx="2806700" cy="5835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50" spc="-695" dirty="0">
                <a:latin typeface="Trebuchet MS"/>
                <a:cs typeface="Trebuchet MS"/>
              </a:rPr>
              <a:t>RECOMMENDATIONS</a:t>
            </a:r>
            <a:endParaRPr sz="365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45100" y="13967283"/>
            <a:ext cx="985519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114" dirty="0">
                <a:solidFill>
                  <a:srgbClr val="737373"/>
                </a:solidFill>
                <a:latin typeface="Verdana"/>
                <a:cs typeface="Verdana"/>
              </a:rPr>
              <a:t>P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35" dirty="0">
                <a:solidFill>
                  <a:srgbClr val="737373"/>
                </a:solidFill>
                <a:latin typeface="Verdana"/>
                <a:cs typeface="Verdana"/>
              </a:rPr>
              <a:t>o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m</a:t>
            </a:r>
            <a:r>
              <a:rPr sz="1650" b="1" spc="-35" dirty="0">
                <a:solidFill>
                  <a:srgbClr val="737373"/>
                </a:solidFill>
                <a:latin typeface="Verdana"/>
                <a:cs typeface="Verdana"/>
              </a:rPr>
              <a:t>o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10622" y="14176421"/>
            <a:ext cx="180530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114" dirty="0">
                <a:solidFill>
                  <a:srgbClr val="737373"/>
                </a:solidFill>
                <a:latin typeface="Verdana"/>
                <a:cs typeface="Verdana"/>
              </a:rPr>
              <a:t>P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75" dirty="0">
                <a:solidFill>
                  <a:srgbClr val="737373"/>
                </a:solidFill>
                <a:latin typeface="Verdana"/>
                <a:cs typeface="Verdana"/>
              </a:rPr>
              <a:t>v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75" dirty="0">
                <a:solidFill>
                  <a:srgbClr val="737373"/>
                </a:solidFill>
                <a:latin typeface="Verdana"/>
                <a:cs typeface="Verdana"/>
              </a:rPr>
              <a:t>v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130" dirty="0">
                <a:solidFill>
                  <a:srgbClr val="737373"/>
                </a:solidFill>
                <a:latin typeface="Verdana"/>
                <a:cs typeface="Verdana"/>
              </a:rPr>
              <a:t>C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875885" y="12434372"/>
            <a:ext cx="1689100" cy="598170"/>
          </a:xfrm>
          <a:custGeom>
            <a:avLst/>
            <a:gdLst/>
            <a:ahLst/>
            <a:cxnLst/>
            <a:rect l="l" t="t" r="r" b="b"/>
            <a:pathLst>
              <a:path w="1689100" h="598169">
                <a:moveTo>
                  <a:pt x="1428452" y="597784"/>
                </a:moveTo>
                <a:lnTo>
                  <a:pt x="260550" y="597784"/>
                </a:lnTo>
                <a:lnTo>
                  <a:pt x="241506" y="595900"/>
                </a:lnTo>
                <a:lnTo>
                  <a:pt x="191846" y="569326"/>
                </a:lnTo>
                <a:lnTo>
                  <a:pt x="165272" y="519666"/>
                </a:lnTo>
                <a:lnTo>
                  <a:pt x="163388" y="500622"/>
                </a:lnTo>
                <a:lnTo>
                  <a:pt x="163388" y="474299"/>
                </a:lnTo>
                <a:lnTo>
                  <a:pt x="157054" y="441906"/>
                </a:lnTo>
                <a:lnTo>
                  <a:pt x="139690" y="415117"/>
                </a:lnTo>
                <a:lnTo>
                  <a:pt x="113751" y="396505"/>
                </a:lnTo>
                <a:lnTo>
                  <a:pt x="49637" y="380788"/>
                </a:lnTo>
                <a:lnTo>
                  <a:pt x="23698" y="362177"/>
                </a:lnTo>
                <a:lnTo>
                  <a:pt x="6333" y="335387"/>
                </a:lnTo>
                <a:lnTo>
                  <a:pt x="0" y="302994"/>
                </a:lnTo>
                <a:lnTo>
                  <a:pt x="0" y="97161"/>
                </a:lnTo>
                <a:lnTo>
                  <a:pt x="7635" y="59342"/>
                </a:lnTo>
                <a:lnTo>
                  <a:pt x="28458" y="28458"/>
                </a:lnTo>
                <a:lnTo>
                  <a:pt x="59342" y="7635"/>
                </a:lnTo>
                <a:lnTo>
                  <a:pt x="97161" y="0"/>
                </a:lnTo>
                <a:lnTo>
                  <a:pt x="1591704" y="0"/>
                </a:lnTo>
                <a:lnTo>
                  <a:pt x="1645610" y="16324"/>
                </a:lnTo>
                <a:lnTo>
                  <a:pt x="1681470" y="59979"/>
                </a:lnTo>
                <a:lnTo>
                  <a:pt x="1688866" y="97161"/>
                </a:lnTo>
                <a:lnTo>
                  <a:pt x="1688866" y="303044"/>
                </a:lnTo>
                <a:lnTo>
                  <a:pt x="1682538" y="335413"/>
                </a:lnTo>
                <a:lnTo>
                  <a:pt x="1665189" y="362185"/>
                </a:lnTo>
                <a:lnTo>
                  <a:pt x="1639272" y="380787"/>
                </a:lnTo>
                <a:lnTo>
                  <a:pt x="1575208" y="396506"/>
                </a:lnTo>
                <a:lnTo>
                  <a:pt x="1549291" y="415108"/>
                </a:lnTo>
                <a:lnTo>
                  <a:pt x="1531942" y="441880"/>
                </a:lnTo>
                <a:lnTo>
                  <a:pt x="1525614" y="474249"/>
                </a:lnTo>
                <a:lnTo>
                  <a:pt x="1525614" y="500622"/>
                </a:lnTo>
                <a:lnTo>
                  <a:pt x="1523730" y="519666"/>
                </a:lnTo>
                <a:lnTo>
                  <a:pt x="1497156" y="569326"/>
                </a:lnTo>
                <a:lnTo>
                  <a:pt x="1447496" y="595900"/>
                </a:lnTo>
                <a:lnTo>
                  <a:pt x="1428452" y="597784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946840" y="12472214"/>
            <a:ext cx="154749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Me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l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h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l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h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10229" y="12681352"/>
            <a:ext cx="1220470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90" dirty="0">
                <a:solidFill>
                  <a:srgbClr val="737373"/>
                </a:solidFill>
                <a:latin typeface="Verdana"/>
                <a:cs typeface="Verdana"/>
              </a:rPr>
              <a:t>w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ss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423983" y="13951472"/>
            <a:ext cx="2128520" cy="598170"/>
          </a:xfrm>
          <a:custGeom>
            <a:avLst/>
            <a:gdLst/>
            <a:ahLst/>
            <a:cxnLst/>
            <a:rect l="l" t="t" r="r" b="b"/>
            <a:pathLst>
              <a:path w="2128520" h="598169">
                <a:moveTo>
                  <a:pt x="2031356" y="597784"/>
                </a:moveTo>
                <a:lnTo>
                  <a:pt x="97161" y="597784"/>
                </a:lnTo>
                <a:lnTo>
                  <a:pt x="59342" y="590149"/>
                </a:lnTo>
                <a:lnTo>
                  <a:pt x="28458" y="569326"/>
                </a:lnTo>
                <a:lnTo>
                  <a:pt x="7635" y="538442"/>
                </a:lnTo>
                <a:lnTo>
                  <a:pt x="0" y="500622"/>
                </a:lnTo>
                <a:lnTo>
                  <a:pt x="0" y="268550"/>
                </a:lnTo>
                <a:lnTo>
                  <a:pt x="3221" y="248808"/>
                </a:lnTo>
                <a:lnTo>
                  <a:pt x="12278" y="231510"/>
                </a:lnTo>
                <a:lnTo>
                  <a:pt x="26258" y="217878"/>
                </a:lnTo>
                <a:lnTo>
                  <a:pt x="62243" y="200396"/>
                </a:lnTo>
                <a:lnTo>
                  <a:pt x="76223" y="186764"/>
                </a:lnTo>
                <a:lnTo>
                  <a:pt x="85280" y="169465"/>
                </a:lnTo>
                <a:lnTo>
                  <a:pt x="88502" y="149723"/>
                </a:lnTo>
                <a:lnTo>
                  <a:pt x="88502" y="97161"/>
                </a:lnTo>
                <a:lnTo>
                  <a:pt x="96137" y="59342"/>
                </a:lnTo>
                <a:lnTo>
                  <a:pt x="116960" y="28458"/>
                </a:lnTo>
                <a:lnTo>
                  <a:pt x="147844" y="7635"/>
                </a:lnTo>
                <a:lnTo>
                  <a:pt x="185663" y="0"/>
                </a:lnTo>
                <a:lnTo>
                  <a:pt x="1942854" y="0"/>
                </a:lnTo>
                <a:lnTo>
                  <a:pt x="1996759" y="16324"/>
                </a:lnTo>
                <a:lnTo>
                  <a:pt x="2032620" y="59979"/>
                </a:lnTo>
                <a:lnTo>
                  <a:pt x="2040016" y="97161"/>
                </a:lnTo>
                <a:lnTo>
                  <a:pt x="2040016" y="149723"/>
                </a:lnTo>
                <a:lnTo>
                  <a:pt x="2043237" y="169465"/>
                </a:lnTo>
                <a:lnTo>
                  <a:pt x="2052294" y="186764"/>
                </a:lnTo>
                <a:lnTo>
                  <a:pt x="2066274" y="200396"/>
                </a:lnTo>
                <a:lnTo>
                  <a:pt x="2102259" y="217878"/>
                </a:lnTo>
                <a:lnTo>
                  <a:pt x="2116239" y="231510"/>
                </a:lnTo>
                <a:lnTo>
                  <a:pt x="2125296" y="248808"/>
                </a:lnTo>
                <a:lnTo>
                  <a:pt x="2128518" y="268550"/>
                </a:lnTo>
                <a:lnTo>
                  <a:pt x="2128518" y="500622"/>
                </a:lnTo>
                <a:lnTo>
                  <a:pt x="2112193" y="554528"/>
                </a:lnTo>
                <a:lnTo>
                  <a:pt x="2068538" y="590388"/>
                </a:lnTo>
                <a:lnTo>
                  <a:pt x="2050400" y="595900"/>
                </a:lnTo>
                <a:lnTo>
                  <a:pt x="2031356" y="597784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8583440" y="13989315"/>
            <a:ext cx="1809750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3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eg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3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dirty="0">
                <a:solidFill>
                  <a:srgbClr val="737373"/>
                </a:solidFill>
                <a:latin typeface="Verdana"/>
                <a:cs typeface="Verdana"/>
              </a:rPr>
              <a:t>d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494938" y="14198452"/>
            <a:ext cx="1986914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M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95" dirty="0">
                <a:solidFill>
                  <a:srgbClr val="737373"/>
                </a:solidFill>
                <a:latin typeface="Verdana"/>
                <a:cs typeface="Verdana"/>
              </a:rPr>
              <a:t>c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h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-105" dirty="0">
                <a:solidFill>
                  <a:srgbClr val="737373"/>
                </a:solidFill>
                <a:latin typeface="Verdana"/>
                <a:cs typeface="Verdana"/>
              </a:rPr>
              <a:t>L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e</a:t>
            </a:r>
            <a:r>
              <a:rPr sz="1650" b="1" spc="-6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g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78833" y="15060358"/>
            <a:ext cx="1757680" cy="598170"/>
          </a:xfrm>
          <a:custGeom>
            <a:avLst/>
            <a:gdLst/>
            <a:ahLst/>
            <a:cxnLst/>
            <a:rect l="l" t="t" r="r" b="b"/>
            <a:pathLst>
              <a:path w="1757679" h="598169">
                <a:moveTo>
                  <a:pt x="1465214" y="597784"/>
                </a:moveTo>
                <a:lnTo>
                  <a:pt x="292138" y="597784"/>
                </a:lnTo>
                <a:lnTo>
                  <a:pt x="254319" y="590149"/>
                </a:lnTo>
                <a:lnTo>
                  <a:pt x="223435" y="569326"/>
                </a:lnTo>
                <a:lnTo>
                  <a:pt x="202612" y="538442"/>
                </a:lnTo>
                <a:lnTo>
                  <a:pt x="194977" y="500622"/>
                </a:lnTo>
                <a:lnTo>
                  <a:pt x="194977" y="485808"/>
                </a:lnTo>
                <a:lnTo>
                  <a:pt x="187341" y="447989"/>
                </a:lnTo>
                <a:lnTo>
                  <a:pt x="166519" y="417105"/>
                </a:lnTo>
                <a:lnTo>
                  <a:pt x="135635" y="396282"/>
                </a:lnTo>
                <a:lnTo>
                  <a:pt x="97815" y="388647"/>
                </a:lnTo>
                <a:lnTo>
                  <a:pt x="97161" y="388647"/>
                </a:lnTo>
                <a:lnTo>
                  <a:pt x="59342" y="381011"/>
                </a:lnTo>
                <a:lnTo>
                  <a:pt x="28458" y="360189"/>
                </a:lnTo>
                <a:lnTo>
                  <a:pt x="7635" y="329305"/>
                </a:lnTo>
                <a:lnTo>
                  <a:pt x="0" y="291485"/>
                </a:lnTo>
                <a:lnTo>
                  <a:pt x="0" y="97161"/>
                </a:lnTo>
                <a:lnTo>
                  <a:pt x="7635" y="59342"/>
                </a:lnTo>
                <a:lnTo>
                  <a:pt x="28458" y="28458"/>
                </a:lnTo>
                <a:lnTo>
                  <a:pt x="59342" y="7635"/>
                </a:lnTo>
                <a:lnTo>
                  <a:pt x="97161" y="0"/>
                </a:lnTo>
                <a:lnTo>
                  <a:pt x="1660328" y="0"/>
                </a:lnTo>
                <a:lnTo>
                  <a:pt x="1714233" y="16324"/>
                </a:lnTo>
                <a:lnTo>
                  <a:pt x="1750093" y="59979"/>
                </a:lnTo>
                <a:lnTo>
                  <a:pt x="1757489" y="97161"/>
                </a:lnTo>
                <a:lnTo>
                  <a:pt x="1757489" y="291485"/>
                </a:lnTo>
                <a:lnTo>
                  <a:pt x="1741165" y="345390"/>
                </a:lnTo>
                <a:lnTo>
                  <a:pt x="1697510" y="381251"/>
                </a:lnTo>
                <a:lnTo>
                  <a:pt x="1640494" y="390531"/>
                </a:lnTo>
                <a:lnTo>
                  <a:pt x="1622356" y="396043"/>
                </a:lnTo>
                <a:lnTo>
                  <a:pt x="1578700" y="431903"/>
                </a:lnTo>
                <a:lnTo>
                  <a:pt x="1562376" y="485808"/>
                </a:lnTo>
                <a:lnTo>
                  <a:pt x="1562376" y="500622"/>
                </a:lnTo>
                <a:lnTo>
                  <a:pt x="1560492" y="519666"/>
                </a:lnTo>
                <a:lnTo>
                  <a:pt x="1533918" y="569326"/>
                </a:lnTo>
                <a:lnTo>
                  <a:pt x="1484258" y="595900"/>
                </a:lnTo>
                <a:lnTo>
                  <a:pt x="1465214" y="597784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849788" y="15098199"/>
            <a:ext cx="161607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120" dirty="0">
                <a:solidFill>
                  <a:srgbClr val="737373"/>
                </a:solidFill>
                <a:latin typeface="Verdana"/>
                <a:cs typeface="Verdana"/>
              </a:rPr>
              <a:t>S</a:t>
            </a:r>
            <a:r>
              <a:rPr sz="1650" b="1" spc="-85" dirty="0">
                <a:solidFill>
                  <a:srgbClr val="737373"/>
                </a:solidFill>
                <a:latin typeface="Verdana"/>
                <a:cs typeface="Verdana"/>
              </a:rPr>
              <a:t>u</a:t>
            </a:r>
            <a:r>
              <a:rPr sz="1650" b="1" dirty="0">
                <a:solidFill>
                  <a:srgbClr val="737373"/>
                </a:solidFill>
                <a:latin typeface="Verdana"/>
                <a:cs typeface="Verdana"/>
              </a:rPr>
              <a:t>pp</a:t>
            </a:r>
            <a:r>
              <a:rPr sz="1650" b="1" spc="-35" dirty="0">
                <a:solidFill>
                  <a:srgbClr val="737373"/>
                </a:solidFill>
                <a:latin typeface="Verdana"/>
                <a:cs typeface="Verdana"/>
              </a:rPr>
              <a:t>o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r</a:t>
            </a:r>
            <a:r>
              <a:rPr sz="1650" b="1" spc="15" dirty="0">
                <a:solidFill>
                  <a:srgbClr val="737373"/>
                </a:solidFill>
                <a:latin typeface="Verdana"/>
                <a:cs typeface="Verdana"/>
              </a:rPr>
              <a:t>t</a:t>
            </a:r>
            <a:r>
              <a:rPr sz="1650" b="1" spc="-180" dirty="0">
                <a:solidFill>
                  <a:srgbClr val="737373"/>
                </a:solidFill>
                <a:latin typeface="Verdana"/>
                <a:cs typeface="Verdana"/>
              </a:rPr>
              <a:t> 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A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g</a:t>
            </a:r>
            <a:r>
              <a:rPr sz="1650" b="1" spc="-65" dirty="0">
                <a:solidFill>
                  <a:srgbClr val="737373"/>
                </a:solidFill>
                <a:latin typeface="Verdana"/>
                <a:cs typeface="Verdana"/>
              </a:rPr>
              <a:t>i</a:t>
            </a:r>
            <a:r>
              <a:rPr sz="1650" b="1" spc="-80" dirty="0">
                <a:solidFill>
                  <a:srgbClr val="737373"/>
                </a:solidFill>
                <a:latin typeface="Verdana"/>
                <a:cs typeface="Verdana"/>
              </a:rPr>
              <a:t>n</a:t>
            </a:r>
            <a:r>
              <a:rPr sz="1650" b="1" spc="-30" dirty="0">
                <a:solidFill>
                  <a:srgbClr val="737373"/>
                </a:solidFill>
                <a:latin typeface="Verdana"/>
                <a:cs typeface="Verdana"/>
              </a:rPr>
              <a:t>g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440683" y="179765"/>
            <a:ext cx="8095615" cy="1307465"/>
          </a:xfrm>
          <a:custGeom>
            <a:avLst/>
            <a:gdLst/>
            <a:ahLst/>
            <a:cxnLst/>
            <a:rect l="l" t="t" r="r" b="b"/>
            <a:pathLst>
              <a:path w="8095615" h="1307465">
                <a:moveTo>
                  <a:pt x="6764799" y="1307438"/>
                </a:moveTo>
                <a:lnTo>
                  <a:pt x="1330430" y="1307438"/>
                </a:lnTo>
                <a:lnTo>
                  <a:pt x="1283963" y="1302085"/>
                </a:lnTo>
                <a:lnTo>
                  <a:pt x="1241308" y="1286840"/>
                </a:lnTo>
                <a:lnTo>
                  <a:pt x="1203681" y="1262917"/>
                </a:lnTo>
                <a:lnTo>
                  <a:pt x="1172297" y="1231534"/>
                </a:lnTo>
                <a:lnTo>
                  <a:pt x="1148375" y="1193906"/>
                </a:lnTo>
                <a:lnTo>
                  <a:pt x="1133129" y="1151251"/>
                </a:lnTo>
                <a:lnTo>
                  <a:pt x="1127777" y="1104785"/>
                </a:lnTo>
                <a:lnTo>
                  <a:pt x="1127777" y="856371"/>
                </a:lnTo>
                <a:lnTo>
                  <a:pt x="1122425" y="809905"/>
                </a:lnTo>
                <a:lnTo>
                  <a:pt x="1107179" y="767250"/>
                </a:lnTo>
                <a:lnTo>
                  <a:pt x="1083256" y="729622"/>
                </a:lnTo>
                <a:lnTo>
                  <a:pt x="1051873" y="698239"/>
                </a:lnTo>
                <a:lnTo>
                  <a:pt x="1014246" y="674316"/>
                </a:lnTo>
                <a:lnTo>
                  <a:pt x="971590" y="659071"/>
                </a:lnTo>
                <a:lnTo>
                  <a:pt x="925124" y="653719"/>
                </a:lnTo>
                <a:lnTo>
                  <a:pt x="202652" y="653719"/>
                </a:lnTo>
                <a:lnTo>
                  <a:pt x="156186" y="648366"/>
                </a:lnTo>
                <a:lnTo>
                  <a:pt x="113531" y="633121"/>
                </a:lnTo>
                <a:lnTo>
                  <a:pt x="75903" y="609198"/>
                </a:lnTo>
                <a:lnTo>
                  <a:pt x="44520" y="577815"/>
                </a:lnTo>
                <a:lnTo>
                  <a:pt x="20597" y="540187"/>
                </a:lnTo>
                <a:lnTo>
                  <a:pt x="5352" y="497532"/>
                </a:lnTo>
                <a:lnTo>
                  <a:pt x="0" y="451066"/>
                </a:lnTo>
                <a:lnTo>
                  <a:pt x="0" y="202652"/>
                </a:lnTo>
                <a:lnTo>
                  <a:pt x="5352" y="156186"/>
                </a:lnTo>
                <a:lnTo>
                  <a:pt x="20597" y="113531"/>
                </a:lnTo>
                <a:lnTo>
                  <a:pt x="44520" y="75903"/>
                </a:lnTo>
                <a:lnTo>
                  <a:pt x="75903" y="44520"/>
                </a:lnTo>
                <a:lnTo>
                  <a:pt x="113531" y="20597"/>
                </a:lnTo>
                <a:lnTo>
                  <a:pt x="156186" y="5352"/>
                </a:lnTo>
                <a:lnTo>
                  <a:pt x="202652" y="0"/>
                </a:lnTo>
                <a:lnTo>
                  <a:pt x="7892717" y="0"/>
                </a:lnTo>
                <a:lnTo>
                  <a:pt x="7939183" y="5352"/>
                </a:lnTo>
                <a:lnTo>
                  <a:pt x="7981838" y="20597"/>
                </a:lnTo>
                <a:lnTo>
                  <a:pt x="8019466" y="44520"/>
                </a:lnTo>
                <a:lnTo>
                  <a:pt x="8050849" y="75903"/>
                </a:lnTo>
                <a:lnTo>
                  <a:pt x="8074772" y="113531"/>
                </a:lnTo>
                <a:lnTo>
                  <a:pt x="8090017" y="156186"/>
                </a:lnTo>
                <a:lnTo>
                  <a:pt x="8095370" y="202652"/>
                </a:lnTo>
                <a:lnTo>
                  <a:pt x="8095370" y="451066"/>
                </a:lnTo>
                <a:lnTo>
                  <a:pt x="8090017" y="497532"/>
                </a:lnTo>
                <a:lnTo>
                  <a:pt x="8074772" y="540187"/>
                </a:lnTo>
                <a:lnTo>
                  <a:pt x="8050849" y="577815"/>
                </a:lnTo>
                <a:lnTo>
                  <a:pt x="8019466" y="609198"/>
                </a:lnTo>
                <a:lnTo>
                  <a:pt x="7981838" y="633121"/>
                </a:lnTo>
                <a:lnTo>
                  <a:pt x="7939183" y="648366"/>
                </a:lnTo>
                <a:lnTo>
                  <a:pt x="7892717" y="653719"/>
                </a:lnTo>
                <a:lnTo>
                  <a:pt x="7170105" y="653719"/>
                </a:lnTo>
                <a:lnTo>
                  <a:pt x="7123639" y="659071"/>
                </a:lnTo>
                <a:lnTo>
                  <a:pt x="7080984" y="674316"/>
                </a:lnTo>
                <a:lnTo>
                  <a:pt x="7043356" y="698239"/>
                </a:lnTo>
                <a:lnTo>
                  <a:pt x="7011973" y="729622"/>
                </a:lnTo>
                <a:lnTo>
                  <a:pt x="6988050" y="767250"/>
                </a:lnTo>
                <a:lnTo>
                  <a:pt x="6972805" y="809905"/>
                </a:lnTo>
                <a:lnTo>
                  <a:pt x="6967452" y="856371"/>
                </a:lnTo>
                <a:lnTo>
                  <a:pt x="6967452" y="1104785"/>
                </a:lnTo>
                <a:lnTo>
                  <a:pt x="6962100" y="1151251"/>
                </a:lnTo>
                <a:lnTo>
                  <a:pt x="6946855" y="1193906"/>
                </a:lnTo>
                <a:lnTo>
                  <a:pt x="6922932" y="1231534"/>
                </a:lnTo>
                <a:lnTo>
                  <a:pt x="6891549" y="1262917"/>
                </a:lnTo>
                <a:lnTo>
                  <a:pt x="6853921" y="1286840"/>
                </a:lnTo>
                <a:lnTo>
                  <a:pt x="6811266" y="1302085"/>
                </a:lnTo>
                <a:lnTo>
                  <a:pt x="6764799" y="1307438"/>
                </a:lnTo>
                <a:close/>
              </a:path>
            </a:pathLst>
          </a:custGeom>
          <a:solidFill>
            <a:srgbClr val="FFFFFF">
              <a:alpha val="64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5899785" marR="5080" indent="-1128395">
              <a:lnSpc>
                <a:spcPts val="5150"/>
              </a:lnSpc>
              <a:spcBef>
                <a:spcPts val="1150"/>
              </a:spcBef>
            </a:pPr>
            <a:r>
              <a:rPr spc="-865" dirty="0"/>
              <a:t>E</a:t>
            </a:r>
            <a:r>
              <a:rPr spc="-1085" dirty="0"/>
              <a:t>N</a:t>
            </a:r>
            <a:r>
              <a:rPr spc="-1170" dirty="0"/>
              <a:t>H</a:t>
            </a:r>
            <a:r>
              <a:rPr spc="-940" dirty="0"/>
              <a:t>A</a:t>
            </a:r>
            <a:r>
              <a:rPr spc="-1085" dirty="0"/>
              <a:t>N</a:t>
            </a:r>
            <a:r>
              <a:rPr spc="-1090" dirty="0"/>
              <a:t>C</a:t>
            </a:r>
            <a:r>
              <a:rPr spc="-455" dirty="0"/>
              <a:t>I</a:t>
            </a:r>
            <a:r>
              <a:rPr spc="-1085" dirty="0"/>
              <a:t>N</a:t>
            </a:r>
            <a:r>
              <a:rPr spc="-1470" dirty="0"/>
              <a:t>G</a:t>
            </a:r>
            <a:r>
              <a:rPr spc="-755" dirty="0"/>
              <a:t> </a:t>
            </a:r>
            <a:r>
              <a:rPr spc="-1170" dirty="0"/>
              <a:t>H</a:t>
            </a:r>
            <a:r>
              <a:rPr spc="-865" dirty="0"/>
              <a:t>E</a:t>
            </a:r>
            <a:r>
              <a:rPr spc="-940" dirty="0"/>
              <a:t>A</a:t>
            </a:r>
            <a:r>
              <a:rPr spc="-855" dirty="0"/>
              <a:t>L</a:t>
            </a:r>
            <a:r>
              <a:rPr spc="-1150" dirty="0"/>
              <a:t>T</a:t>
            </a:r>
            <a:r>
              <a:rPr spc="-1170" dirty="0"/>
              <a:t>H</a:t>
            </a:r>
            <a:r>
              <a:rPr spc="-1090" dirty="0"/>
              <a:t>C</a:t>
            </a:r>
            <a:r>
              <a:rPr spc="-940" dirty="0"/>
              <a:t>A</a:t>
            </a:r>
            <a:r>
              <a:rPr spc="-925" dirty="0"/>
              <a:t>R</a:t>
            </a:r>
            <a:r>
              <a:rPr spc="-860" dirty="0"/>
              <a:t>E</a:t>
            </a:r>
            <a:r>
              <a:rPr spc="-930" dirty="0"/>
              <a:t>:</a:t>
            </a:r>
            <a:r>
              <a:rPr spc="-755" dirty="0"/>
              <a:t> </a:t>
            </a:r>
            <a:r>
              <a:rPr spc="-1290" dirty="0"/>
              <a:t>U</a:t>
            </a:r>
            <a:r>
              <a:rPr spc="-1085" dirty="0"/>
              <a:t>N</a:t>
            </a:r>
            <a:r>
              <a:rPr spc="-905" dirty="0"/>
              <a:t>P</a:t>
            </a:r>
            <a:r>
              <a:rPr spc="-940" dirty="0"/>
              <a:t>A</a:t>
            </a:r>
            <a:r>
              <a:rPr spc="-1090" dirty="0"/>
              <a:t>C</a:t>
            </a:r>
            <a:r>
              <a:rPr spc="-830" dirty="0"/>
              <a:t>K</a:t>
            </a:r>
            <a:r>
              <a:rPr spc="-455" dirty="0"/>
              <a:t>I</a:t>
            </a:r>
            <a:r>
              <a:rPr spc="-1085" dirty="0"/>
              <a:t>N</a:t>
            </a:r>
            <a:r>
              <a:rPr spc="-1470" dirty="0"/>
              <a:t>G</a:t>
            </a:r>
            <a:r>
              <a:rPr spc="-755" dirty="0"/>
              <a:t> </a:t>
            </a:r>
            <a:r>
              <a:rPr spc="-455" dirty="0"/>
              <a:t>I</a:t>
            </a:r>
            <a:r>
              <a:rPr spc="-1150" dirty="0"/>
              <a:t>T</a:t>
            </a:r>
            <a:r>
              <a:rPr spc="-409" dirty="0"/>
              <a:t>S  </a:t>
            </a:r>
            <a:r>
              <a:rPr spc="-455" dirty="0"/>
              <a:t>I</a:t>
            </a:r>
            <a:r>
              <a:rPr spc="-865" dirty="0"/>
              <a:t>M</a:t>
            </a:r>
            <a:r>
              <a:rPr spc="-905" dirty="0"/>
              <a:t>P</a:t>
            </a:r>
            <a:r>
              <a:rPr spc="-940" dirty="0"/>
              <a:t>A</a:t>
            </a:r>
            <a:r>
              <a:rPr spc="-1090" dirty="0"/>
              <a:t>C</a:t>
            </a:r>
            <a:r>
              <a:rPr spc="-1150" dirty="0"/>
              <a:t>T</a:t>
            </a:r>
            <a:r>
              <a:rPr spc="-755" dirty="0"/>
              <a:t> </a:t>
            </a:r>
            <a:r>
              <a:rPr spc="-1430" dirty="0"/>
              <a:t>O</a:t>
            </a:r>
            <a:r>
              <a:rPr spc="-1080" dirty="0"/>
              <a:t>N</a:t>
            </a:r>
            <a:r>
              <a:rPr spc="-755" dirty="0"/>
              <a:t> </a:t>
            </a:r>
            <a:r>
              <a:rPr spc="-1135" dirty="0"/>
              <a:t>J</a:t>
            </a:r>
            <a:r>
              <a:rPr spc="-940" dirty="0"/>
              <a:t>A</a:t>
            </a:r>
            <a:r>
              <a:rPr spc="-905" dirty="0"/>
              <a:t>P</a:t>
            </a:r>
            <a:r>
              <a:rPr spc="-940" dirty="0"/>
              <a:t>A</a:t>
            </a:r>
            <a:r>
              <a:rPr spc="-1085" dirty="0"/>
              <a:t>N</a:t>
            </a:r>
            <a:r>
              <a:rPr spc="105" dirty="0"/>
              <a:t>'</a:t>
            </a:r>
            <a:r>
              <a:rPr spc="-545" dirty="0"/>
              <a:t>S</a:t>
            </a:r>
            <a:r>
              <a:rPr spc="-755" dirty="0"/>
              <a:t> </a:t>
            </a:r>
            <a:r>
              <a:rPr spc="-865" dirty="0"/>
              <a:t>E</a:t>
            </a:r>
            <a:r>
              <a:rPr spc="-1090" dirty="0"/>
              <a:t>C</a:t>
            </a:r>
            <a:r>
              <a:rPr spc="-1430" dirty="0"/>
              <a:t>O</a:t>
            </a:r>
            <a:r>
              <a:rPr spc="-1085" dirty="0"/>
              <a:t>N</a:t>
            </a:r>
            <a:r>
              <a:rPr spc="-1430" dirty="0"/>
              <a:t>O</a:t>
            </a:r>
            <a:r>
              <a:rPr spc="-865" dirty="0"/>
              <a:t>M</a:t>
            </a:r>
            <a:r>
              <a:rPr spc="-890" dirty="0"/>
              <a:t>Y</a:t>
            </a:r>
          </a:p>
        </p:txBody>
      </p:sp>
      <p:sp>
        <p:nvSpPr>
          <p:cNvPr id="31" name="object 31"/>
          <p:cNvSpPr/>
          <p:nvPr/>
        </p:nvSpPr>
        <p:spPr>
          <a:xfrm>
            <a:off x="5156278" y="3678833"/>
            <a:ext cx="3263900" cy="666115"/>
          </a:xfrm>
          <a:custGeom>
            <a:avLst/>
            <a:gdLst/>
            <a:ahLst/>
            <a:cxnLst/>
            <a:rect l="l" t="t" r="r" b="b"/>
            <a:pathLst>
              <a:path w="3263900" h="666114">
                <a:moveTo>
                  <a:pt x="3097376" y="665659"/>
                </a:moveTo>
                <a:lnTo>
                  <a:pt x="166414" y="665659"/>
                </a:lnTo>
                <a:lnTo>
                  <a:pt x="122175" y="659714"/>
                </a:lnTo>
                <a:lnTo>
                  <a:pt x="82422" y="642938"/>
                </a:lnTo>
                <a:lnTo>
                  <a:pt x="48741" y="616917"/>
                </a:lnTo>
                <a:lnTo>
                  <a:pt x="22720" y="583236"/>
                </a:lnTo>
                <a:lnTo>
                  <a:pt x="5944" y="543483"/>
                </a:lnTo>
                <a:lnTo>
                  <a:pt x="0" y="499244"/>
                </a:lnTo>
                <a:lnTo>
                  <a:pt x="0" y="166414"/>
                </a:lnTo>
                <a:lnTo>
                  <a:pt x="5944" y="122175"/>
                </a:lnTo>
                <a:lnTo>
                  <a:pt x="22720" y="82422"/>
                </a:lnTo>
                <a:lnTo>
                  <a:pt x="48741" y="48741"/>
                </a:lnTo>
                <a:lnTo>
                  <a:pt x="82422" y="22720"/>
                </a:lnTo>
                <a:lnTo>
                  <a:pt x="122175" y="5944"/>
                </a:lnTo>
                <a:lnTo>
                  <a:pt x="166414" y="0"/>
                </a:lnTo>
                <a:lnTo>
                  <a:pt x="3097376" y="0"/>
                </a:lnTo>
                <a:lnTo>
                  <a:pt x="3141615" y="5944"/>
                </a:lnTo>
                <a:lnTo>
                  <a:pt x="3181368" y="22720"/>
                </a:lnTo>
                <a:lnTo>
                  <a:pt x="3215049" y="48741"/>
                </a:lnTo>
                <a:lnTo>
                  <a:pt x="3241070" y="82422"/>
                </a:lnTo>
                <a:lnTo>
                  <a:pt x="3257846" y="122175"/>
                </a:lnTo>
                <a:lnTo>
                  <a:pt x="3263790" y="166414"/>
                </a:lnTo>
                <a:lnTo>
                  <a:pt x="3263790" y="499244"/>
                </a:lnTo>
                <a:lnTo>
                  <a:pt x="3257846" y="543483"/>
                </a:lnTo>
                <a:lnTo>
                  <a:pt x="3241070" y="583236"/>
                </a:lnTo>
                <a:lnTo>
                  <a:pt x="3215049" y="616917"/>
                </a:lnTo>
                <a:lnTo>
                  <a:pt x="3181368" y="642938"/>
                </a:lnTo>
                <a:lnTo>
                  <a:pt x="3141615" y="659714"/>
                </a:lnTo>
                <a:lnTo>
                  <a:pt x="3097376" y="6656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2" name="object 32"/>
          <p:cNvGrpSpPr/>
          <p:nvPr/>
        </p:nvGrpSpPr>
        <p:grpSpPr>
          <a:xfrm>
            <a:off x="290618" y="10402210"/>
            <a:ext cx="224790" cy="7493000"/>
            <a:chOff x="290618" y="10402210"/>
            <a:chExt cx="224790" cy="7493000"/>
          </a:xfrm>
        </p:grpSpPr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5980003"/>
              <a:ext cx="71640" cy="7164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6297626"/>
              <a:ext cx="71640" cy="71640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6599112"/>
              <a:ext cx="71640" cy="7164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6900600"/>
              <a:ext cx="71640" cy="7164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7202086"/>
              <a:ext cx="71640" cy="7164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302" y="17503572"/>
              <a:ext cx="71640" cy="7164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5978" y="17822971"/>
              <a:ext cx="71640" cy="71640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290614" y="10402214"/>
              <a:ext cx="62865" cy="2055495"/>
            </a:xfrm>
            <a:custGeom>
              <a:avLst/>
              <a:gdLst/>
              <a:ahLst/>
              <a:cxnLst/>
              <a:rect l="l" t="t" r="r" b="b"/>
              <a:pathLst>
                <a:path w="62864" h="2055495">
                  <a:moveTo>
                    <a:pt x="62687" y="2019388"/>
                  </a:moveTo>
                  <a:lnTo>
                    <a:pt x="35496" y="1992198"/>
                  </a:lnTo>
                  <a:lnTo>
                    <a:pt x="27190" y="1992198"/>
                  </a:lnTo>
                  <a:lnTo>
                    <a:pt x="0" y="2019388"/>
                  </a:lnTo>
                  <a:lnTo>
                    <a:pt x="0" y="2027707"/>
                  </a:lnTo>
                  <a:lnTo>
                    <a:pt x="27190" y="2054885"/>
                  </a:lnTo>
                  <a:lnTo>
                    <a:pt x="35496" y="2054885"/>
                  </a:lnTo>
                  <a:lnTo>
                    <a:pt x="62687" y="2027707"/>
                  </a:lnTo>
                  <a:lnTo>
                    <a:pt x="62687" y="2023541"/>
                  </a:lnTo>
                  <a:lnTo>
                    <a:pt x="62687" y="2019388"/>
                  </a:lnTo>
                  <a:close/>
                </a:path>
                <a:path w="62864" h="2055495">
                  <a:moveTo>
                    <a:pt x="62687" y="1464183"/>
                  </a:moveTo>
                  <a:lnTo>
                    <a:pt x="35496" y="1436992"/>
                  </a:lnTo>
                  <a:lnTo>
                    <a:pt x="27190" y="1436992"/>
                  </a:lnTo>
                  <a:lnTo>
                    <a:pt x="0" y="1464183"/>
                  </a:lnTo>
                  <a:lnTo>
                    <a:pt x="0" y="1472488"/>
                  </a:lnTo>
                  <a:lnTo>
                    <a:pt x="27190" y="1499679"/>
                  </a:lnTo>
                  <a:lnTo>
                    <a:pt x="35496" y="1499679"/>
                  </a:lnTo>
                  <a:lnTo>
                    <a:pt x="62687" y="1472488"/>
                  </a:lnTo>
                  <a:lnTo>
                    <a:pt x="62687" y="1468335"/>
                  </a:lnTo>
                  <a:lnTo>
                    <a:pt x="62687" y="1464183"/>
                  </a:lnTo>
                  <a:close/>
                </a:path>
                <a:path w="62864" h="2055495">
                  <a:moveTo>
                    <a:pt x="62687" y="582396"/>
                  </a:moveTo>
                  <a:lnTo>
                    <a:pt x="35496" y="555218"/>
                  </a:lnTo>
                  <a:lnTo>
                    <a:pt x="27190" y="555218"/>
                  </a:lnTo>
                  <a:lnTo>
                    <a:pt x="0" y="582396"/>
                  </a:lnTo>
                  <a:lnTo>
                    <a:pt x="0" y="590715"/>
                  </a:lnTo>
                  <a:lnTo>
                    <a:pt x="27190" y="617905"/>
                  </a:lnTo>
                  <a:lnTo>
                    <a:pt x="35496" y="617905"/>
                  </a:lnTo>
                  <a:lnTo>
                    <a:pt x="62687" y="590715"/>
                  </a:lnTo>
                  <a:lnTo>
                    <a:pt x="62687" y="586562"/>
                  </a:lnTo>
                  <a:lnTo>
                    <a:pt x="62687" y="582396"/>
                  </a:lnTo>
                  <a:close/>
                </a:path>
                <a:path w="62864" h="2055495">
                  <a:moveTo>
                    <a:pt x="62687" y="27190"/>
                  </a:moveTo>
                  <a:lnTo>
                    <a:pt x="35496" y="0"/>
                  </a:lnTo>
                  <a:lnTo>
                    <a:pt x="27190" y="0"/>
                  </a:lnTo>
                  <a:lnTo>
                    <a:pt x="0" y="27190"/>
                  </a:lnTo>
                  <a:lnTo>
                    <a:pt x="0" y="35496"/>
                  </a:lnTo>
                  <a:lnTo>
                    <a:pt x="27190" y="62687"/>
                  </a:lnTo>
                  <a:lnTo>
                    <a:pt x="35496" y="62687"/>
                  </a:lnTo>
                  <a:lnTo>
                    <a:pt x="62687" y="35496"/>
                  </a:lnTo>
                  <a:lnTo>
                    <a:pt x="62687" y="31343"/>
                  </a:lnTo>
                  <a:lnTo>
                    <a:pt x="62687" y="271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577660" y="14960889"/>
            <a:ext cx="4734560" cy="3021330"/>
          </a:xfrm>
          <a:prstGeom prst="rect">
            <a:avLst/>
          </a:prstGeom>
        </p:spPr>
        <p:txBody>
          <a:bodyPr vert="horz" wrap="square" lIns="0" tIns="209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50"/>
              </a:spcBef>
            </a:pPr>
            <a:r>
              <a:rPr sz="3750" spc="-6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3750" spc="-3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3750" spc="-6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3750" spc="-3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69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3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3750" spc="-104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3750" spc="-79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3750" spc="-5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750" spc="-67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3750" spc="-104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3750" spc="-67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3750" spc="-5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85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3750" spc="-6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3750" spc="-5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750" spc="-40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3750" spc="-8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3750" spc="-9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3750" spc="-77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3750" spc="-6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endParaRPr sz="3750">
              <a:latin typeface="Trebuchet MS"/>
              <a:cs typeface="Trebuchet MS"/>
            </a:endParaRPr>
          </a:p>
          <a:p>
            <a:pPr marL="65405" marR="1037590">
              <a:lnSpc>
                <a:spcPct val="108800"/>
              </a:lnSpc>
              <a:spcBef>
                <a:spcPts val="605"/>
              </a:spcBef>
            </a:pPr>
            <a:r>
              <a:rPr sz="1850" i="1" spc="130" dirty="0">
                <a:latin typeface="Times New Roman"/>
                <a:cs typeface="Times New Roman"/>
              </a:rPr>
              <a:t>Limited </a:t>
            </a:r>
            <a:r>
              <a:rPr sz="1850" i="1" spc="85" dirty="0">
                <a:latin typeface="Times New Roman"/>
                <a:cs typeface="Times New Roman"/>
              </a:rPr>
              <a:t>Generalizability </a:t>
            </a:r>
            <a:r>
              <a:rPr sz="1850" i="1" spc="90" dirty="0">
                <a:latin typeface="Times New Roman"/>
                <a:cs typeface="Times New Roman"/>
              </a:rPr>
              <a:t> </a:t>
            </a:r>
            <a:r>
              <a:rPr sz="1850" i="1" spc="135" dirty="0">
                <a:latin typeface="Times New Roman"/>
                <a:cs typeface="Times New Roman"/>
              </a:rPr>
              <a:t>Incomplete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110" dirty="0">
                <a:latin typeface="Times New Roman"/>
                <a:cs typeface="Times New Roman"/>
              </a:rPr>
              <a:t>Comparative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95" dirty="0">
                <a:latin typeface="Times New Roman"/>
                <a:cs typeface="Times New Roman"/>
              </a:rPr>
              <a:t>Analysis </a:t>
            </a:r>
            <a:r>
              <a:rPr sz="1850" i="1" spc="-445" dirty="0">
                <a:latin typeface="Times New Roman"/>
                <a:cs typeface="Times New Roman"/>
              </a:rPr>
              <a:t> </a:t>
            </a:r>
            <a:r>
              <a:rPr sz="1850" i="1" spc="95" dirty="0">
                <a:latin typeface="Times New Roman"/>
                <a:cs typeface="Times New Roman"/>
              </a:rPr>
              <a:t>Potential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45" dirty="0">
                <a:latin typeface="Times New Roman"/>
                <a:cs typeface="Times New Roman"/>
              </a:rPr>
              <a:t>Bias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114" dirty="0">
                <a:latin typeface="Times New Roman"/>
                <a:cs typeface="Times New Roman"/>
              </a:rPr>
              <a:t>in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105" dirty="0">
                <a:latin typeface="Times New Roman"/>
                <a:cs typeface="Times New Roman"/>
              </a:rPr>
              <a:t>Source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105" dirty="0">
                <a:latin typeface="Times New Roman"/>
                <a:cs typeface="Times New Roman"/>
              </a:rPr>
              <a:t>Selection </a:t>
            </a:r>
            <a:r>
              <a:rPr sz="1850" i="1" spc="-450" dirty="0">
                <a:latin typeface="Times New Roman"/>
                <a:cs typeface="Times New Roman"/>
              </a:rPr>
              <a:t> </a:t>
            </a:r>
            <a:r>
              <a:rPr sz="1850" i="1" spc="114" dirty="0">
                <a:latin typeface="Times New Roman"/>
                <a:cs typeface="Times New Roman"/>
              </a:rPr>
              <a:t>Limitations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114" dirty="0">
                <a:latin typeface="Times New Roman"/>
                <a:cs typeface="Times New Roman"/>
              </a:rPr>
              <a:t>in</a:t>
            </a:r>
            <a:r>
              <a:rPr sz="1850" i="1" spc="-45" dirty="0">
                <a:latin typeface="Times New Roman"/>
                <a:cs typeface="Times New Roman"/>
              </a:rPr>
              <a:t> </a:t>
            </a:r>
            <a:r>
              <a:rPr sz="1850" i="1" spc="170" dirty="0">
                <a:latin typeface="Times New Roman"/>
                <a:cs typeface="Times New Roman"/>
              </a:rPr>
              <a:t>time</a:t>
            </a:r>
            <a:endParaRPr sz="1850">
              <a:latin typeface="Times New Roman"/>
              <a:cs typeface="Times New Roman"/>
            </a:endParaRPr>
          </a:p>
          <a:p>
            <a:pPr marL="65405">
              <a:lnSpc>
                <a:spcPct val="100000"/>
              </a:lnSpc>
              <a:spcBef>
                <a:spcPts val="150"/>
              </a:spcBef>
            </a:pPr>
            <a:r>
              <a:rPr sz="1850" i="1" spc="110" dirty="0">
                <a:latin typeface="Times New Roman"/>
                <a:cs typeface="Times New Roman"/>
              </a:rPr>
              <a:t>Economic</a:t>
            </a:r>
            <a:r>
              <a:rPr sz="1850" i="1" spc="-60" dirty="0">
                <a:latin typeface="Times New Roman"/>
                <a:cs typeface="Times New Roman"/>
              </a:rPr>
              <a:t> </a:t>
            </a:r>
            <a:r>
              <a:rPr sz="1850" i="1" spc="140" dirty="0">
                <a:latin typeface="Times New Roman"/>
                <a:cs typeface="Times New Roman"/>
              </a:rPr>
              <a:t>Impact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75" dirty="0">
                <a:latin typeface="Times New Roman"/>
                <a:cs typeface="Times New Roman"/>
              </a:rPr>
              <a:t>is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130" dirty="0">
                <a:latin typeface="Times New Roman"/>
                <a:cs typeface="Times New Roman"/>
              </a:rPr>
              <a:t>Limited</a:t>
            </a:r>
            <a:endParaRPr sz="1850">
              <a:latin typeface="Times New Roman"/>
              <a:cs typeface="Times New Roman"/>
            </a:endParaRPr>
          </a:p>
          <a:p>
            <a:pPr marL="65405">
              <a:lnSpc>
                <a:spcPct val="100000"/>
              </a:lnSpc>
              <a:spcBef>
                <a:spcPts val="155"/>
              </a:spcBef>
            </a:pPr>
            <a:r>
              <a:rPr sz="1850" i="1" spc="130" dirty="0">
                <a:latin typeface="Times New Roman"/>
                <a:cs typeface="Times New Roman"/>
              </a:rPr>
              <a:t>Limited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95" dirty="0">
                <a:latin typeface="Times New Roman"/>
                <a:cs typeface="Times New Roman"/>
              </a:rPr>
              <a:t>Exploration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114" dirty="0">
                <a:latin typeface="Times New Roman"/>
                <a:cs typeface="Times New Roman"/>
              </a:rPr>
              <a:t>of</a:t>
            </a:r>
            <a:r>
              <a:rPr sz="1850" i="1" spc="-50" dirty="0">
                <a:latin typeface="Times New Roman"/>
                <a:cs typeface="Times New Roman"/>
              </a:rPr>
              <a:t> </a:t>
            </a:r>
            <a:r>
              <a:rPr sz="1850" i="1" spc="55" dirty="0">
                <a:latin typeface="Times New Roman"/>
                <a:cs typeface="Times New Roman"/>
              </a:rPr>
              <a:t>Social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850" i="1" spc="135" dirty="0">
                <a:latin typeface="Times New Roman"/>
                <a:cs typeface="Times New Roman"/>
              </a:rPr>
              <a:t>Determinants</a:t>
            </a:r>
            <a:endParaRPr sz="185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295"/>
              </a:spcBef>
            </a:pPr>
            <a:r>
              <a:rPr sz="1850" i="1" spc="130" dirty="0">
                <a:latin typeface="Times New Roman"/>
                <a:cs typeface="Times New Roman"/>
              </a:rPr>
              <a:t>Limited</a:t>
            </a:r>
            <a:r>
              <a:rPr sz="1850" i="1" spc="-45" dirty="0">
                <a:latin typeface="Times New Roman"/>
                <a:cs typeface="Times New Roman"/>
              </a:rPr>
              <a:t> </a:t>
            </a:r>
            <a:r>
              <a:rPr sz="1850" i="1" spc="95" dirty="0">
                <a:latin typeface="Times New Roman"/>
                <a:cs typeface="Times New Roman"/>
              </a:rPr>
              <a:t>Exploration</a:t>
            </a:r>
            <a:r>
              <a:rPr sz="1850" i="1" spc="-45" dirty="0">
                <a:latin typeface="Times New Roman"/>
                <a:cs typeface="Times New Roman"/>
              </a:rPr>
              <a:t> </a:t>
            </a:r>
            <a:r>
              <a:rPr sz="1850" i="1" spc="114" dirty="0">
                <a:latin typeface="Times New Roman"/>
                <a:cs typeface="Times New Roman"/>
              </a:rPr>
              <a:t>of</a:t>
            </a:r>
            <a:r>
              <a:rPr sz="1850" i="1" spc="-45" dirty="0">
                <a:latin typeface="Times New Roman"/>
                <a:cs typeface="Times New Roman"/>
              </a:rPr>
              <a:t> </a:t>
            </a:r>
            <a:r>
              <a:rPr sz="1850" i="1" spc="80" dirty="0">
                <a:latin typeface="Times New Roman"/>
                <a:cs typeface="Times New Roman"/>
              </a:rPr>
              <a:t>Cultural</a:t>
            </a:r>
            <a:r>
              <a:rPr sz="1850" i="1" spc="-40" dirty="0">
                <a:latin typeface="Times New Roman"/>
                <a:cs typeface="Times New Roman"/>
              </a:rPr>
              <a:t> </a:t>
            </a:r>
            <a:r>
              <a:rPr sz="1850" i="1" spc="55" dirty="0">
                <a:latin typeface="Times New Roman"/>
                <a:cs typeface="Times New Roman"/>
              </a:rPr>
              <a:t>Factors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042571" y="15673224"/>
            <a:ext cx="6038850" cy="297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319530" algn="l"/>
                <a:tab pos="2359025" algn="l"/>
                <a:tab pos="3356610" algn="l"/>
                <a:tab pos="3658235" algn="l"/>
                <a:tab pos="4650740" algn="l"/>
                <a:tab pos="5772785" algn="l"/>
              </a:tabLst>
            </a:pPr>
            <a:r>
              <a:rPr sz="1750" spc="-45" dirty="0">
                <a:latin typeface="Georgia"/>
                <a:cs typeface="Georgia"/>
              </a:rPr>
              <a:t>H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25" dirty="0">
                <a:latin typeface="Georgia"/>
                <a:cs typeface="Georgia"/>
              </a:rPr>
              <a:t>h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35" dirty="0">
                <a:latin typeface="Georgia"/>
                <a:cs typeface="Georgia"/>
              </a:rPr>
              <a:t>r</a:t>
            </a:r>
            <a:r>
              <a:rPr sz="1750" spc="50" dirty="0">
                <a:latin typeface="Georgia"/>
                <a:cs typeface="Georgia"/>
              </a:rPr>
              <a:t>e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30" dirty="0">
                <a:latin typeface="Georgia"/>
                <a:cs typeface="Georgia"/>
              </a:rPr>
              <a:t>s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35" dirty="0">
                <a:latin typeface="Georgia"/>
                <a:cs typeface="Georgia"/>
              </a:rPr>
              <a:t>r</a:t>
            </a:r>
            <a:r>
              <a:rPr sz="1750" spc="30" dirty="0">
                <a:latin typeface="Georgia"/>
                <a:cs typeface="Georgia"/>
              </a:rPr>
              <a:t>on</a:t>
            </a:r>
            <a:r>
              <a:rPr sz="1750" spc="35" dirty="0">
                <a:latin typeface="Georgia"/>
                <a:cs typeface="Georgia"/>
              </a:rPr>
              <a:t>g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120" dirty="0">
                <a:latin typeface="Georgia"/>
                <a:cs typeface="Georgia"/>
              </a:rPr>
              <a:t>y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35" dirty="0">
                <a:latin typeface="Georgia"/>
                <a:cs typeface="Georgia"/>
              </a:rPr>
              <a:t>p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35" dirty="0">
                <a:latin typeface="Georgia"/>
                <a:cs typeface="Georgia"/>
              </a:rPr>
              <a:t>s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10" dirty="0">
                <a:latin typeface="Georgia"/>
                <a:cs typeface="Georgia"/>
              </a:rPr>
              <a:t>a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30" dirty="0">
                <a:latin typeface="Georgia"/>
                <a:cs typeface="Georgia"/>
              </a:rPr>
              <a:t>on</a:t>
            </a:r>
            <a:r>
              <a:rPr sz="1750" spc="-45" dirty="0">
                <a:latin typeface="Georgia"/>
                <a:cs typeface="Georgia"/>
              </a:rPr>
              <a:t>'</a:t>
            </a:r>
            <a:r>
              <a:rPr sz="1750" spc="35" dirty="0">
                <a:latin typeface="Georgia"/>
                <a:cs typeface="Georgia"/>
              </a:rPr>
              <a:t>s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45" dirty="0">
                <a:latin typeface="Georgia"/>
                <a:cs typeface="Georgia"/>
              </a:rPr>
              <a:t>ec</a:t>
            </a:r>
            <a:r>
              <a:rPr sz="1750" spc="30" dirty="0">
                <a:latin typeface="Georgia"/>
                <a:cs typeface="Georgia"/>
              </a:rPr>
              <a:t>ono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120" dirty="0">
                <a:latin typeface="Georgia"/>
                <a:cs typeface="Georgia"/>
              </a:rPr>
              <a:t>y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15" dirty="0">
                <a:latin typeface="Georgia"/>
                <a:cs typeface="Georgia"/>
              </a:rPr>
              <a:t>b</a:t>
            </a:r>
            <a:r>
              <a:rPr sz="1750" spc="120" dirty="0">
                <a:latin typeface="Georgia"/>
                <a:cs typeface="Georgia"/>
              </a:rPr>
              <a:t>y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42571" y="15945422"/>
            <a:ext cx="6038850" cy="9658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0"/>
              </a:spcBef>
            </a:pPr>
            <a:r>
              <a:rPr sz="1750" spc="30" dirty="0">
                <a:latin typeface="Georgia"/>
                <a:cs typeface="Georgia"/>
              </a:rPr>
              <a:t>enhancing </a:t>
            </a:r>
            <a:r>
              <a:rPr sz="1750" spc="55" dirty="0">
                <a:latin typeface="Georgia"/>
                <a:cs typeface="Georgia"/>
              </a:rPr>
              <a:t>worker </a:t>
            </a:r>
            <a:r>
              <a:rPr sz="1750" spc="50" dirty="0">
                <a:latin typeface="Georgia"/>
                <a:cs typeface="Georgia"/>
              </a:rPr>
              <a:t>productivity </a:t>
            </a:r>
            <a:r>
              <a:rPr sz="1750" spc="20" dirty="0">
                <a:latin typeface="Georgia"/>
                <a:cs typeface="Georgia"/>
              </a:rPr>
              <a:t>and </a:t>
            </a:r>
            <a:r>
              <a:rPr sz="1750" spc="25" dirty="0">
                <a:latin typeface="Georgia"/>
                <a:cs typeface="Georgia"/>
              </a:rPr>
              <a:t>well-being. </a:t>
            </a:r>
            <a:r>
              <a:rPr sz="1750" spc="-10" dirty="0">
                <a:latin typeface="Georgia"/>
                <a:cs typeface="Georgia"/>
              </a:rPr>
              <a:t>A </a:t>
            </a:r>
            <a:r>
              <a:rPr sz="1750" spc="45" dirty="0">
                <a:latin typeface="Georgia"/>
                <a:cs typeface="Georgia"/>
              </a:rPr>
              <a:t>healthy </a:t>
            </a:r>
            <a:r>
              <a:rPr sz="1750" spc="50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population</a:t>
            </a:r>
            <a:r>
              <a:rPr sz="1750" spc="3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contributes</a:t>
            </a:r>
            <a:r>
              <a:rPr sz="1750" spc="4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more</a:t>
            </a:r>
            <a:r>
              <a:rPr sz="1750" spc="45" dirty="0">
                <a:latin typeface="Georgia"/>
                <a:cs typeface="Georgia"/>
              </a:rPr>
              <a:t> </a:t>
            </a:r>
            <a:r>
              <a:rPr sz="1750" spc="50" dirty="0">
                <a:latin typeface="Georgia"/>
                <a:cs typeface="Georgia"/>
              </a:rPr>
              <a:t>to</a:t>
            </a:r>
            <a:r>
              <a:rPr sz="1750" spc="55" dirty="0">
                <a:latin typeface="Georgia"/>
                <a:cs typeface="Georgia"/>
              </a:rPr>
              <a:t> </a:t>
            </a:r>
            <a:r>
              <a:rPr sz="1750" spc="25" dirty="0">
                <a:latin typeface="Georgia"/>
                <a:cs typeface="Georgia"/>
              </a:rPr>
              <a:t>national</a:t>
            </a:r>
            <a:r>
              <a:rPr sz="1750" spc="30" dirty="0">
                <a:latin typeface="Georgia"/>
                <a:cs typeface="Georgia"/>
              </a:rPr>
              <a:t> </a:t>
            </a:r>
            <a:r>
              <a:rPr sz="1750" spc="50" dirty="0">
                <a:latin typeface="Georgia"/>
                <a:cs typeface="Georgia"/>
              </a:rPr>
              <a:t>revenue</a:t>
            </a:r>
            <a:r>
              <a:rPr sz="1750" spc="55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and </a:t>
            </a:r>
            <a:r>
              <a:rPr sz="1750" spc="2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reduces</a:t>
            </a:r>
            <a:r>
              <a:rPr sz="1750" spc="204" dirty="0">
                <a:latin typeface="Georgia"/>
                <a:cs typeface="Georgia"/>
              </a:rPr>
              <a:t> </a:t>
            </a:r>
            <a:r>
              <a:rPr sz="1750" spc="50" dirty="0">
                <a:latin typeface="Georgia"/>
                <a:cs typeface="Georgia"/>
              </a:rPr>
              <a:t>the</a:t>
            </a:r>
            <a:r>
              <a:rPr sz="1750" spc="195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financial</a:t>
            </a:r>
            <a:r>
              <a:rPr sz="1750" spc="225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burden</a:t>
            </a:r>
            <a:r>
              <a:rPr sz="1750" spc="210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of</a:t>
            </a:r>
            <a:r>
              <a:rPr sz="1750" spc="210" dirty="0">
                <a:latin typeface="Georgia"/>
                <a:cs typeface="Georgia"/>
              </a:rPr>
              <a:t> </a:t>
            </a:r>
            <a:r>
              <a:rPr sz="1750" spc="10" dirty="0">
                <a:latin typeface="Georgia"/>
                <a:cs typeface="Georgia"/>
              </a:rPr>
              <a:t>illness.</a:t>
            </a:r>
            <a:r>
              <a:rPr sz="1750" spc="235" dirty="0">
                <a:latin typeface="Georgia"/>
                <a:cs typeface="Georgia"/>
              </a:rPr>
              <a:t> </a:t>
            </a:r>
            <a:r>
              <a:rPr sz="1750" spc="5" dirty="0">
                <a:latin typeface="Georgia"/>
                <a:cs typeface="Georgia"/>
              </a:rPr>
              <a:t>To</a:t>
            </a:r>
            <a:r>
              <a:rPr sz="1750" spc="240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sustain</a:t>
            </a:r>
            <a:r>
              <a:rPr sz="1750" spc="210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its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042571" y="16926932"/>
            <a:ext cx="5002530" cy="297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313180" algn="l"/>
                <a:tab pos="2319655" algn="l"/>
                <a:tab pos="3120390" algn="l"/>
                <a:tab pos="3869054" algn="l"/>
              </a:tabLst>
            </a:pPr>
            <a:r>
              <a:rPr sz="1750" spc="25" dirty="0">
                <a:latin typeface="Georgia"/>
                <a:cs typeface="Georgia"/>
              </a:rPr>
              <a:t>h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25" dirty="0">
                <a:latin typeface="Georgia"/>
                <a:cs typeface="Georgia"/>
              </a:rPr>
              <a:t>h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35" dirty="0">
                <a:latin typeface="Georgia"/>
                <a:cs typeface="Georgia"/>
              </a:rPr>
              <a:t>r</a:t>
            </a:r>
            <a:r>
              <a:rPr sz="1750" spc="50" dirty="0">
                <a:latin typeface="Georgia"/>
                <a:cs typeface="Georgia"/>
              </a:rPr>
              <a:t>e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30" dirty="0">
                <a:latin typeface="Georgia"/>
                <a:cs typeface="Georgia"/>
              </a:rPr>
              <a:t>s</a:t>
            </a:r>
            <a:r>
              <a:rPr sz="1750" spc="114" dirty="0">
                <a:latin typeface="Georgia"/>
                <a:cs typeface="Georgia"/>
              </a:rPr>
              <a:t>y</a:t>
            </a:r>
            <a:r>
              <a:rPr sz="1750" spc="30" dirty="0">
                <a:latin typeface="Georgia"/>
                <a:cs typeface="Georgia"/>
              </a:rPr>
              <a:t>s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-50" dirty="0">
                <a:latin typeface="Georgia"/>
                <a:cs typeface="Georgia"/>
              </a:rPr>
              <a:t>,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-265" dirty="0">
                <a:latin typeface="Georgia"/>
                <a:cs typeface="Georgia"/>
              </a:rPr>
              <a:t>J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35" dirty="0">
                <a:latin typeface="Georgia"/>
                <a:cs typeface="Georgia"/>
              </a:rPr>
              <a:t>p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35" dirty="0">
                <a:latin typeface="Georgia"/>
                <a:cs typeface="Georgia"/>
              </a:rPr>
              <a:t>n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50" dirty="0">
                <a:latin typeface="Georgia"/>
                <a:cs typeface="Georgia"/>
              </a:rPr>
              <a:t>mu</a:t>
            </a:r>
            <a:r>
              <a:rPr sz="1750" spc="30" dirty="0">
                <a:latin typeface="Georgia"/>
                <a:cs typeface="Georgia"/>
              </a:rPr>
              <a:t>s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35" dirty="0">
                <a:latin typeface="Georgia"/>
                <a:cs typeface="Georgia"/>
              </a:rPr>
              <a:t>p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70" dirty="0">
                <a:latin typeface="Georgia"/>
                <a:cs typeface="Georgia"/>
              </a:rPr>
              <a:t>t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042571" y="17240358"/>
            <a:ext cx="1321435" cy="297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048385" algn="l"/>
              </a:tabLst>
            </a:pPr>
            <a:r>
              <a:rPr sz="1750" spc="40" dirty="0">
                <a:latin typeface="Georgia"/>
                <a:cs typeface="Georgia"/>
              </a:rPr>
              <a:t>f</a:t>
            </a:r>
            <a:r>
              <a:rPr sz="1750" spc="30" dirty="0">
                <a:latin typeface="Georgia"/>
                <a:cs typeface="Georgia"/>
              </a:rPr>
              <a:t>o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50" dirty="0">
                <a:latin typeface="Georgia"/>
                <a:cs typeface="Georgia"/>
              </a:rPr>
              <a:t>u</a:t>
            </a:r>
            <a:r>
              <a:rPr sz="1750" spc="30" dirty="0">
                <a:latin typeface="Georgia"/>
                <a:cs typeface="Georgia"/>
              </a:rPr>
              <a:t>s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40" dirty="0">
                <a:latin typeface="Georgia"/>
                <a:cs typeface="Georgia"/>
              </a:rPr>
              <a:t>g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30" dirty="0">
                <a:latin typeface="Georgia"/>
                <a:cs typeface="Georgia"/>
              </a:rPr>
              <a:t>o</a:t>
            </a:r>
            <a:r>
              <a:rPr sz="1750" spc="35" dirty="0">
                <a:latin typeface="Georgia"/>
                <a:cs typeface="Georgia"/>
              </a:rPr>
              <a:t>n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042571" y="17553785"/>
            <a:ext cx="1468120" cy="297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50" spc="40" dirty="0">
                <a:latin typeface="Georgia"/>
                <a:cs typeface="Georgia"/>
              </a:rPr>
              <a:t>strengthening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9507284" y="17199130"/>
            <a:ext cx="3441065" cy="6527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70205" marR="5080" indent="-358140">
              <a:lnSpc>
                <a:spcPct val="117500"/>
              </a:lnSpc>
              <a:spcBef>
                <a:spcPts val="90"/>
              </a:spcBef>
              <a:tabLst>
                <a:tab pos="1228725" algn="l"/>
                <a:tab pos="1584960" algn="l"/>
                <a:tab pos="2170430" algn="l"/>
                <a:tab pos="2451100" algn="l"/>
                <a:tab pos="2719705" algn="l"/>
              </a:tabLst>
            </a:pP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40" dirty="0">
                <a:latin typeface="Georgia"/>
                <a:cs typeface="Georgia"/>
              </a:rPr>
              <a:t>ff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114" dirty="0">
                <a:latin typeface="Georgia"/>
                <a:cs typeface="Georgia"/>
              </a:rPr>
              <a:t>y</a:t>
            </a:r>
            <a:r>
              <a:rPr sz="1750" spc="-50" dirty="0">
                <a:latin typeface="Georgia"/>
                <a:cs typeface="Georgia"/>
              </a:rPr>
              <a:t>,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10" dirty="0">
                <a:latin typeface="Georgia"/>
                <a:cs typeface="Georgia"/>
              </a:rPr>
              <a:t>q</a:t>
            </a:r>
            <a:r>
              <a:rPr sz="1750" spc="50" dirty="0">
                <a:latin typeface="Georgia"/>
                <a:cs typeface="Georgia"/>
              </a:rPr>
              <a:t>u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114" dirty="0">
                <a:latin typeface="Georgia"/>
                <a:cs typeface="Georgia"/>
              </a:rPr>
              <a:t>y</a:t>
            </a:r>
            <a:r>
              <a:rPr sz="1750" spc="-50" dirty="0">
                <a:latin typeface="Georgia"/>
                <a:cs typeface="Georgia"/>
              </a:rPr>
              <a:t>,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5" dirty="0">
                <a:latin typeface="Georgia"/>
                <a:cs typeface="Georgia"/>
              </a:rPr>
              <a:t>a</a:t>
            </a:r>
            <a:r>
              <a:rPr sz="1750" spc="30" dirty="0">
                <a:latin typeface="Georgia"/>
                <a:cs typeface="Georgia"/>
              </a:rPr>
              <a:t>nd</a:t>
            </a:r>
            <a:r>
              <a:rPr sz="1750" dirty="0">
                <a:latin typeface="Georgia"/>
                <a:cs typeface="Georgia"/>
              </a:rPr>
              <a:t>	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10" dirty="0">
                <a:latin typeface="Georgia"/>
                <a:cs typeface="Georgia"/>
              </a:rPr>
              <a:t>q</a:t>
            </a:r>
            <a:r>
              <a:rPr sz="1750" spc="50" dirty="0">
                <a:latin typeface="Georgia"/>
                <a:cs typeface="Georgia"/>
              </a:rPr>
              <a:t>u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70" dirty="0">
                <a:latin typeface="Georgia"/>
                <a:cs typeface="Georgia"/>
              </a:rPr>
              <a:t>t</a:t>
            </a:r>
            <a:r>
              <a:rPr sz="1750" spc="114" dirty="0">
                <a:latin typeface="Georgia"/>
                <a:cs typeface="Georgia"/>
              </a:rPr>
              <a:t>y</a:t>
            </a:r>
            <a:r>
              <a:rPr sz="1750" spc="-45" dirty="0">
                <a:latin typeface="Georgia"/>
                <a:cs typeface="Georgia"/>
              </a:rPr>
              <a:t>,  </a:t>
            </a:r>
            <a:r>
              <a:rPr sz="1750" spc="45" dirty="0">
                <a:latin typeface="Georgia"/>
                <a:cs typeface="Georgia"/>
              </a:rPr>
              <a:t>primary		</a:t>
            </a:r>
            <a:r>
              <a:rPr sz="1750" spc="15" dirty="0">
                <a:latin typeface="Georgia"/>
                <a:cs typeface="Georgia"/>
              </a:rPr>
              <a:t>care,		</a:t>
            </a:r>
            <a:r>
              <a:rPr sz="1750" spc="35" dirty="0">
                <a:latin typeface="Georgia"/>
                <a:cs typeface="Georgia"/>
              </a:rPr>
              <a:t>reducing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3091524" y="16885704"/>
            <a:ext cx="989965" cy="9658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51130" algn="r">
              <a:lnSpc>
                <a:spcPct val="117500"/>
              </a:lnSpc>
              <a:spcBef>
                <a:spcPts val="90"/>
              </a:spcBef>
            </a:pPr>
            <a:r>
              <a:rPr sz="1750" spc="35" dirty="0">
                <a:latin typeface="Georgia"/>
                <a:cs typeface="Georgia"/>
              </a:rPr>
              <a:t>r</a:t>
            </a:r>
            <a:r>
              <a:rPr sz="1750" spc="45" dirty="0">
                <a:latin typeface="Georgia"/>
                <a:cs typeface="Georgia"/>
              </a:rPr>
              <a:t>e</a:t>
            </a:r>
            <a:r>
              <a:rPr sz="1750" spc="40" dirty="0">
                <a:latin typeface="Georgia"/>
                <a:cs typeface="Georgia"/>
              </a:rPr>
              <a:t>f</a:t>
            </a:r>
            <a:r>
              <a:rPr sz="1750" spc="30" dirty="0">
                <a:latin typeface="Georgia"/>
                <a:cs typeface="Georgia"/>
              </a:rPr>
              <a:t>o</a:t>
            </a:r>
            <a:r>
              <a:rPr sz="1750" spc="35" dirty="0">
                <a:latin typeface="Georgia"/>
                <a:cs typeface="Georgia"/>
              </a:rPr>
              <a:t>r</a:t>
            </a:r>
            <a:r>
              <a:rPr sz="1750" spc="50" dirty="0">
                <a:latin typeface="Georgia"/>
                <a:cs typeface="Georgia"/>
              </a:rPr>
              <a:t>m</a:t>
            </a:r>
            <a:r>
              <a:rPr sz="1750" spc="20" dirty="0">
                <a:latin typeface="Georgia"/>
                <a:cs typeface="Georgia"/>
              </a:rPr>
              <a:t>s  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45" dirty="0">
                <a:latin typeface="Georgia"/>
                <a:cs typeface="Georgia"/>
              </a:rPr>
              <a:t>c</a:t>
            </a:r>
            <a:r>
              <a:rPr sz="1750" spc="10" dirty="0">
                <a:latin typeface="Georgia"/>
                <a:cs typeface="Georgia"/>
              </a:rPr>
              <a:t>l</a:t>
            </a:r>
            <a:r>
              <a:rPr sz="1750" spc="50" dirty="0">
                <a:latin typeface="Georgia"/>
                <a:cs typeface="Georgia"/>
              </a:rPr>
              <a:t>u</a:t>
            </a:r>
            <a:r>
              <a:rPr sz="1750" spc="25" dirty="0">
                <a:latin typeface="Georgia"/>
                <a:cs typeface="Georgia"/>
              </a:rPr>
              <a:t>d</a:t>
            </a:r>
            <a:r>
              <a:rPr sz="1750" spc="15" dirty="0">
                <a:latin typeface="Georgia"/>
                <a:cs typeface="Georgia"/>
              </a:rPr>
              <a:t>i</a:t>
            </a:r>
            <a:r>
              <a:rPr sz="1750" spc="30" dirty="0">
                <a:latin typeface="Georgia"/>
                <a:cs typeface="Georgia"/>
              </a:rPr>
              <a:t>n</a:t>
            </a:r>
            <a:r>
              <a:rPr sz="1750" spc="25" dirty="0">
                <a:latin typeface="Georgia"/>
                <a:cs typeface="Georgia"/>
              </a:rPr>
              <a:t>g  hospital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8042571" y="17825984"/>
            <a:ext cx="6038850" cy="6527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0"/>
              </a:spcBef>
            </a:pPr>
            <a:r>
              <a:rPr sz="1750" spc="40" dirty="0">
                <a:latin typeface="Georgia"/>
                <a:cs typeface="Georgia"/>
              </a:rPr>
              <a:t>overcapacity,</a:t>
            </a:r>
            <a:r>
              <a:rPr sz="1750" spc="-1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improving</a:t>
            </a:r>
            <a:r>
              <a:rPr sz="1750" spc="-10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health</a:t>
            </a:r>
            <a:r>
              <a:rPr sz="1750" spc="-15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data</a:t>
            </a:r>
            <a:r>
              <a:rPr sz="1750" spc="-10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and</a:t>
            </a:r>
            <a:r>
              <a:rPr sz="1750" spc="-10" dirty="0">
                <a:latin typeface="Georgia"/>
                <a:cs typeface="Georgia"/>
              </a:rPr>
              <a:t> </a:t>
            </a:r>
            <a:r>
              <a:rPr sz="1750" spc="25" dirty="0">
                <a:latin typeface="Georgia"/>
                <a:cs typeface="Georgia"/>
              </a:rPr>
              <a:t>digitalization,</a:t>
            </a:r>
            <a:r>
              <a:rPr sz="1750" spc="-15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and </a:t>
            </a:r>
            <a:r>
              <a:rPr sz="1750" spc="-405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aligning</a:t>
            </a:r>
            <a:r>
              <a:rPr sz="1750" spc="-30" dirty="0">
                <a:latin typeface="Georgia"/>
                <a:cs typeface="Georgia"/>
              </a:rPr>
              <a:t> </a:t>
            </a:r>
            <a:r>
              <a:rPr sz="1750" spc="45" dirty="0">
                <a:latin typeface="Georgia"/>
                <a:cs typeface="Georgia"/>
              </a:rPr>
              <a:t>incentives</a:t>
            </a:r>
            <a:r>
              <a:rPr sz="1750" spc="-25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for</a:t>
            </a:r>
            <a:r>
              <a:rPr sz="1750" spc="-2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providers</a:t>
            </a:r>
            <a:r>
              <a:rPr sz="1750" spc="-25" dirty="0">
                <a:latin typeface="Georgia"/>
                <a:cs typeface="Georgia"/>
              </a:rPr>
              <a:t> </a:t>
            </a:r>
            <a:r>
              <a:rPr sz="1750" spc="20" dirty="0">
                <a:latin typeface="Georgia"/>
                <a:cs typeface="Georgia"/>
              </a:rPr>
              <a:t>and</a:t>
            </a:r>
            <a:r>
              <a:rPr sz="1750" spc="-25" dirty="0">
                <a:latin typeface="Georgia"/>
                <a:cs typeface="Georgia"/>
              </a:rPr>
              <a:t> </a:t>
            </a:r>
            <a:r>
              <a:rPr sz="1750" spc="25" dirty="0">
                <a:latin typeface="Georgia"/>
                <a:cs typeface="Georgia"/>
              </a:rPr>
              <a:t>patients.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334619" y="3517355"/>
            <a:ext cx="2907030" cy="105918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9"/>
              </a:spcBef>
            </a:pPr>
            <a:r>
              <a:rPr sz="3750" spc="-625" dirty="0">
                <a:latin typeface="Trebuchet MS"/>
                <a:cs typeface="Trebuchet MS"/>
              </a:rPr>
              <a:t>L</a:t>
            </a:r>
            <a:r>
              <a:rPr sz="3750" spc="-330" dirty="0">
                <a:latin typeface="Trebuchet MS"/>
                <a:cs typeface="Trebuchet MS"/>
              </a:rPr>
              <a:t>I</a:t>
            </a:r>
            <a:r>
              <a:rPr sz="3750" spc="-840" dirty="0">
                <a:latin typeface="Trebuchet MS"/>
                <a:cs typeface="Trebuchet MS"/>
              </a:rPr>
              <a:t>T</a:t>
            </a:r>
            <a:r>
              <a:rPr sz="3750" spc="-630" dirty="0">
                <a:latin typeface="Trebuchet MS"/>
                <a:cs typeface="Trebuchet MS"/>
              </a:rPr>
              <a:t>E</a:t>
            </a:r>
            <a:r>
              <a:rPr sz="3750" spc="-680" dirty="0">
                <a:latin typeface="Trebuchet MS"/>
                <a:cs typeface="Trebuchet MS"/>
              </a:rPr>
              <a:t>R</a:t>
            </a:r>
            <a:r>
              <a:rPr sz="3750" spc="-690" dirty="0">
                <a:latin typeface="Trebuchet MS"/>
                <a:cs typeface="Trebuchet MS"/>
              </a:rPr>
              <a:t>A</a:t>
            </a:r>
            <a:r>
              <a:rPr sz="3750" spc="-840" dirty="0">
                <a:latin typeface="Trebuchet MS"/>
                <a:cs typeface="Trebuchet MS"/>
              </a:rPr>
              <a:t>T</a:t>
            </a:r>
            <a:r>
              <a:rPr sz="3750" spc="-940" dirty="0">
                <a:latin typeface="Trebuchet MS"/>
                <a:cs typeface="Trebuchet MS"/>
              </a:rPr>
              <a:t>U</a:t>
            </a:r>
            <a:r>
              <a:rPr sz="3750" spc="-680" dirty="0">
                <a:latin typeface="Trebuchet MS"/>
                <a:cs typeface="Trebuchet MS"/>
              </a:rPr>
              <a:t>R</a:t>
            </a:r>
            <a:r>
              <a:rPr sz="3750" spc="-625" dirty="0">
                <a:latin typeface="Trebuchet MS"/>
                <a:cs typeface="Trebuchet MS"/>
              </a:rPr>
              <a:t>E</a:t>
            </a:r>
            <a:r>
              <a:rPr sz="3750" spc="-550" dirty="0">
                <a:latin typeface="Trebuchet MS"/>
                <a:cs typeface="Trebuchet MS"/>
              </a:rPr>
              <a:t> </a:t>
            </a:r>
            <a:r>
              <a:rPr sz="3750" spc="-680" dirty="0">
                <a:latin typeface="Trebuchet MS"/>
                <a:cs typeface="Trebuchet MS"/>
              </a:rPr>
              <a:t>R</a:t>
            </a:r>
            <a:r>
              <a:rPr sz="3750" spc="-630" dirty="0">
                <a:latin typeface="Trebuchet MS"/>
                <a:cs typeface="Trebuchet MS"/>
              </a:rPr>
              <a:t>E</a:t>
            </a:r>
            <a:r>
              <a:rPr sz="3750" spc="-700" dirty="0">
                <a:latin typeface="Trebuchet MS"/>
                <a:cs typeface="Trebuchet MS"/>
              </a:rPr>
              <a:t>V</a:t>
            </a:r>
            <a:r>
              <a:rPr sz="3750" spc="-330" dirty="0">
                <a:latin typeface="Trebuchet MS"/>
                <a:cs typeface="Trebuchet MS"/>
              </a:rPr>
              <a:t>I</a:t>
            </a:r>
            <a:r>
              <a:rPr sz="3750" spc="-630" dirty="0">
                <a:latin typeface="Trebuchet MS"/>
                <a:cs typeface="Trebuchet MS"/>
              </a:rPr>
              <a:t>E</a:t>
            </a:r>
            <a:r>
              <a:rPr sz="3750" spc="-1080" dirty="0">
                <a:latin typeface="Trebuchet MS"/>
                <a:cs typeface="Trebuchet MS"/>
              </a:rPr>
              <a:t>W</a:t>
            </a:r>
            <a:endParaRPr sz="3750">
              <a:latin typeface="Trebuchet MS"/>
              <a:cs typeface="Trebuchet MS"/>
            </a:endParaRPr>
          </a:p>
          <a:p>
            <a:pPr marL="295275">
              <a:lnSpc>
                <a:spcPct val="100000"/>
              </a:lnSpc>
              <a:spcBef>
                <a:spcPts val="490"/>
              </a:spcBef>
            </a:pPr>
            <a:r>
              <a:rPr sz="1850" spc="25" dirty="0">
                <a:latin typeface="Georgia"/>
                <a:cs typeface="Georgia"/>
              </a:rPr>
              <a:t>E-cigarettes</a:t>
            </a:r>
            <a:r>
              <a:rPr sz="1850" spc="-50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in</a:t>
            </a:r>
            <a:r>
              <a:rPr sz="1850" spc="-45" dirty="0">
                <a:latin typeface="Georgia"/>
                <a:cs typeface="Georgia"/>
              </a:rPr>
              <a:t> Japan</a:t>
            </a:r>
            <a:endParaRPr sz="1850">
              <a:latin typeface="Georgia"/>
              <a:cs typeface="Georgi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244325" y="4629994"/>
            <a:ext cx="3136900" cy="2701290"/>
          </a:xfrm>
          <a:custGeom>
            <a:avLst/>
            <a:gdLst/>
            <a:ahLst/>
            <a:cxnLst/>
            <a:rect l="l" t="t" r="r" b="b"/>
            <a:pathLst>
              <a:path w="3136900" h="2701290">
                <a:moveTo>
                  <a:pt x="1001734" y="2700844"/>
                </a:moveTo>
                <a:lnTo>
                  <a:pt x="84177" y="2700844"/>
                </a:lnTo>
                <a:lnTo>
                  <a:pt x="51411" y="2694229"/>
                </a:lnTo>
                <a:lnTo>
                  <a:pt x="24655" y="2676189"/>
                </a:lnTo>
                <a:lnTo>
                  <a:pt x="6615" y="2649432"/>
                </a:lnTo>
                <a:lnTo>
                  <a:pt x="0" y="2616667"/>
                </a:lnTo>
                <a:lnTo>
                  <a:pt x="0" y="84177"/>
                </a:lnTo>
                <a:lnTo>
                  <a:pt x="6615" y="51411"/>
                </a:lnTo>
                <a:lnTo>
                  <a:pt x="24655" y="24655"/>
                </a:lnTo>
                <a:lnTo>
                  <a:pt x="51411" y="6615"/>
                </a:lnTo>
                <a:lnTo>
                  <a:pt x="84177" y="0"/>
                </a:lnTo>
                <a:lnTo>
                  <a:pt x="3052722" y="0"/>
                </a:lnTo>
                <a:lnTo>
                  <a:pt x="3085488" y="6615"/>
                </a:lnTo>
                <a:lnTo>
                  <a:pt x="3112244" y="24655"/>
                </a:lnTo>
                <a:lnTo>
                  <a:pt x="3130284" y="51411"/>
                </a:lnTo>
                <a:lnTo>
                  <a:pt x="3136900" y="84177"/>
                </a:lnTo>
                <a:lnTo>
                  <a:pt x="3136900" y="2321150"/>
                </a:lnTo>
                <a:lnTo>
                  <a:pt x="3112244" y="2380672"/>
                </a:lnTo>
                <a:lnTo>
                  <a:pt x="3052722" y="2405327"/>
                </a:lnTo>
                <a:lnTo>
                  <a:pt x="1170089" y="2405327"/>
                </a:lnTo>
                <a:lnTo>
                  <a:pt x="1137324" y="2411942"/>
                </a:lnTo>
                <a:lnTo>
                  <a:pt x="1110567" y="2429982"/>
                </a:lnTo>
                <a:lnTo>
                  <a:pt x="1092527" y="2456739"/>
                </a:lnTo>
                <a:lnTo>
                  <a:pt x="1085912" y="2489505"/>
                </a:lnTo>
                <a:lnTo>
                  <a:pt x="1085912" y="2616667"/>
                </a:lnTo>
                <a:lnTo>
                  <a:pt x="1079297" y="2649432"/>
                </a:lnTo>
                <a:lnTo>
                  <a:pt x="1061257" y="2676189"/>
                </a:lnTo>
                <a:lnTo>
                  <a:pt x="1034500" y="2694229"/>
                </a:lnTo>
                <a:lnTo>
                  <a:pt x="1001734" y="2700844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5317593" y="4604758"/>
            <a:ext cx="2990850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1179195" algn="l"/>
                <a:tab pos="1373505" algn="l"/>
                <a:tab pos="1765935" algn="l"/>
                <a:tab pos="2193290" algn="l"/>
                <a:tab pos="2512695" algn="l"/>
              </a:tabLst>
            </a:pPr>
            <a:r>
              <a:rPr sz="1700" spc="-110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-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0" dirty="0">
                <a:latin typeface="Georgia"/>
                <a:cs typeface="Georgia"/>
              </a:rPr>
              <a:t>tt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		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	</a:t>
            </a:r>
            <a:r>
              <a:rPr sz="1700" spc="-270" dirty="0">
                <a:latin typeface="Georgia"/>
                <a:cs typeface="Georgia"/>
              </a:rPr>
              <a:t>J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15" dirty="0">
                <a:latin typeface="Georgia"/>
                <a:cs typeface="Georgia"/>
              </a:rPr>
              <a:t>p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n	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25" dirty="0">
                <a:latin typeface="Georgia"/>
                <a:cs typeface="Georgia"/>
              </a:rPr>
              <a:t>ffe</a:t>
            </a:r>
            <a:r>
              <a:rPr sz="1700" spc="15" dirty="0">
                <a:latin typeface="Georgia"/>
                <a:cs typeface="Georgia"/>
              </a:rPr>
              <a:t>r  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m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30" dirty="0">
                <a:latin typeface="Georgia"/>
                <a:cs typeface="Georgia"/>
              </a:rPr>
              <a:t>c	</a:t>
            </a:r>
            <a:r>
              <a:rPr sz="1700" spc="-5" dirty="0">
                <a:latin typeface="Georgia"/>
                <a:cs typeface="Georgia"/>
              </a:rPr>
              <a:t>b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25" dirty="0">
                <a:latin typeface="Georgia"/>
                <a:cs typeface="Georgia"/>
              </a:rPr>
              <a:t>ef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5" dirty="0">
                <a:latin typeface="Georgia"/>
                <a:cs typeface="Georgia"/>
              </a:rPr>
              <a:t>s	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spc="5" dirty="0">
                <a:latin typeface="Georgia"/>
                <a:cs typeface="Georgia"/>
              </a:rPr>
              <a:t>h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317593" y="5233403"/>
            <a:ext cx="299085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27710" algn="l"/>
                <a:tab pos="1921510" algn="l"/>
              </a:tabLst>
            </a:pPr>
            <a:r>
              <a:rPr sz="1700" spc="10" dirty="0">
                <a:latin typeface="Georgia"/>
                <a:cs typeface="Georgia"/>
              </a:rPr>
              <a:t>harm	reduction,	</a:t>
            </a:r>
            <a:r>
              <a:rPr sz="1700" spc="20" dirty="0">
                <a:latin typeface="Georgia"/>
                <a:cs typeface="Georgia"/>
              </a:rPr>
              <a:t>potentially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447355" y="5491309"/>
            <a:ext cx="1861185" cy="61658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85"/>
              </a:spcBef>
              <a:tabLst>
                <a:tab pos="1295400" algn="l"/>
              </a:tabLst>
            </a:pP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	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85" dirty="0">
                <a:latin typeface="Georgia"/>
                <a:cs typeface="Georgia"/>
              </a:rPr>
              <a:t>.</a:t>
            </a:r>
            <a:endParaRPr sz="1700">
              <a:latin typeface="Georgia"/>
              <a:cs typeface="Georgia"/>
            </a:endParaRPr>
          </a:p>
          <a:p>
            <a:pPr marR="5080" algn="r">
              <a:lnSpc>
                <a:spcPct val="100000"/>
              </a:lnSpc>
              <a:spcBef>
                <a:spcPts val="290"/>
              </a:spcBef>
            </a:pPr>
            <a:r>
              <a:rPr sz="1700" spc="15" dirty="0">
                <a:latin typeface="Georgia"/>
                <a:cs typeface="Georgia"/>
              </a:rPr>
              <a:t>popularity,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34459" y="6119953"/>
            <a:ext cx="167386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36955" algn="l"/>
              </a:tabLst>
            </a:pP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15" dirty="0">
                <a:latin typeface="Georgia"/>
                <a:cs typeface="Georgia"/>
              </a:rPr>
              <a:t>m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</a:t>
            </a:r>
            <a:r>
              <a:rPr sz="1700" spc="95" dirty="0">
                <a:latin typeface="Georgia"/>
                <a:cs typeface="Georgia"/>
              </a:rPr>
              <a:t>y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-60" dirty="0">
                <a:latin typeface="Georgia"/>
                <a:cs typeface="Georgia"/>
              </a:rPr>
              <a:t>,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17593" y="5491309"/>
            <a:ext cx="1113155" cy="1207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991869" algn="l"/>
              </a:tabLst>
            </a:pPr>
            <a:r>
              <a:rPr sz="1700" spc="20" dirty="0">
                <a:latin typeface="Georgia"/>
                <a:cs typeface="Georgia"/>
              </a:rPr>
              <a:t>lowering 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Increasing </a:t>
            </a:r>
            <a:r>
              <a:rPr sz="1700" spc="10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especially 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15" dirty="0">
                <a:latin typeface="Georgia"/>
                <a:cs typeface="Georgia"/>
              </a:rPr>
              <a:t>gg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-10" dirty="0">
                <a:latin typeface="Georgia"/>
                <a:cs typeface="Georgia"/>
              </a:rPr>
              <a:t>a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289409" y="6710988"/>
            <a:ext cx="807085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5" dirty="0">
                <a:latin typeface="Georgia"/>
                <a:cs typeface="Georgia"/>
              </a:rPr>
              <a:t>m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-5" dirty="0">
                <a:latin typeface="Georgia"/>
                <a:cs typeface="Georgia"/>
              </a:rPr>
              <a:t>l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557063" y="6377859"/>
            <a:ext cx="1751330" cy="61658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85"/>
              </a:spcBef>
              <a:tabLst>
                <a:tab pos="592455" algn="l"/>
                <a:tab pos="1249680" algn="l"/>
              </a:tabLst>
            </a:pP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50" dirty="0">
                <a:latin typeface="Georgia"/>
                <a:cs typeface="Georgia"/>
              </a:rPr>
              <a:t>t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95" dirty="0">
                <a:latin typeface="Georgia"/>
                <a:cs typeface="Georgia"/>
              </a:rPr>
              <a:t>w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95" dirty="0">
                <a:latin typeface="Georgia"/>
                <a:cs typeface="Georgia"/>
              </a:rPr>
              <a:t>y	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m</a:t>
            </a:r>
            <a:endParaRPr sz="1700">
              <a:latin typeface="Georgia"/>
              <a:cs typeface="Georgia"/>
            </a:endParaRPr>
          </a:p>
          <a:p>
            <a:pPr marR="5080" algn="r">
              <a:lnSpc>
                <a:spcPct val="100000"/>
              </a:lnSpc>
              <a:spcBef>
                <a:spcPts val="290"/>
              </a:spcBef>
            </a:pPr>
            <a:r>
              <a:rPr sz="1700" spc="15" dirty="0">
                <a:latin typeface="Georgia"/>
                <a:cs typeface="Georgia"/>
              </a:rPr>
              <a:t>tobacco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317593" y="6673377"/>
            <a:ext cx="939800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spc="20" dirty="0">
                <a:latin typeface="Georgia"/>
                <a:cs typeface="Georgia"/>
              </a:rPr>
              <a:t>more 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p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5" dirty="0">
                <a:latin typeface="Georgia"/>
                <a:cs typeface="Georgia"/>
              </a:rPr>
              <a:t>d</a:t>
            </a:r>
            <a:r>
              <a:rPr sz="1700" spc="30" dirty="0">
                <a:latin typeface="Georgia"/>
                <a:cs typeface="Georgia"/>
              </a:rPr>
              <a:t>uc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85" dirty="0">
                <a:latin typeface="Georgia"/>
                <a:cs typeface="Georgia"/>
              </a:rPr>
              <a:t>.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5473" y="3929383"/>
            <a:ext cx="4920615" cy="2405380"/>
          </a:xfrm>
          <a:custGeom>
            <a:avLst/>
            <a:gdLst/>
            <a:ahLst/>
            <a:cxnLst/>
            <a:rect l="l" t="t" r="r" b="b"/>
            <a:pathLst>
              <a:path w="4920615" h="2405379">
                <a:moveTo>
                  <a:pt x="852577" y="2405327"/>
                </a:moveTo>
                <a:lnTo>
                  <a:pt x="84177" y="2405327"/>
                </a:lnTo>
                <a:lnTo>
                  <a:pt x="51411" y="2398712"/>
                </a:lnTo>
                <a:lnTo>
                  <a:pt x="24655" y="2380672"/>
                </a:lnTo>
                <a:lnTo>
                  <a:pt x="6615" y="2353916"/>
                </a:lnTo>
                <a:lnTo>
                  <a:pt x="0" y="2321150"/>
                </a:lnTo>
                <a:lnTo>
                  <a:pt x="0" y="84177"/>
                </a:lnTo>
                <a:lnTo>
                  <a:pt x="6615" y="51411"/>
                </a:lnTo>
                <a:lnTo>
                  <a:pt x="24655" y="24655"/>
                </a:lnTo>
                <a:lnTo>
                  <a:pt x="51411" y="6615"/>
                </a:lnTo>
                <a:lnTo>
                  <a:pt x="84177" y="0"/>
                </a:lnTo>
                <a:lnTo>
                  <a:pt x="4836177" y="0"/>
                </a:lnTo>
                <a:lnTo>
                  <a:pt x="4868943" y="6615"/>
                </a:lnTo>
                <a:lnTo>
                  <a:pt x="4895700" y="24655"/>
                </a:lnTo>
                <a:lnTo>
                  <a:pt x="4913739" y="51411"/>
                </a:lnTo>
                <a:lnTo>
                  <a:pt x="4920355" y="84177"/>
                </a:lnTo>
                <a:lnTo>
                  <a:pt x="4920355" y="2025633"/>
                </a:lnTo>
                <a:lnTo>
                  <a:pt x="4895700" y="2085155"/>
                </a:lnTo>
                <a:lnTo>
                  <a:pt x="4836177" y="2109810"/>
                </a:lnTo>
                <a:lnTo>
                  <a:pt x="1020932" y="2109810"/>
                </a:lnTo>
                <a:lnTo>
                  <a:pt x="1004433" y="2111443"/>
                </a:lnTo>
                <a:lnTo>
                  <a:pt x="961409" y="2134466"/>
                </a:lnTo>
                <a:lnTo>
                  <a:pt x="938387" y="2177489"/>
                </a:lnTo>
                <a:lnTo>
                  <a:pt x="936754" y="2193988"/>
                </a:lnTo>
                <a:lnTo>
                  <a:pt x="936754" y="2321150"/>
                </a:lnTo>
                <a:lnTo>
                  <a:pt x="935122" y="2337649"/>
                </a:lnTo>
                <a:lnTo>
                  <a:pt x="912099" y="2380672"/>
                </a:lnTo>
                <a:lnTo>
                  <a:pt x="869076" y="2403695"/>
                </a:lnTo>
                <a:lnTo>
                  <a:pt x="852577" y="240532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138741" y="3549133"/>
            <a:ext cx="4773930" cy="676275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570"/>
              </a:spcBef>
            </a:pPr>
            <a:r>
              <a:rPr sz="1850" spc="20" dirty="0">
                <a:latin typeface="Georgia"/>
                <a:cs typeface="Georgia"/>
              </a:rPr>
              <a:t>Long-Term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Care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Insurance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in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-45" dirty="0">
                <a:latin typeface="Georgia"/>
                <a:cs typeface="Georgia"/>
              </a:rPr>
              <a:t>Japan</a:t>
            </a:r>
            <a:endParaRPr sz="185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  <a:tabLst>
                <a:tab pos="913765" algn="l"/>
                <a:tab pos="2217420" algn="l"/>
                <a:tab pos="2880360" algn="l"/>
                <a:tab pos="4067175" algn="l"/>
              </a:tabLst>
            </a:pPr>
            <a:r>
              <a:rPr sz="1700" spc="-45" dirty="0">
                <a:latin typeface="Georgia"/>
                <a:cs typeface="Georgia"/>
              </a:rPr>
              <a:t>Japan's	</a:t>
            </a:r>
            <a:r>
              <a:rPr sz="1700" dirty="0">
                <a:latin typeface="Georgia"/>
                <a:cs typeface="Georgia"/>
              </a:rPr>
              <a:t>Long-Term	</a:t>
            </a:r>
            <a:r>
              <a:rPr sz="1700" spc="5" dirty="0">
                <a:latin typeface="Georgia"/>
                <a:cs typeface="Georgia"/>
              </a:rPr>
              <a:t>Care	</a:t>
            </a:r>
            <a:r>
              <a:rPr sz="1700" spc="10" dirty="0">
                <a:latin typeface="Georgia"/>
                <a:cs typeface="Georgia"/>
              </a:rPr>
              <a:t>Insurance	</a:t>
            </a:r>
            <a:r>
              <a:rPr sz="1700" spc="20" dirty="0">
                <a:latin typeface="Georgia"/>
                <a:cs typeface="Georgia"/>
              </a:rPr>
              <a:t>creates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38741" y="4199662"/>
            <a:ext cx="4773930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700405" algn="l"/>
                <a:tab pos="1226820" algn="l"/>
                <a:tab pos="2167890" algn="l"/>
                <a:tab pos="4151629" algn="l"/>
              </a:tabLst>
            </a:pPr>
            <a:r>
              <a:rPr sz="1700" spc="30" dirty="0">
                <a:latin typeface="Georgia"/>
                <a:cs typeface="Georgia"/>
              </a:rPr>
              <a:t>uneven</a:t>
            </a:r>
            <a:r>
              <a:rPr sz="1700" spc="-15" dirty="0">
                <a:latin typeface="Georgia"/>
                <a:cs typeface="Georgia"/>
              </a:rPr>
              <a:t> </a:t>
            </a:r>
            <a:r>
              <a:rPr sz="1700" spc="30" dirty="0">
                <a:latin typeface="Georgia"/>
                <a:cs typeface="Georgia"/>
              </a:rPr>
              <a:t>effects</a:t>
            </a:r>
            <a:r>
              <a:rPr sz="1700" spc="-1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on</a:t>
            </a:r>
            <a:r>
              <a:rPr sz="1700" spc="-1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regional</a:t>
            </a:r>
            <a:r>
              <a:rPr sz="1700" spc="-1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spending</a:t>
            </a:r>
            <a:r>
              <a:rPr sz="1700" spc="-1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and</a:t>
            </a:r>
            <a:r>
              <a:rPr sz="1700" spc="-1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stability </a:t>
            </a:r>
            <a:r>
              <a:rPr sz="1700" spc="-395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d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85" dirty="0">
                <a:latin typeface="Georgia"/>
                <a:cs typeface="Georgia"/>
              </a:rPr>
              <a:t>v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d</a:t>
            </a:r>
            <a:r>
              <a:rPr sz="1700" dirty="0">
                <a:latin typeface="Georgia"/>
                <a:cs typeface="Georgia"/>
              </a:rPr>
              <a:t>	i</a:t>
            </a:r>
            <a:r>
              <a:rPr sz="1700" spc="15" dirty="0">
                <a:latin typeface="Georgia"/>
                <a:cs typeface="Georgia"/>
              </a:rPr>
              <a:t>mp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m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38741" y="4828307"/>
            <a:ext cx="477393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664970" algn="l"/>
                <a:tab pos="2935605" algn="l"/>
                <a:tab pos="3347720" algn="l"/>
                <a:tab pos="4453890" algn="l"/>
              </a:tabLst>
            </a:pPr>
            <a:r>
              <a:rPr sz="1700" spc="15" dirty="0">
                <a:latin typeface="Georgia"/>
                <a:cs typeface="Georgia"/>
              </a:rPr>
              <a:t>m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p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85" dirty="0">
                <a:latin typeface="Georgia"/>
                <a:cs typeface="Georgia"/>
              </a:rPr>
              <a:t>.	</a:t>
            </a:r>
            <a:r>
              <a:rPr sz="1700" spc="-45" dirty="0">
                <a:latin typeface="Georgia"/>
                <a:cs typeface="Georgia"/>
              </a:rPr>
              <a:t>D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sp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	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	</a:t>
            </a:r>
            <a:r>
              <a:rPr sz="1700" spc="15" dirty="0">
                <a:latin typeface="Georgia"/>
                <a:cs typeface="Georgia"/>
              </a:rPr>
              <a:t>sp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nd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38741" y="5123824"/>
            <a:ext cx="477393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15" dirty="0">
                <a:latin typeface="Georgia"/>
                <a:cs typeface="Georgia"/>
              </a:rPr>
              <a:t>influenced </a:t>
            </a:r>
            <a:r>
              <a:rPr sz="1700" spc="85" dirty="0">
                <a:latin typeface="Georgia"/>
                <a:cs typeface="Georgia"/>
              </a:rPr>
              <a:t> </a:t>
            </a:r>
            <a:r>
              <a:rPr sz="1700" spc="45" dirty="0">
                <a:latin typeface="Georgia"/>
                <a:cs typeface="Georgia"/>
              </a:rPr>
              <a:t>by </a:t>
            </a:r>
            <a:r>
              <a:rPr sz="1700" spc="5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factors </a:t>
            </a:r>
            <a:r>
              <a:rPr sz="1700" spc="8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such </a:t>
            </a:r>
            <a:r>
              <a:rPr sz="1700" spc="8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as</a:t>
            </a:r>
            <a:r>
              <a:rPr sz="1700" spc="51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care </a:t>
            </a:r>
            <a:r>
              <a:rPr sz="1700" spc="8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needs </a:t>
            </a:r>
            <a:r>
              <a:rPr sz="1700" spc="9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and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38741" y="5419340"/>
            <a:ext cx="477393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70025" algn="l"/>
                <a:tab pos="2277745" algn="l"/>
                <a:tab pos="3193415" algn="l"/>
                <a:tab pos="4478020" algn="l"/>
              </a:tabLst>
            </a:pP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5" dirty="0">
                <a:latin typeface="Georgia"/>
                <a:cs typeface="Georgia"/>
              </a:rPr>
              <a:t>n	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60" dirty="0">
                <a:latin typeface="Georgia"/>
                <a:cs typeface="Georgia"/>
              </a:rPr>
              <a:t>,	</a:t>
            </a:r>
            <a:r>
              <a:rPr sz="1700" spc="15" dirty="0">
                <a:latin typeface="Georgia"/>
                <a:cs typeface="Georgia"/>
              </a:rPr>
              <a:t>p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ll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	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20" dirty="0">
                <a:latin typeface="Georgia"/>
                <a:cs typeface="Georgia"/>
              </a:rPr>
              <a:t>r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8695758" y="6481925"/>
            <a:ext cx="5485130" cy="1814830"/>
          </a:xfrm>
          <a:custGeom>
            <a:avLst/>
            <a:gdLst/>
            <a:ahLst/>
            <a:cxnLst/>
            <a:rect l="l" t="t" r="r" b="b"/>
            <a:pathLst>
              <a:path w="5485130" h="1814829">
                <a:moveTo>
                  <a:pt x="1422062" y="1814294"/>
                </a:moveTo>
                <a:lnTo>
                  <a:pt x="84177" y="1814294"/>
                </a:lnTo>
                <a:lnTo>
                  <a:pt x="51411" y="1807679"/>
                </a:lnTo>
                <a:lnTo>
                  <a:pt x="24655" y="1789639"/>
                </a:lnTo>
                <a:lnTo>
                  <a:pt x="6615" y="1762882"/>
                </a:lnTo>
                <a:lnTo>
                  <a:pt x="0" y="1730116"/>
                </a:lnTo>
                <a:lnTo>
                  <a:pt x="0" y="84177"/>
                </a:lnTo>
                <a:lnTo>
                  <a:pt x="6615" y="51411"/>
                </a:lnTo>
                <a:lnTo>
                  <a:pt x="24655" y="24655"/>
                </a:lnTo>
                <a:lnTo>
                  <a:pt x="51411" y="6615"/>
                </a:lnTo>
                <a:lnTo>
                  <a:pt x="84177" y="0"/>
                </a:lnTo>
                <a:lnTo>
                  <a:pt x="5400346" y="0"/>
                </a:lnTo>
                <a:lnTo>
                  <a:pt x="5433111" y="6615"/>
                </a:lnTo>
                <a:lnTo>
                  <a:pt x="5459868" y="24655"/>
                </a:lnTo>
                <a:lnTo>
                  <a:pt x="5477908" y="51411"/>
                </a:lnTo>
                <a:lnTo>
                  <a:pt x="5484523" y="84177"/>
                </a:lnTo>
                <a:lnTo>
                  <a:pt x="5484523" y="1434599"/>
                </a:lnTo>
                <a:lnTo>
                  <a:pt x="5459868" y="1494122"/>
                </a:lnTo>
                <a:lnTo>
                  <a:pt x="5400346" y="1518777"/>
                </a:lnTo>
                <a:lnTo>
                  <a:pt x="1590417" y="1518777"/>
                </a:lnTo>
                <a:lnTo>
                  <a:pt x="1573918" y="1520409"/>
                </a:lnTo>
                <a:lnTo>
                  <a:pt x="1530895" y="1543432"/>
                </a:lnTo>
                <a:lnTo>
                  <a:pt x="1507872" y="1586455"/>
                </a:lnTo>
                <a:lnTo>
                  <a:pt x="1506240" y="1602954"/>
                </a:lnTo>
                <a:lnTo>
                  <a:pt x="1506240" y="1730116"/>
                </a:lnTo>
                <a:lnTo>
                  <a:pt x="1504607" y="1746615"/>
                </a:lnTo>
                <a:lnTo>
                  <a:pt x="1481585" y="1789639"/>
                </a:lnTo>
                <a:lnTo>
                  <a:pt x="1438561" y="1812661"/>
                </a:lnTo>
                <a:lnTo>
                  <a:pt x="1422062" y="1814294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8769026" y="6789817"/>
            <a:ext cx="5338445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136015" algn="l"/>
                <a:tab pos="2027555" algn="l"/>
                <a:tab pos="2457450" algn="l"/>
                <a:tab pos="3759835" algn="l"/>
                <a:tab pos="4662170" algn="l"/>
              </a:tabLst>
            </a:pPr>
            <a:r>
              <a:rPr sz="1700" spc="15" dirty="0">
                <a:latin typeface="Georgia"/>
                <a:cs typeface="Georgia"/>
              </a:rPr>
              <a:t>economic	</a:t>
            </a:r>
            <a:r>
              <a:rPr sz="1700" spc="35" dirty="0">
                <a:latin typeface="Georgia"/>
                <a:cs typeface="Georgia"/>
              </a:rPr>
              <a:t>growth	</a:t>
            </a:r>
            <a:r>
              <a:rPr sz="1700" spc="45" dirty="0">
                <a:latin typeface="Georgia"/>
                <a:cs typeface="Georgia"/>
              </a:rPr>
              <a:t>by	</a:t>
            </a:r>
            <a:r>
              <a:rPr sz="1700" spc="20" dirty="0">
                <a:latin typeface="Georgia"/>
                <a:cs typeface="Georgia"/>
              </a:rPr>
              <a:t>prioritizing	</a:t>
            </a:r>
            <a:r>
              <a:rPr sz="1700" spc="15" dirty="0">
                <a:latin typeface="Georgia"/>
                <a:cs typeface="Georgia"/>
              </a:rPr>
              <a:t>holistic	</a:t>
            </a:r>
            <a:r>
              <a:rPr sz="1700" dirty="0">
                <a:latin typeface="Georgia"/>
                <a:cs typeface="Georgia"/>
              </a:rPr>
              <a:t>health,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769026" y="7047721"/>
            <a:ext cx="5338445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813435" algn="l"/>
                <a:tab pos="1036955" algn="l"/>
                <a:tab pos="1597025" algn="l"/>
                <a:tab pos="2240280" algn="l"/>
                <a:tab pos="2780030" algn="l"/>
                <a:tab pos="3293110" algn="l"/>
                <a:tab pos="3550285" algn="l"/>
                <a:tab pos="4304030" algn="l"/>
                <a:tab pos="4712970" algn="l"/>
              </a:tabLst>
            </a:pP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95" dirty="0">
                <a:latin typeface="Georgia"/>
                <a:cs typeface="Georgia"/>
              </a:rPr>
              <a:t>w	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nd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60" dirty="0">
                <a:latin typeface="Georgia"/>
                <a:cs typeface="Georgia"/>
              </a:rPr>
              <a:t>,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nd	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d</a:t>
            </a:r>
            <a:r>
              <a:rPr sz="1700" spc="30" dirty="0">
                <a:latin typeface="Georgia"/>
                <a:cs typeface="Georgia"/>
              </a:rPr>
              <a:t>uc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15" dirty="0">
                <a:latin typeface="Georgia"/>
                <a:cs typeface="Georgia"/>
              </a:rPr>
              <a:t>e  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60" dirty="0">
                <a:latin typeface="Georgia"/>
                <a:cs typeface="Georgia"/>
              </a:rPr>
              <a:t>,	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30" dirty="0">
                <a:latin typeface="Georgia"/>
                <a:cs typeface="Georgia"/>
              </a:rPr>
              <a:t>ucc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ss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-5" dirty="0">
                <a:latin typeface="Georgia"/>
                <a:cs typeface="Georgia"/>
              </a:rPr>
              <a:t>ll</a:t>
            </a:r>
            <a:r>
              <a:rPr sz="1700" spc="95" dirty="0">
                <a:latin typeface="Georgia"/>
                <a:cs typeface="Georgia"/>
              </a:rPr>
              <a:t>y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dd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ss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		</a:t>
            </a:r>
            <a:r>
              <a:rPr sz="1700" spc="-5" dirty="0">
                <a:latin typeface="Georgia"/>
                <a:cs typeface="Georgia"/>
              </a:rPr>
              <a:t>b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85" dirty="0">
                <a:latin typeface="Georgia"/>
                <a:cs typeface="Georgia"/>
              </a:rPr>
              <a:t>v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-60" dirty="0">
                <a:latin typeface="Georgia"/>
                <a:cs typeface="Georgia"/>
              </a:rPr>
              <a:t>,	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769026" y="7638755"/>
            <a:ext cx="5338445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1258570" algn="l"/>
                <a:tab pos="1801495" algn="l"/>
                <a:tab pos="3003550" algn="l"/>
                <a:tab pos="4241800" algn="l"/>
              </a:tabLst>
            </a:pP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95" dirty="0">
                <a:latin typeface="Georgia"/>
                <a:cs typeface="Georgia"/>
              </a:rPr>
              <a:t>w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ss</a:t>
            </a:r>
            <a:r>
              <a:rPr sz="1700" spc="-60" dirty="0">
                <a:latin typeface="Georgia"/>
                <a:cs typeface="Georgia"/>
              </a:rPr>
              <a:t>,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nd	d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sp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	</a:t>
            </a:r>
            <a:r>
              <a:rPr sz="1700" spc="-145" dirty="0">
                <a:latin typeface="Georgia"/>
                <a:cs typeface="Georgia"/>
              </a:rPr>
              <a:t>(</a:t>
            </a:r>
            <a:r>
              <a:rPr sz="1700" dirty="0">
                <a:latin typeface="Georgia"/>
                <a:cs typeface="Georgia"/>
              </a:rPr>
              <a:t>K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95" dirty="0">
                <a:latin typeface="Georgia"/>
                <a:cs typeface="Georgia"/>
              </a:rPr>
              <a:t>w</a:t>
            </a:r>
            <a:r>
              <a:rPr sz="1700" spc="-10" dirty="0">
                <a:latin typeface="Georgia"/>
                <a:cs typeface="Georgia"/>
              </a:rPr>
              <a:t>a	</a:t>
            </a:r>
            <a:r>
              <a:rPr sz="1700" spc="-15" dirty="0">
                <a:latin typeface="Georgia"/>
                <a:cs typeface="Georgia"/>
              </a:rPr>
              <a:t>P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efe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30" dirty="0">
                <a:latin typeface="Georgia"/>
                <a:cs typeface="Georgia"/>
              </a:rPr>
              <a:t>u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  Government).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5473" y="6629630"/>
            <a:ext cx="4920615" cy="1518920"/>
          </a:xfrm>
          <a:custGeom>
            <a:avLst/>
            <a:gdLst/>
            <a:ahLst/>
            <a:cxnLst/>
            <a:rect l="l" t="t" r="r" b="b"/>
            <a:pathLst>
              <a:path w="4920615" h="1518920">
                <a:moveTo>
                  <a:pt x="4442575" y="1518777"/>
                </a:moveTo>
                <a:lnTo>
                  <a:pt x="84177" y="1518777"/>
                </a:lnTo>
                <a:lnTo>
                  <a:pt x="51411" y="1512162"/>
                </a:lnTo>
                <a:lnTo>
                  <a:pt x="24655" y="1494122"/>
                </a:lnTo>
                <a:lnTo>
                  <a:pt x="6615" y="1467365"/>
                </a:lnTo>
                <a:lnTo>
                  <a:pt x="0" y="1434599"/>
                </a:lnTo>
                <a:lnTo>
                  <a:pt x="0" y="84177"/>
                </a:lnTo>
                <a:lnTo>
                  <a:pt x="6615" y="51411"/>
                </a:lnTo>
                <a:lnTo>
                  <a:pt x="24655" y="24655"/>
                </a:lnTo>
                <a:lnTo>
                  <a:pt x="51411" y="6615"/>
                </a:lnTo>
                <a:lnTo>
                  <a:pt x="84177" y="0"/>
                </a:lnTo>
                <a:lnTo>
                  <a:pt x="4836177" y="0"/>
                </a:lnTo>
                <a:lnTo>
                  <a:pt x="4868943" y="6615"/>
                </a:lnTo>
                <a:lnTo>
                  <a:pt x="4895700" y="24655"/>
                </a:lnTo>
                <a:lnTo>
                  <a:pt x="4913739" y="51411"/>
                </a:lnTo>
                <a:lnTo>
                  <a:pt x="4920355" y="84177"/>
                </a:lnTo>
                <a:lnTo>
                  <a:pt x="4920355" y="1139083"/>
                </a:lnTo>
                <a:lnTo>
                  <a:pt x="4895700" y="1198605"/>
                </a:lnTo>
                <a:lnTo>
                  <a:pt x="4836177" y="1223260"/>
                </a:lnTo>
                <a:lnTo>
                  <a:pt x="4610930" y="1223260"/>
                </a:lnTo>
                <a:lnTo>
                  <a:pt x="4578164" y="1229875"/>
                </a:lnTo>
                <a:lnTo>
                  <a:pt x="4551407" y="1247915"/>
                </a:lnTo>
                <a:lnTo>
                  <a:pt x="4533367" y="1274672"/>
                </a:lnTo>
                <a:lnTo>
                  <a:pt x="4526752" y="1307438"/>
                </a:lnTo>
                <a:lnTo>
                  <a:pt x="4526752" y="1434599"/>
                </a:lnTo>
                <a:lnTo>
                  <a:pt x="4520137" y="1467365"/>
                </a:lnTo>
                <a:lnTo>
                  <a:pt x="4502097" y="1494122"/>
                </a:lnTo>
                <a:lnTo>
                  <a:pt x="4475340" y="1512162"/>
                </a:lnTo>
                <a:lnTo>
                  <a:pt x="4442575" y="151877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138741" y="5677246"/>
            <a:ext cx="4773930" cy="154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spc="15" dirty="0">
                <a:latin typeface="Georgia"/>
                <a:cs typeface="Georgia"/>
              </a:rPr>
              <a:t>implementing</a:t>
            </a:r>
            <a:r>
              <a:rPr sz="1700" spc="60" dirty="0">
                <a:latin typeface="Georgia"/>
                <a:cs typeface="Georgia"/>
              </a:rPr>
              <a:t> 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8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uniform</a:t>
            </a:r>
            <a:r>
              <a:rPr sz="1700" spc="6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policy</a:t>
            </a:r>
            <a:r>
              <a:rPr sz="1700" spc="5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across</a:t>
            </a:r>
            <a:r>
              <a:rPr sz="1700" spc="6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diverse </a:t>
            </a:r>
            <a:r>
              <a:rPr sz="1700" spc="-40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regions.</a:t>
            </a:r>
            <a:endParaRPr sz="1700">
              <a:latin typeface="Georgia"/>
              <a:cs typeface="Georgia"/>
            </a:endParaRPr>
          </a:p>
          <a:p>
            <a:pPr marL="523875">
              <a:lnSpc>
                <a:spcPct val="100000"/>
              </a:lnSpc>
              <a:spcBef>
                <a:spcPts val="85"/>
              </a:spcBef>
            </a:pPr>
            <a:r>
              <a:rPr sz="1850" spc="15" dirty="0">
                <a:latin typeface="Georgia"/>
                <a:cs typeface="Georgia"/>
              </a:rPr>
              <a:t>Health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-45" dirty="0">
                <a:latin typeface="Georgia"/>
                <a:cs typeface="Georgia"/>
              </a:rPr>
              <a:t>Japan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-55" dirty="0">
                <a:latin typeface="Georgia"/>
                <a:cs typeface="Georgia"/>
              </a:rPr>
              <a:t>21</a:t>
            </a:r>
            <a:r>
              <a:rPr sz="1850" spc="-35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Second</a:t>
            </a:r>
            <a:r>
              <a:rPr sz="1850" spc="-40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Term</a:t>
            </a:r>
            <a:endParaRPr sz="1850">
              <a:latin typeface="Georgia"/>
              <a:cs typeface="Georgia"/>
            </a:endParaRPr>
          </a:p>
          <a:p>
            <a:pPr marL="12700" marR="5080">
              <a:lnSpc>
                <a:spcPct val="114100"/>
              </a:lnSpc>
              <a:spcBef>
                <a:spcPts val="340"/>
              </a:spcBef>
            </a:pPr>
            <a:r>
              <a:rPr sz="1700" spc="-45" dirty="0">
                <a:latin typeface="Georgia"/>
                <a:cs typeface="Georgia"/>
              </a:rPr>
              <a:t>Japan's</a:t>
            </a:r>
            <a:r>
              <a:rPr sz="1700" spc="125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Health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-55" dirty="0">
                <a:latin typeface="Georgia"/>
                <a:cs typeface="Georgia"/>
              </a:rPr>
              <a:t>Japan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-65" dirty="0">
                <a:latin typeface="Georgia"/>
                <a:cs typeface="Georgia"/>
              </a:rPr>
              <a:t>21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Second</a:t>
            </a:r>
            <a:r>
              <a:rPr sz="1700" spc="125" dirty="0">
                <a:latin typeface="Georgia"/>
                <a:cs typeface="Georgia"/>
              </a:rPr>
              <a:t> </a:t>
            </a:r>
            <a:r>
              <a:rPr sz="1700" spc="-5" dirty="0">
                <a:latin typeface="Georgia"/>
                <a:cs typeface="Georgia"/>
              </a:rPr>
              <a:t>Term,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led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45" dirty="0">
                <a:latin typeface="Georgia"/>
                <a:cs typeface="Georgia"/>
              </a:rPr>
              <a:t>by</a:t>
            </a:r>
            <a:r>
              <a:rPr sz="1700" spc="13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the </a:t>
            </a:r>
            <a:r>
              <a:rPr sz="1700" spc="-39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Ministry</a:t>
            </a:r>
            <a:r>
              <a:rPr sz="1700" spc="30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of</a:t>
            </a:r>
            <a:r>
              <a:rPr sz="1700" spc="300" dirty="0">
                <a:latin typeface="Georgia"/>
                <a:cs typeface="Georgia"/>
              </a:rPr>
              <a:t> </a:t>
            </a:r>
            <a:r>
              <a:rPr sz="1700" spc="-10" dirty="0">
                <a:latin typeface="Georgia"/>
                <a:cs typeface="Georgia"/>
              </a:rPr>
              <a:t>Health,</a:t>
            </a:r>
            <a:r>
              <a:rPr sz="1700" spc="30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promotes</a:t>
            </a:r>
            <a:r>
              <a:rPr sz="1700" spc="30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economic</a:t>
            </a:r>
            <a:r>
              <a:rPr sz="1700" spc="305" dirty="0">
                <a:latin typeface="Georgia"/>
                <a:cs typeface="Georgia"/>
              </a:rPr>
              <a:t> </a:t>
            </a:r>
            <a:r>
              <a:rPr sz="1700" spc="35" dirty="0">
                <a:latin typeface="Georgia"/>
                <a:cs typeface="Georgia"/>
              </a:rPr>
              <a:t>growth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38741" y="7195427"/>
            <a:ext cx="3912235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497840" algn="l"/>
                <a:tab pos="1332865" algn="l"/>
                <a:tab pos="1750695" algn="l"/>
                <a:tab pos="1944370" algn="l"/>
                <a:tab pos="2992755" algn="l"/>
                <a:tab pos="3125470" algn="l"/>
              </a:tabLst>
            </a:pPr>
            <a:r>
              <a:rPr sz="1700" spc="45" dirty="0">
                <a:latin typeface="Georgia"/>
                <a:cs typeface="Georgia"/>
              </a:rPr>
              <a:t>by	</a:t>
            </a:r>
            <a:r>
              <a:rPr sz="1700" spc="10" dirty="0">
                <a:latin typeface="Georgia"/>
                <a:cs typeface="Georgia"/>
              </a:rPr>
              <a:t>enhancing	</a:t>
            </a:r>
            <a:r>
              <a:rPr sz="1700" spc="30" dirty="0">
                <a:latin typeface="Georgia"/>
                <a:cs typeface="Georgia"/>
              </a:rPr>
              <a:t>workforce	</a:t>
            </a:r>
            <a:r>
              <a:rPr sz="1700" dirty="0">
                <a:latin typeface="Georgia"/>
                <a:cs typeface="Georgia"/>
              </a:rPr>
              <a:t>health, </a:t>
            </a:r>
            <a:r>
              <a:rPr sz="1700" spc="5" dirty="0">
                <a:latin typeface="Georgia"/>
                <a:cs typeface="Georgia"/>
              </a:rPr>
              <a:t> d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sp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spc="-60" dirty="0">
                <a:latin typeface="Georgia"/>
                <a:cs typeface="Georgia"/>
              </a:rPr>
              <a:t>,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5" dirty="0">
                <a:latin typeface="Georgia"/>
                <a:cs typeface="Georgia"/>
              </a:rPr>
              <a:t>nd</a:t>
            </a:r>
            <a:r>
              <a:rPr sz="1700" dirty="0">
                <a:latin typeface="Georgia"/>
                <a:cs typeface="Georgia"/>
              </a:rPr>
              <a:t>		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85" dirty="0">
                <a:latin typeface="Georgia"/>
                <a:cs typeface="Georgia"/>
              </a:rPr>
              <a:t>v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dirty="0">
                <a:latin typeface="Georgia"/>
                <a:cs typeface="Georgia"/>
              </a:rPr>
              <a:t>		</a:t>
            </a:r>
            <a:r>
              <a:rPr sz="1700" spc="15" dirty="0">
                <a:latin typeface="Georgia"/>
                <a:cs typeface="Georgia"/>
              </a:rPr>
              <a:t>p</a:t>
            </a:r>
            <a:r>
              <a:rPr sz="1700" spc="10" dirty="0">
                <a:latin typeface="Georgia"/>
                <a:cs typeface="Georgia"/>
              </a:rPr>
              <a:t>o</a:t>
            </a:r>
            <a:r>
              <a:rPr sz="1700" spc="15" dirty="0">
                <a:latin typeface="Georgia"/>
                <a:cs typeface="Georgia"/>
              </a:rPr>
              <a:t>s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85" dirty="0">
                <a:latin typeface="Georgia"/>
                <a:cs typeface="Georgia"/>
              </a:rPr>
              <a:t>v</a:t>
            </a:r>
            <a:r>
              <a:rPr sz="1700" spc="25" dirty="0">
                <a:latin typeface="Georgia"/>
                <a:cs typeface="Georgia"/>
              </a:rPr>
              <a:t>e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028231" y="7195427"/>
            <a:ext cx="884555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715" marR="5080" indent="-247650">
              <a:lnSpc>
                <a:spcPct val="114100"/>
              </a:lnSpc>
              <a:spcBef>
                <a:spcPts val="100"/>
              </a:spcBef>
            </a:pP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d</a:t>
            </a:r>
            <a:r>
              <a:rPr sz="1700" spc="30" dirty="0">
                <a:latin typeface="Georgia"/>
                <a:cs typeface="Georgia"/>
              </a:rPr>
              <a:t>uc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10" dirty="0">
                <a:latin typeface="Georgia"/>
                <a:cs typeface="Georgia"/>
              </a:rPr>
              <a:t>g  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38741" y="7824072"/>
            <a:ext cx="438023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15" dirty="0">
                <a:latin typeface="Georgia"/>
                <a:cs typeface="Georgia"/>
              </a:rPr>
              <a:t>outcomes,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30" dirty="0">
                <a:latin typeface="Georgia"/>
                <a:cs typeface="Georgia"/>
              </a:rPr>
              <a:t>thereby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lowering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healthcare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costs.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8658394" y="4308643"/>
            <a:ext cx="5521960" cy="1814830"/>
          </a:xfrm>
          <a:custGeom>
            <a:avLst/>
            <a:gdLst/>
            <a:ahLst/>
            <a:cxnLst/>
            <a:rect l="l" t="t" r="r" b="b"/>
            <a:pathLst>
              <a:path w="5521959" h="1814829">
                <a:moveTo>
                  <a:pt x="3105053" y="1814294"/>
                </a:moveTo>
                <a:lnTo>
                  <a:pt x="84177" y="1814294"/>
                </a:lnTo>
                <a:lnTo>
                  <a:pt x="51411" y="1807679"/>
                </a:lnTo>
                <a:lnTo>
                  <a:pt x="24655" y="1789639"/>
                </a:lnTo>
                <a:lnTo>
                  <a:pt x="6615" y="1762882"/>
                </a:lnTo>
                <a:lnTo>
                  <a:pt x="0" y="1730116"/>
                </a:lnTo>
                <a:lnTo>
                  <a:pt x="0" y="84177"/>
                </a:lnTo>
                <a:lnTo>
                  <a:pt x="6615" y="51411"/>
                </a:lnTo>
                <a:lnTo>
                  <a:pt x="24655" y="24655"/>
                </a:lnTo>
                <a:lnTo>
                  <a:pt x="51411" y="6615"/>
                </a:lnTo>
                <a:lnTo>
                  <a:pt x="84177" y="0"/>
                </a:lnTo>
                <a:lnTo>
                  <a:pt x="5437705" y="0"/>
                </a:lnTo>
                <a:lnTo>
                  <a:pt x="5470471" y="6615"/>
                </a:lnTo>
                <a:lnTo>
                  <a:pt x="5497227" y="24655"/>
                </a:lnTo>
                <a:lnTo>
                  <a:pt x="5515267" y="51411"/>
                </a:lnTo>
                <a:lnTo>
                  <a:pt x="5521882" y="84177"/>
                </a:lnTo>
                <a:lnTo>
                  <a:pt x="5521882" y="1434599"/>
                </a:lnTo>
                <a:lnTo>
                  <a:pt x="5497227" y="1494122"/>
                </a:lnTo>
                <a:lnTo>
                  <a:pt x="5437705" y="1518777"/>
                </a:lnTo>
                <a:lnTo>
                  <a:pt x="3273408" y="1518777"/>
                </a:lnTo>
                <a:lnTo>
                  <a:pt x="3240642" y="1525392"/>
                </a:lnTo>
                <a:lnTo>
                  <a:pt x="3213886" y="1543432"/>
                </a:lnTo>
                <a:lnTo>
                  <a:pt x="3195846" y="1570189"/>
                </a:lnTo>
                <a:lnTo>
                  <a:pt x="3189231" y="1602954"/>
                </a:lnTo>
                <a:lnTo>
                  <a:pt x="3189231" y="1730116"/>
                </a:lnTo>
                <a:lnTo>
                  <a:pt x="3182616" y="1762882"/>
                </a:lnTo>
                <a:lnTo>
                  <a:pt x="3164576" y="1789639"/>
                </a:lnTo>
                <a:lnTo>
                  <a:pt x="3137819" y="1807679"/>
                </a:lnTo>
                <a:lnTo>
                  <a:pt x="3105053" y="1814294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8731663" y="3750966"/>
            <a:ext cx="5375910" cy="144462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763395" marR="332740" indent="-1664335" algn="just">
              <a:lnSpc>
                <a:spcPts val="1830"/>
              </a:lnSpc>
              <a:spcBef>
                <a:spcPts val="515"/>
              </a:spcBef>
            </a:pPr>
            <a:r>
              <a:rPr sz="1850" spc="35" dirty="0">
                <a:latin typeface="Georgia"/>
                <a:cs typeface="Georgia"/>
              </a:rPr>
              <a:t>Policy</a:t>
            </a:r>
            <a:r>
              <a:rPr sz="1850" spc="-25" dirty="0">
                <a:latin typeface="Georgia"/>
                <a:cs typeface="Georgia"/>
              </a:rPr>
              <a:t> </a:t>
            </a:r>
            <a:r>
              <a:rPr sz="1850" spc="30" dirty="0">
                <a:latin typeface="Georgia"/>
                <a:cs typeface="Georgia"/>
              </a:rPr>
              <a:t>recommendations</a:t>
            </a:r>
            <a:r>
              <a:rPr sz="1850" spc="-20" dirty="0">
                <a:latin typeface="Georgia"/>
                <a:cs typeface="Georgia"/>
              </a:rPr>
              <a:t> </a:t>
            </a:r>
            <a:r>
              <a:rPr sz="1850" spc="35" dirty="0">
                <a:latin typeface="Georgia"/>
                <a:cs typeface="Georgia"/>
              </a:rPr>
              <a:t>for</a:t>
            </a:r>
            <a:r>
              <a:rPr sz="1850" spc="-25" dirty="0">
                <a:latin typeface="Georgia"/>
                <a:cs typeface="Georgia"/>
              </a:rPr>
              <a:t> </a:t>
            </a:r>
            <a:r>
              <a:rPr sz="1850" spc="35" dirty="0">
                <a:latin typeface="Georgia"/>
                <a:cs typeface="Georgia"/>
              </a:rPr>
              <a:t>improving</a:t>
            </a:r>
            <a:r>
              <a:rPr sz="1850" spc="-20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public </a:t>
            </a:r>
            <a:r>
              <a:rPr sz="1850" spc="-434" dirty="0">
                <a:latin typeface="Georgia"/>
                <a:cs typeface="Georgia"/>
              </a:rPr>
              <a:t> </a:t>
            </a:r>
            <a:r>
              <a:rPr sz="1850" spc="25" dirty="0">
                <a:latin typeface="Georgia"/>
                <a:cs typeface="Georgia"/>
              </a:rPr>
              <a:t>health</a:t>
            </a:r>
            <a:r>
              <a:rPr sz="1850" spc="-35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in</a:t>
            </a:r>
            <a:r>
              <a:rPr sz="1850" spc="-30" dirty="0">
                <a:latin typeface="Georgia"/>
                <a:cs typeface="Georgia"/>
              </a:rPr>
              <a:t> </a:t>
            </a:r>
            <a:r>
              <a:rPr sz="1850" spc="-45" dirty="0">
                <a:latin typeface="Georgia"/>
                <a:cs typeface="Georgia"/>
              </a:rPr>
              <a:t>Japan</a:t>
            </a:r>
            <a:endParaRPr sz="1850">
              <a:latin typeface="Georgia"/>
              <a:cs typeface="Georgia"/>
            </a:endParaRPr>
          </a:p>
          <a:p>
            <a:pPr marL="12700" marR="5080" algn="just">
              <a:lnSpc>
                <a:spcPct val="114100"/>
              </a:lnSpc>
              <a:spcBef>
                <a:spcPts val="114"/>
              </a:spcBef>
            </a:pPr>
            <a:r>
              <a:rPr sz="1700" spc="-5" dirty="0">
                <a:latin typeface="Georgia"/>
                <a:cs typeface="Georgia"/>
              </a:rPr>
              <a:t>Enhancing </a:t>
            </a:r>
            <a:r>
              <a:rPr sz="1700" spc="10" dirty="0">
                <a:latin typeface="Georgia"/>
                <a:cs typeface="Georgia"/>
              </a:rPr>
              <a:t>public health policies </a:t>
            </a:r>
            <a:r>
              <a:rPr sz="1700" spc="5" dirty="0">
                <a:latin typeface="Georgia"/>
                <a:cs typeface="Georgia"/>
              </a:rPr>
              <a:t>in </a:t>
            </a:r>
            <a:r>
              <a:rPr sz="1700" spc="-55" dirty="0">
                <a:latin typeface="Georgia"/>
                <a:cs typeface="Georgia"/>
              </a:rPr>
              <a:t>Japan, </a:t>
            </a:r>
            <a:r>
              <a:rPr sz="1700" spc="20" dirty="0">
                <a:latin typeface="Georgia"/>
                <a:cs typeface="Georgia"/>
              </a:rPr>
              <a:t>particularly 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through primary </a:t>
            </a:r>
            <a:r>
              <a:rPr sz="1700" spc="25" dirty="0">
                <a:latin typeface="Georgia"/>
                <a:cs typeface="Georgia"/>
              </a:rPr>
              <a:t>prevention </a:t>
            </a:r>
            <a:r>
              <a:rPr sz="1700" dirty="0">
                <a:latin typeface="Georgia"/>
                <a:cs typeface="Georgia"/>
              </a:rPr>
              <a:t>and </a:t>
            </a:r>
            <a:r>
              <a:rPr sz="1700" spc="10" dirty="0">
                <a:latin typeface="Georgia"/>
                <a:cs typeface="Georgia"/>
              </a:rPr>
              <a:t>health </a:t>
            </a:r>
            <a:r>
              <a:rPr sz="1700" spc="15" dirty="0">
                <a:latin typeface="Georgia"/>
                <a:cs typeface="Georgia"/>
              </a:rPr>
              <a:t>check-ups, </a:t>
            </a:r>
            <a:r>
              <a:rPr sz="1700" spc="10" dirty="0">
                <a:latin typeface="Georgia"/>
                <a:cs typeface="Georgia"/>
              </a:rPr>
              <a:t>can </a:t>
            </a:r>
            <a:r>
              <a:rPr sz="1700" spc="-40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yield</a:t>
            </a:r>
            <a:r>
              <a:rPr sz="1700" spc="44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substantial</a:t>
            </a:r>
            <a:r>
              <a:rPr sz="1700" spc="4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economic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benefits.</a:t>
            </a:r>
            <a:r>
              <a:rPr sz="1700" spc="50" dirty="0">
                <a:latin typeface="Georgia"/>
                <a:cs typeface="Georgia"/>
              </a:rPr>
              <a:t> </a:t>
            </a:r>
            <a:r>
              <a:rPr sz="1700" spc="-5" dirty="0">
                <a:latin typeface="Georgia"/>
                <a:cs typeface="Georgia"/>
              </a:rPr>
              <a:t>This</a:t>
            </a:r>
            <a:r>
              <a:rPr sz="1700" spc="7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includes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731663" y="5169956"/>
            <a:ext cx="5375910" cy="160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15" dirty="0">
                <a:latin typeface="Georgia"/>
                <a:cs typeface="Georgia"/>
              </a:rPr>
              <a:t>reducing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healthcare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costs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and</a:t>
            </a:r>
            <a:r>
              <a:rPr sz="1700" spc="5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boosting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30" dirty="0">
                <a:latin typeface="Georgia"/>
                <a:cs typeface="Georgia"/>
              </a:rPr>
              <a:t>workforce </a:t>
            </a:r>
            <a:r>
              <a:rPr sz="1700" spc="3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productivity, </a:t>
            </a:r>
            <a:r>
              <a:rPr sz="1700" dirty="0">
                <a:latin typeface="Georgia"/>
                <a:cs typeface="Georgia"/>
              </a:rPr>
              <a:t>as </a:t>
            </a:r>
            <a:r>
              <a:rPr sz="1700" spc="10" dirty="0">
                <a:latin typeface="Georgia"/>
                <a:cs typeface="Georgia"/>
              </a:rPr>
              <a:t>highlighted </a:t>
            </a:r>
            <a:r>
              <a:rPr sz="1700" spc="45" dirty="0">
                <a:latin typeface="Georgia"/>
                <a:cs typeface="Georgia"/>
              </a:rPr>
              <a:t>by </a:t>
            </a:r>
            <a:r>
              <a:rPr sz="1700" spc="25" dirty="0">
                <a:latin typeface="Georgia"/>
                <a:cs typeface="Georgia"/>
              </a:rPr>
              <a:t>the </a:t>
            </a:r>
            <a:r>
              <a:rPr sz="1700" spc="-40" dirty="0">
                <a:latin typeface="Georgia"/>
                <a:cs typeface="Georgia"/>
              </a:rPr>
              <a:t>OECD's </a:t>
            </a:r>
            <a:r>
              <a:rPr sz="1700" spc="15" dirty="0">
                <a:latin typeface="Georgia"/>
                <a:cs typeface="Georgia"/>
              </a:rPr>
              <a:t>assessment 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of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-45" dirty="0">
                <a:latin typeface="Georgia"/>
                <a:cs typeface="Georgia"/>
              </a:rPr>
              <a:t>Japan's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public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health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system.</a:t>
            </a:r>
            <a:endParaRPr sz="1700">
              <a:latin typeface="Georgia"/>
              <a:cs typeface="Georgia"/>
            </a:endParaRPr>
          </a:p>
          <a:p>
            <a:pPr marL="1127760" algn="just">
              <a:lnSpc>
                <a:spcPct val="100000"/>
              </a:lnSpc>
              <a:spcBef>
                <a:spcPts val="969"/>
              </a:spcBef>
            </a:pPr>
            <a:r>
              <a:rPr sz="1850" spc="20" dirty="0">
                <a:latin typeface="Georgia"/>
                <a:cs typeface="Georgia"/>
              </a:rPr>
              <a:t>Me-Byo</a:t>
            </a:r>
            <a:r>
              <a:rPr sz="1850" spc="-50" dirty="0">
                <a:latin typeface="Georgia"/>
                <a:cs typeface="Georgia"/>
              </a:rPr>
              <a:t> </a:t>
            </a:r>
            <a:r>
              <a:rPr sz="1850" spc="35" dirty="0">
                <a:latin typeface="Georgia"/>
                <a:cs typeface="Georgia"/>
              </a:rPr>
              <a:t>Project</a:t>
            </a:r>
            <a:r>
              <a:rPr sz="1850" spc="-45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in</a:t>
            </a:r>
            <a:r>
              <a:rPr sz="1850" spc="-45" dirty="0">
                <a:latin typeface="Georgia"/>
                <a:cs typeface="Georgia"/>
              </a:rPr>
              <a:t> </a:t>
            </a:r>
            <a:r>
              <a:rPr sz="1850" spc="20" dirty="0">
                <a:latin typeface="Georgia"/>
                <a:cs typeface="Georgia"/>
              </a:rPr>
              <a:t>Hakone</a:t>
            </a:r>
            <a:endParaRPr sz="1850">
              <a:latin typeface="Georgia"/>
              <a:cs typeface="Georgia"/>
            </a:endParaRPr>
          </a:p>
          <a:p>
            <a:pPr marL="49530" algn="just">
              <a:lnSpc>
                <a:spcPct val="100000"/>
              </a:lnSpc>
              <a:spcBef>
                <a:spcPts val="245"/>
              </a:spcBef>
            </a:pPr>
            <a:r>
              <a:rPr sz="1700" spc="-5" dirty="0">
                <a:latin typeface="Georgia"/>
                <a:cs typeface="Georgia"/>
              </a:rPr>
              <a:t>The</a:t>
            </a:r>
            <a:r>
              <a:rPr sz="1700" spc="290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Me-Byo</a:t>
            </a:r>
            <a:r>
              <a:rPr sz="1700" spc="29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Project</a:t>
            </a:r>
            <a:r>
              <a:rPr sz="1700" spc="295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in</a:t>
            </a:r>
            <a:r>
              <a:rPr sz="1700" spc="295" dirty="0">
                <a:latin typeface="Georgia"/>
                <a:cs typeface="Georgia"/>
              </a:rPr>
              <a:t> </a:t>
            </a:r>
            <a:r>
              <a:rPr sz="1700" spc="-10" dirty="0">
                <a:latin typeface="Georgia"/>
                <a:cs typeface="Georgia"/>
              </a:rPr>
              <a:t>Hakone,</a:t>
            </a:r>
            <a:r>
              <a:rPr sz="1700" spc="295" dirty="0">
                <a:latin typeface="Georgia"/>
                <a:cs typeface="Georgia"/>
              </a:rPr>
              <a:t> </a:t>
            </a:r>
            <a:r>
              <a:rPr sz="1700" dirty="0">
                <a:latin typeface="Georgia"/>
                <a:cs typeface="Georgia"/>
              </a:rPr>
              <a:t>Kanagawa,</a:t>
            </a:r>
            <a:r>
              <a:rPr sz="1700" spc="29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promotes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042571" y="8337560"/>
            <a:ext cx="6035675" cy="13798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36575">
              <a:lnSpc>
                <a:spcPts val="4400"/>
              </a:lnSpc>
              <a:spcBef>
                <a:spcPts val="110"/>
              </a:spcBef>
            </a:pPr>
            <a:r>
              <a:rPr sz="3750" spc="-625" dirty="0">
                <a:solidFill>
                  <a:srgbClr val="FFFFFF"/>
                </a:solidFill>
                <a:latin typeface="Trebuchet MS"/>
                <a:cs typeface="Trebuchet MS"/>
              </a:rPr>
              <a:t>DISCUSSION</a:t>
            </a:r>
            <a:endParaRPr sz="3750">
              <a:latin typeface="Trebuchet MS"/>
              <a:cs typeface="Trebuchet MS"/>
            </a:endParaRPr>
          </a:p>
          <a:p>
            <a:pPr marL="43815">
              <a:lnSpc>
                <a:spcPts val="1700"/>
              </a:lnSpc>
            </a:pPr>
            <a:r>
              <a:rPr sz="1500" spc="-235" dirty="0">
                <a:latin typeface="Georgia"/>
                <a:cs typeface="Georgia"/>
              </a:rPr>
              <a:t>J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15" dirty="0">
                <a:latin typeface="Georgia"/>
                <a:cs typeface="Georgia"/>
              </a:rPr>
              <a:t>P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45" dirty="0">
                <a:latin typeface="Georgia"/>
                <a:cs typeface="Georgia"/>
              </a:rPr>
              <a:t>N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60" dirty="0">
                <a:latin typeface="Georgia"/>
                <a:cs typeface="Georgia"/>
              </a:rPr>
              <a:t>H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5" dirty="0">
                <a:latin typeface="Georgia"/>
                <a:cs typeface="Georgia"/>
              </a:rPr>
              <a:t>L</a:t>
            </a:r>
            <a:r>
              <a:rPr sz="1500" spc="-35" dirty="0">
                <a:latin typeface="Georgia"/>
                <a:cs typeface="Georgia"/>
              </a:rPr>
              <a:t>T</a:t>
            </a:r>
            <a:r>
              <a:rPr sz="1500" spc="-55" dirty="0">
                <a:latin typeface="Georgia"/>
                <a:cs typeface="Georgia"/>
              </a:rPr>
              <a:t>H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10" dirty="0">
                <a:latin typeface="Georgia"/>
                <a:cs typeface="Georgia"/>
              </a:rPr>
              <a:t>C</a:t>
            </a:r>
            <a:r>
              <a:rPr sz="1500" spc="-20" dirty="0">
                <a:latin typeface="Georgia"/>
                <a:cs typeface="Georgia"/>
              </a:rPr>
              <a:t>O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20" dirty="0">
                <a:latin typeface="Georgia"/>
                <a:cs typeface="Georgia"/>
              </a:rPr>
              <a:t>O</a:t>
            </a:r>
            <a:r>
              <a:rPr sz="1500" spc="-60" dirty="0">
                <a:latin typeface="Georgia"/>
                <a:cs typeface="Georgia"/>
              </a:rPr>
              <a:t>M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5" dirty="0">
                <a:latin typeface="Georgia"/>
                <a:cs typeface="Georgia"/>
              </a:rPr>
              <a:t>C</a:t>
            </a:r>
            <a:endParaRPr sz="1500">
              <a:latin typeface="Georgia"/>
              <a:cs typeface="Georgia"/>
            </a:endParaRPr>
          </a:p>
          <a:p>
            <a:pPr marL="12700" marR="5080">
              <a:lnSpc>
                <a:spcPct val="113799"/>
              </a:lnSpc>
              <a:spcBef>
                <a:spcPts val="175"/>
              </a:spcBef>
              <a:tabLst>
                <a:tab pos="784225" algn="l"/>
                <a:tab pos="1188720" algn="l"/>
                <a:tab pos="1833245" algn="l"/>
                <a:tab pos="1923414" algn="l"/>
                <a:tab pos="2650490" algn="l"/>
                <a:tab pos="2731770" algn="l"/>
                <a:tab pos="3004185" algn="l"/>
                <a:tab pos="3096895" algn="l"/>
                <a:tab pos="4161154" algn="l"/>
                <a:tab pos="4476750" algn="l"/>
                <a:tab pos="4945380" algn="l"/>
                <a:tab pos="5309870" algn="l"/>
                <a:tab pos="5559425" algn="l"/>
                <a:tab pos="5834380" algn="l"/>
              </a:tabLst>
            </a:pPr>
            <a:r>
              <a:rPr sz="1600" spc="-260" dirty="0">
                <a:latin typeface="Georgia"/>
                <a:cs typeface="Georgia"/>
              </a:rPr>
              <a:t>J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-55" dirty="0">
                <a:latin typeface="Georgia"/>
                <a:cs typeface="Georgia"/>
              </a:rPr>
              <a:t>'</a:t>
            </a:r>
            <a:r>
              <a:rPr sz="1600" spc="15" dirty="0">
                <a:latin typeface="Georgia"/>
                <a:cs typeface="Georgia"/>
              </a:rPr>
              <a:t>s</a:t>
            </a:r>
            <a:r>
              <a:rPr sz="1600" dirty="0">
                <a:latin typeface="Georgia"/>
                <a:cs typeface="Georgia"/>
              </a:rPr>
              <a:t>	h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h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-55" dirty="0">
                <a:latin typeface="Georgia"/>
                <a:cs typeface="Georgia"/>
              </a:rPr>
              <a:t>,</a:t>
            </a:r>
            <a:r>
              <a:rPr sz="1600" dirty="0">
                <a:latin typeface="Georgia"/>
                <a:cs typeface="Georgia"/>
              </a:rPr>
              <a:t>		d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80" dirty="0">
                <a:latin typeface="Georgia"/>
                <a:cs typeface="Georgia"/>
              </a:rPr>
              <a:t>v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5" dirty="0">
                <a:latin typeface="Georgia"/>
                <a:cs typeface="Georgia"/>
              </a:rPr>
              <a:t>b</a:t>
            </a:r>
            <a:r>
              <a:rPr sz="1600" spc="90" dirty="0">
                <a:latin typeface="Georgia"/>
                <a:cs typeface="Georgia"/>
              </a:rPr>
              <a:t>y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20" dirty="0">
                <a:latin typeface="Georgia"/>
                <a:cs typeface="Georgia"/>
              </a:rPr>
              <a:t>fee</a:t>
            </a:r>
            <a:r>
              <a:rPr sz="1600" spc="10" dirty="0">
                <a:latin typeface="Georgia"/>
                <a:cs typeface="Georgia"/>
              </a:rPr>
              <a:t>-</a:t>
            </a:r>
            <a:r>
              <a:rPr sz="1600" spc="20" dirty="0">
                <a:latin typeface="Georgia"/>
                <a:cs typeface="Georgia"/>
              </a:rPr>
              <a:t>f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10" dirty="0">
                <a:latin typeface="Georgia"/>
                <a:cs typeface="Georgia"/>
              </a:rPr>
              <a:t>-s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80" dirty="0">
                <a:latin typeface="Georgia"/>
                <a:cs typeface="Georgia"/>
              </a:rPr>
              <a:t>v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25" dirty="0">
                <a:latin typeface="Georgia"/>
                <a:cs typeface="Georgia"/>
              </a:rPr>
              <a:t>ce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5" dirty="0">
                <a:latin typeface="Georgia"/>
                <a:cs typeface="Georgia"/>
              </a:rPr>
              <a:t>nd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10" dirty="0">
                <a:latin typeface="Georgia"/>
                <a:cs typeface="Georgia"/>
              </a:rPr>
              <a:t>s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50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15" dirty="0">
                <a:latin typeface="Georgia"/>
                <a:cs typeface="Georgia"/>
              </a:rPr>
              <a:t>e  r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g</a:t>
            </a:r>
            <a:r>
              <a:rPr sz="1600" spc="25" dirty="0">
                <a:latin typeface="Georgia"/>
                <a:cs typeface="Georgia"/>
              </a:rPr>
              <a:t>u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" dirty="0">
                <a:latin typeface="Georgia"/>
                <a:cs typeface="Georgia"/>
              </a:rPr>
              <a:t>on</a:t>
            </a:r>
            <a:r>
              <a:rPr sz="1600" spc="-55" dirty="0">
                <a:latin typeface="Georgia"/>
                <a:cs typeface="Georgia"/>
              </a:rPr>
              <a:t>,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40" dirty="0">
                <a:latin typeface="Georgia"/>
                <a:cs typeface="Georgia"/>
              </a:rPr>
              <a:t>k</a:t>
            </a:r>
            <a:r>
              <a:rPr sz="1600" spc="15" dirty="0">
                <a:latin typeface="Georgia"/>
                <a:cs typeface="Georgia"/>
              </a:rPr>
              <a:t>s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0" dirty="0">
                <a:latin typeface="Georgia"/>
                <a:cs typeface="Georgia"/>
              </a:rPr>
              <a:t>s</a:t>
            </a:r>
            <a:r>
              <a:rPr sz="1600" spc="50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		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dirty="0">
                <a:latin typeface="Georgia"/>
                <a:cs typeface="Georgia"/>
              </a:rPr>
              <a:t>		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5" dirty="0">
                <a:latin typeface="Georgia"/>
                <a:cs typeface="Georgia"/>
              </a:rPr>
              <a:t>ono</a:t>
            </a:r>
            <a:r>
              <a:rPr sz="1600" spc="15" dirty="0">
                <a:latin typeface="Georgia"/>
                <a:cs typeface="Georgia"/>
              </a:rPr>
              <a:t>m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30" dirty="0">
                <a:latin typeface="Georgia"/>
                <a:cs typeface="Georgia"/>
              </a:rPr>
              <a:t>c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80" dirty="0">
                <a:latin typeface="Georgia"/>
                <a:cs typeface="Georgia"/>
              </a:rPr>
              <a:t>v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25" dirty="0">
                <a:latin typeface="Georgia"/>
                <a:cs typeface="Georgia"/>
              </a:rPr>
              <a:t>u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dirty="0">
                <a:latin typeface="Georgia"/>
                <a:cs typeface="Georgia"/>
              </a:rPr>
              <a:t>	d</a:t>
            </a:r>
            <a:r>
              <a:rPr sz="1600" spc="25" dirty="0">
                <a:latin typeface="Georgia"/>
                <a:cs typeface="Georgia"/>
              </a:rPr>
              <a:t>ue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10" dirty="0">
                <a:latin typeface="Georgia"/>
                <a:cs typeface="Georgia"/>
              </a:rPr>
              <a:t>o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042571" y="9691523"/>
            <a:ext cx="6038850" cy="2743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620" algn="just">
              <a:lnSpc>
                <a:spcPct val="113799"/>
              </a:lnSpc>
              <a:spcBef>
                <a:spcPts val="100"/>
              </a:spcBef>
            </a:pPr>
            <a:r>
              <a:rPr sz="1600" spc="10" dirty="0">
                <a:latin typeface="Georgia"/>
                <a:cs typeface="Georgia"/>
              </a:rPr>
              <a:t>paternalistic </a:t>
            </a:r>
            <a:r>
              <a:rPr sz="1600" spc="15" dirty="0">
                <a:latin typeface="Georgia"/>
                <a:cs typeface="Georgia"/>
              </a:rPr>
              <a:t>resistance </a:t>
            </a:r>
            <a:r>
              <a:rPr sz="1600" spc="5" dirty="0">
                <a:latin typeface="Georgia"/>
                <a:cs typeface="Georgia"/>
              </a:rPr>
              <a:t>in </a:t>
            </a:r>
            <a:r>
              <a:rPr sz="1600" spc="25" dirty="0">
                <a:latin typeface="Georgia"/>
                <a:cs typeface="Georgia"/>
              </a:rPr>
              <a:t>the </a:t>
            </a:r>
            <a:r>
              <a:rPr sz="1600" spc="5" dirty="0">
                <a:latin typeface="Georgia"/>
                <a:cs typeface="Georgia"/>
              </a:rPr>
              <a:t>medical </a:t>
            </a:r>
            <a:r>
              <a:rPr sz="1600" spc="15" dirty="0">
                <a:latin typeface="Georgia"/>
                <a:cs typeface="Georgia"/>
              </a:rPr>
              <a:t>community, </a:t>
            </a:r>
            <a:r>
              <a:rPr sz="1600" spc="20" dirty="0">
                <a:latin typeface="Georgia"/>
                <a:cs typeface="Georgia"/>
              </a:rPr>
              <a:t>while </a:t>
            </a:r>
            <a:r>
              <a:rPr sz="1600" spc="15" dirty="0">
                <a:latin typeface="Georgia"/>
                <a:cs typeface="Georgia"/>
              </a:rPr>
              <a:t>studies 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highlight</a:t>
            </a:r>
            <a:r>
              <a:rPr sz="1600" spc="15" dirty="0">
                <a:latin typeface="Georgia"/>
                <a:cs typeface="Georgia"/>
              </a:rPr>
              <a:t> cultural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and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economic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influences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on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healthcare 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dynamics.</a:t>
            </a:r>
            <a:endParaRPr sz="1600">
              <a:latin typeface="Georgia"/>
              <a:cs typeface="Georgia"/>
            </a:endParaRPr>
          </a:p>
          <a:p>
            <a:pPr marL="43815" algn="just">
              <a:lnSpc>
                <a:spcPct val="100000"/>
              </a:lnSpc>
              <a:spcBef>
                <a:spcPts val="464"/>
              </a:spcBef>
            </a:pPr>
            <a:r>
              <a:rPr sz="1500" spc="-235" dirty="0">
                <a:latin typeface="Georgia"/>
                <a:cs typeface="Georgia"/>
              </a:rPr>
              <a:t>J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15" dirty="0">
                <a:latin typeface="Georgia"/>
                <a:cs typeface="Georgia"/>
              </a:rPr>
              <a:t>P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30" dirty="0">
                <a:latin typeface="Georgia"/>
                <a:cs typeface="Georgia"/>
              </a:rPr>
              <a:t>S</a:t>
            </a:r>
            <a:r>
              <a:rPr sz="1500" spc="-90" dirty="0">
                <a:latin typeface="Georgia"/>
                <a:cs typeface="Georgia"/>
              </a:rPr>
              <a:t>E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60" dirty="0">
                <a:latin typeface="Georgia"/>
                <a:cs typeface="Georgia"/>
              </a:rPr>
              <a:t>M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35" dirty="0">
                <a:latin typeface="Georgia"/>
                <a:cs typeface="Georgia"/>
              </a:rPr>
              <a:t>D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10" dirty="0">
                <a:latin typeface="Georgia"/>
                <a:cs typeface="Georgia"/>
              </a:rPr>
              <a:t>C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0" dirty="0">
                <a:latin typeface="Georgia"/>
                <a:cs typeface="Georgia"/>
              </a:rPr>
              <a:t>L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30" dirty="0">
                <a:latin typeface="Georgia"/>
                <a:cs typeface="Georgia"/>
              </a:rPr>
              <a:t>S</a:t>
            </a:r>
            <a:r>
              <a:rPr sz="1500" spc="-60" dirty="0">
                <a:latin typeface="Georgia"/>
                <a:cs typeface="Georgia"/>
              </a:rPr>
              <a:t>U</a:t>
            </a:r>
            <a:r>
              <a:rPr sz="1500" spc="-50" dirty="0">
                <a:latin typeface="Georgia"/>
                <a:cs typeface="Georgia"/>
              </a:rPr>
              <a:t>R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25" dirty="0">
                <a:latin typeface="Georgia"/>
                <a:cs typeface="Georgia"/>
              </a:rPr>
              <a:t>S</a:t>
            </a:r>
            <a:r>
              <a:rPr sz="1500" spc="-30" dirty="0">
                <a:latin typeface="Georgia"/>
                <a:cs typeface="Georgia"/>
              </a:rPr>
              <a:t> S</a:t>
            </a:r>
            <a:r>
              <a:rPr sz="1500" spc="5" dirty="0">
                <a:latin typeface="Georgia"/>
                <a:cs typeface="Georgia"/>
              </a:rPr>
              <a:t>Y</a:t>
            </a:r>
            <a:r>
              <a:rPr sz="1500" spc="-30" dirty="0">
                <a:latin typeface="Georgia"/>
                <a:cs typeface="Georgia"/>
              </a:rPr>
              <a:t>S</a:t>
            </a:r>
            <a:r>
              <a:rPr sz="1500" spc="-35" dirty="0">
                <a:latin typeface="Georgia"/>
                <a:cs typeface="Georgia"/>
              </a:rPr>
              <a:t>T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55" dirty="0">
                <a:latin typeface="Georgia"/>
                <a:cs typeface="Georgia"/>
              </a:rPr>
              <a:t>M</a:t>
            </a:r>
            <a:endParaRPr sz="1500">
              <a:latin typeface="Georgia"/>
              <a:cs typeface="Georgia"/>
            </a:endParaRPr>
          </a:p>
          <a:p>
            <a:pPr marL="12700" marR="5080" algn="just">
              <a:lnSpc>
                <a:spcPts val="2190"/>
              </a:lnSpc>
              <a:spcBef>
                <a:spcPts val="50"/>
              </a:spcBef>
            </a:pPr>
            <a:r>
              <a:rPr sz="1600" spc="-20" dirty="0">
                <a:latin typeface="Georgia"/>
                <a:cs typeface="Georgia"/>
              </a:rPr>
              <a:t>In</a:t>
            </a:r>
            <a:r>
              <a:rPr sz="1600" spc="350" dirty="0">
                <a:latin typeface="Georgia"/>
                <a:cs typeface="Georgia"/>
              </a:rPr>
              <a:t> </a:t>
            </a:r>
            <a:r>
              <a:rPr sz="1600" spc="-55" dirty="0">
                <a:latin typeface="Georgia"/>
                <a:cs typeface="Georgia"/>
              </a:rPr>
              <a:t>Japan,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public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insurance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covers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medical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procedures,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but 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patients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are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responsible</a:t>
            </a:r>
            <a:r>
              <a:rPr sz="1600" spc="15" dirty="0">
                <a:latin typeface="Georgia"/>
                <a:cs typeface="Georgia"/>
              </a:rPr>
              <a:t> for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all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associated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costs.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Since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spc="-55" dirty="0">
                <a:latin typeface="Georgia"/>
                <a:cs typeface="Georgia"/>
              </a:rPr>
              <a:t>1961,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 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fixed-rate </a:t>
            </a:r>
            <a:r>
              <a:rPr sz="1600" spc="20" dirty="0">
                <a:latin typeface="Georgia"/>
                <a:cs typeface="Georgia"/>
              </a:rPr>
              <a:t>co-payment </a:t>
            </a:r>
            <a:r>
              <a:rPr sz="1600" spc="15" dirty="0">
                <a:latin typeface="Georgia"/>
                <a:cs typeface="Georgia"/>
              </a:rPr>
              <a:t>of </a:t>
            </a:r>
            <a:r>
              <a:rPr sz="1600" spc="35" dirty="0">
                <a:latin typeface="Georgia"/>
                <a:cs typeface="Georgia"/>
              </a:rPr>
              <a:t>thirty </a:t>
            </a:r>
            <a:r>
              <a:rPr sz="1600" spc="20" dirty="0">
                <a:latin typeface="Georgia"/>
                <a:cs typeface="Georgia"/>
              </a:rPr>
              <a:t>percent </a:t>
            </a:r>
            <a:r>
              <a:rPr sz="1600" spc="15" dirty="0">
                <a:latin typeface="Georgia"/>
                <a:cs typeface="Georgia"/>
              </a:rPr>
              <a:t>allows residents </a:t>
            </a:r>
            <a:r>
              <a:rPr sz="1600" spc="30" dirty="0">
                <a:latin typeface="Georgia"/>
                <a:cs typeface="Georgia"/>
              </a:rPr>
              <a:t>to </a:t>
            </a:r>
            <a:r>
              <a:rPr sz="1600" spc="15" dirty="0">
                <a:latin typeface="Georgia"/>
                <a:cs typeface="Georgia"/>
              </a:rPr>
              <a:t>access </a:t>
            </a:r>
            <a:r>
              <a:rPr sz="1600" spc="-37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healthcare</a:t>
            </a:r>
            <a:r>
              <a:rPr sz="1600" spc="15" dirty="0">
                <a:latin typeface="Georgia"/>
                <a:cs typeface="Georgia"/>
              </a:rPr>
              <a:t> nationwide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35" dirty="0">
                <a:latin typeface="Georgia"/>
                <a:cs typeface="Georgia"/>
              </a:rPr>
              <a:t>with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the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freedom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30" dirty="0">
                <a:latin typeface="Georgia"/>
                <a:cs typeface="Georgia"/>
              </a:rPr>
              <a:t>to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choose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medical 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facilities.</a:t>
            </a:r>
            <a:endParaRPr sz="1600">
              <a:latin typeface="Georgia"/>
              <a:cs typeface="Georgia"/>
            </a:endParaRPr>
          </a:p>
          <a:p>
            <a:pPr marL="43815" algn="just">
              <a:lnSpc>
                <a:spcPts val="1570"/>
              </a:lnSpc>
            </a:pPr>
            <a:r>
              <a:rPr sz="1400" spc="-60" dirty="0">
                <a:latin typeface="Georgia"/>
                <a:cs typeface="Georgia"/>
              </a:rPr>
              <a:t>JAPAN</a:t>
            </a:r>
            <a:r>
              <a:rPr sz="1400" spc="-25" dirty="0">
                <a:latin typeface="Georgia"/>
                <a:cs typeface="Georgia"/>
              </a:rPr>
              <a:t> </a:t>
            </a:r>
            <a:r>
              <a:rPr sz="1400" spc="-50" dirty="0">
                <a:latin typeface="Georgia"/>
                <a:cs typeface="Georgia"/>
              </a:rPr>
              <a:t>FOREIGN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ECONOMIC </a:t>
            </a:r>
            <a:r>
              <a:rPr sz="1400" spc="-35" dirty="0">
                <a:latin typeface="Georgia"/>
                <a:cs typeface="Georgia"/>
              </a:rPr>
              <a:t>DIRECT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40" dirty="0">
                <a:latin typeface="Georgia"/>
                <a:cs typeface="Georgia"/>
              </a:rPr>
              <a:t>INVESTMENT</a:t>
            </a:r>
            <a:r>
              <a:rPr sz="1400" spc="-25" dirty="0">
                <a:latin typeface="Georgia"/>
                <a:cs typeface="Georgia"/>
              </a:rPr>
              <a:t> </a:t>
            </a:r>
            <a:r>
              <a:rPr sz="1400" spc="-35" dirty="0">
                <a:latin typeface="Georgia"/>
                <a:cs typeface="Georgia"/>
              </a:rPr>
              <a:t>IN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40" dirty="0">
                <a:latin typeface="Georgia"/>
                <a:cs typeface="Georgia"/>
              </a:rPr>
              <a:t>HEATHCARE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8042571" y="12446772"/>
            <a:ext cx="6035675" cy="8585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3799"/>
              </a:lnSpc>
              <a:spcBef>
                <a:spcPts val="100"/>
              </a:spcBef>
            </a:pPr>
            <a:r>
              <a:rPr sz="1600" spc="-10" dirty="0">
                <a:latin typeface="Georgia"/>
                <a:cs typeface="Georgia"/>
              </a:rPr>
              <a:t>Foreign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investment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shapes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spc="-45" dirty="0">
                <a:latin typeface="Georgia"/>
                <a:cs typeface="Georgia"/>
              </a:rPr>
              <a:t>Japan's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healthcare,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especially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in 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pharmaceuticals, </a:t>
            </a:r>
            <a:r>
              <a:rPr sz="1600" spc="35" dirty="0">
                <a:latin typeface="Georgia"/>
                <a:cs typeface="Georgia"/>
              </a:rPr>
              <a:t>with </a:t>
            </a:r>
            <a:r>
              <a:rPr sz="1600" dirty="0">
                <a:latin typeface="Georgia"/>
                <a:cs typeface="Georgia"/>
              </a:rPr>
              <a:t>minimal </a:t>
            </a:r>
            <a:r>
              <a:rPr sz="1600" spc="15" dirty="0">
                <a:latin typeface="Georgia"/>
                <a:cs typeface="Georgia"/>
              </a:rPr>
              <a:t>presence </a:t>
            </a:r>
            <a:r>
              <a:rPr sz="1600" spc="5" dirty="0">
                <a:latin typeface="Georgia"/>
                <a:cs typeface="Georgia"/>
              </a:rPr>
              <a:t>in medical </a:t>
            </a:r>
            <a:r>
              <a:rPr sz="1600" spc="20" dirty="0">
                <a:latin typeface="Georgia"/>
                <a:cs typeface="Georgia"/>
              </a:rPr>
              <a:t>servicesless 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h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55" dirty="0">
                <a:latin typeface="Georgia"/>
                <a:cs typeface="Georgia"/>
              </a:rPr>
              <a:t>0</a:t>
            </a:r>
            <a:r>
              <a:rPr sz="1600" spc="-85" dirty="0">
                <a:latin typeface="Georgia"/>
                <a:cs typeface="Georgia"/>
              </a:rPr>
              <a:t>.</a:t>
            </a:r>
            <a:r>
              <a:rPr sz="1600" spc="-110" dirty="0">
                <a:latin typeface="Georgia"/>
                <a:cs typeface="Georgia"/>
              </a:rPr>
              <a:t>2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50" dirty="0">
                <a:latin typeface="Georgia"/>
                <a:cs typeface="Georgia"/>
              </a:rPr>
              <a:t>t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25" dirty="0">
                <a:latin typeface="Georgia"/>
                <a:cs typeface="Georgia"/>
              </a:rPr>
              <a:t>f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-5" dirty="0">
                <a:latin typeface="Georgia"/>
                <a:cs typeface="Georgia"/>
              </a:rPr>
              <a:t>l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m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85" dirty="0">
                <a:latin typeface="Georgia"/>
                <a:cs typeface="Georgia"/>
              </a:rPr>
              <a:t>y</a:t>
            </a:r>
            <a:r>
              <a:rPr sz="1600" spc="15" dirty="0">
                <a:latin typeface="Georgia"/>
                <a:cs typeface="Georgia"/>
              </a:rPr>
              <a:t>m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-80" dirty="0">
                <a:latin typeface="Georgia"/>
                <a:cs typeface="Georgia"/>
              </a:rPr>
              <a:t>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0735854" y="13443587"/>
            <a:ext cx="2219325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  <a:tabLst>
                <a:tab pos="1221740" algn="l"/>
                <a:tab pos="1506220" algn="l"/>
                <a:tab pos="1762760" algn="l"/>
              </a:tabLst>
            </a:pPr>
            <a:r>
              <a:rPr sz="1700" spc="5" dirty="0">
                <a:latin typeface="Georgia"/>
                <a:cs typeface="Georgia"/>
              </a:rPr>
              <a:t>Combining		</a:t>
            </a:r>
            <a:r>
              <a:rPr sz="1700" spc="15" dirty="0">
                <a:latin typeface="Georgia"/>
                <a:cs typeface="Georgia"/>
              </a:rPr>
              <a:t>both 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-5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-5" dirty="0">
                <a:latin typeface="Georgia"/>
                <a:cs typeface="Georgia"/>
              </a:rPr>
              <a:t>ll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15" dirty="0">
                <a:latin typeface="Georgia"/>
                <a:cs typeface="Georgia"/>
              </a:rPr>
              <a:t>g</a:t>
            </a:r>
            <a:r>
              <a:rPr sz="1700" spc="25" dirty="0">
                <a:latin typeface="Georgia"/>
                <a:cs typeface="Georgia"/>
              </a:rPr>
              <a:t>e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-145" dirty="0">
                <a:latin typeface="Georgia"/>
                <a:cs typeface="Georgia"/>
              </a:rPr>
              <a:t>(</a:t>
            </a:r>
            <a:r>
              <a:rPr sz="1700" spc="-40" dirty="0">
                <a:latin typeface="Georgia"/>
                <a:cs typeface="Georgia"/>
              </a:rPr>
              <a:t>A</a:t>
            </a:r>
            <a:r>
              <a:rPr sz="1700" spc="-50" dirty="0">
                <a:latin typeface="Georgia"/>
                <a:cs typeface="Georgia"/>
              </a:rPr>
              <a:t>I</a:t>
            </a:r>
            <a:r>
              <a:rPr sz="1700" spc="-145" dirty="0">
                <a:latin typeface="Georgia"/>
                <a:cs typeface="Georgia"/>
              </a:rPr>
              <a:t>)</a:t>
            </a:r>
            <a:r>
              <a:rPr sz="1700" dirty="0">
                <a:latin typeface="Georgia"/>
                <a:cs typeface="Georgia"/>
              </a:rPr>
              <a:t>	</a:t>
            </a:r>
            <a:r>
              <a:rPr sz="1700" spc="95" dirty="0">
                <a:latin typeface="Georgia"/>
                <a:cs typeface="Georgia"/>
              </a:rPr>
              <a:t>w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spc="5" dirty="0">
                <a:latin typeface="Georgia"/>
                <a:cs typeface="Georgia"/>
              </a:rPr>
              <a:t>h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3104500" y="13443587"/>
            <a:ext cx="874394" cy="616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655" marR="5080" indent="-21590">
              <a:lnSpc>
                <a:spcPct val="114100"/>
              </a:lnSpc>
              <a:spcBef>
                <a:spcPts val="100"/>
              </a:spcBef>
            </a:pPr>
            <a:r>
              <a:rPr sz="1700" spc="-40" dirty="0">
                <a:latin typeface="Georgia"/>
                <a:cs typeface="Georgia"/>
              </a:rPr>
              <a:t>A</a:t>
            </a:r>
            <a:r>
              <a:rPr sz="1700" spc="20" dirty="0">
                <a:latin typeface="Georgia"/>
                <a:cs typeface="Georgia"/>
              </a:rPr>
              <a:t>r</a:t>
            </a:r>
            <a:r>
              <a:rPr sz="1700" spc="50" dirty="0">
                <a:latin typeface="Georgia"/>
                <a:cs typeface="Georgia"/>
              </a:rPr>
              <a:t>t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25" dirty="0">
                <a:latin typeface="Georgia"/>
                <a:cs typeface="Georgia"/>
              </a:rPr>
              <a:t>f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-5" dirty="0">
                <a:latin typeface="Georgia"/>
                <a:cs typeface="Georgia"/>
              </a:rPr>
              <a:t>l  </a:t>
            </a:r>
            <a:r>
              <a:rPr sz="1700" spc="-75" dirty="0">
                <a:latin typeface="Georgia"/>
                <a:cs typeface="Georgia"/>
              </a:rPr>
              <a:t>M</a:t>
            </a:r>
            <a:r>
              <a:rPr sz="1700" spc="-10" dirty="0">
                <a:latin typeface="Georgia"/>
                <a:cs typeface="Georgia"/>
              </a:rPr>
              <a:t>a</a:t>
            </a:r>
            <a:r>
              <a:rPr sz="1700" spc="30" dirty="0">
                <a:latin typeface="Georgia"/>
                <a:cs typeface="Georgia"/>
              </a:rPr>
              <a:t>c</a:t>
            </a:r>
            <a:r>
              <a:rPr sz="1700" spc="5" dirty="0">
                <a:latin typeface="Georgia"/>
                <a:cs typeface="Georgia"/>
              </a:rPr>
              <a:t>h</a:t>
            </a:r>
            <a:r>
              <a:rPr sz="1700" dirty="0">
                <a:latin typeface="Georgia"/>
                <a:cs typeface="Georgia"/>
              </a:rPr>
              <a:t>i</a:t>
            </a:r>
            <a:r>
              <a:rPr sz="1700" spc="5" dirty="0">
                <a:latin typeface="Georgia"/>
                <a:cs typeface="Georgia"/>
              </a:rPr>
              <a:t>n</a:t>
            </a:r>
            <a:r>
              <a:rPr sz="1700" spc="25" dirty="0">
                <a:latin typeface="Georgia"/>
                <a:cs typeface="Georgia"/>
              </a:rPr>
              <a:t>e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0735854" y="14034620"/>
            <a:ext cx="3243580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10" dirty="0">
                <a:latin typeface="Georgia"/>
                <a:cs typeface="Georgia"/>
              </a:rPr>
              <a:t>learning</a:t>
            </a:r>
            <a:r>
              <a:rPr sz="1700" spc="1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that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can</a:t>
            </a:r>
            <a:r>
              <a:rPr sz="1700" spc="1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improve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the 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efficiency </a:t>
            </a:r>
            <a:r>
              <a:rPr sz="1700" spc="15" dirty="0">
                <a:latin typeface="Georgia"/>
                <a:cs typeface="Georgia"/>
              </a:rPr>
              <a:t>collecting </a:t>
            </a:r>
            <a:r>
              <a:rPr sz="1700" spc="10" dirty="0">
                <a:latin typeface="Georgia"/>
                <a:cs typeface="Georgia"/>
              </a:rPr>
              <a:t>data </a:t>
            </a:r>
            <a:r>
              <a:rPr sz="1700" spc="15" dirty="0">
                <a:latin typeface="Georgia"/>
                <a:cs typeface="Georgia"/>
              </a:rPr>
              <a:t>or </a:t>
            </a:r>
            <a:r>
              <a:rPr sz="1700" spc="30" dirty="0">
                <a:latin typeface="Georgia"/>
                <a:cs typeface="Georgia"/>
              </a:rPr>
              <a:t>easy </a:t>
            </a:r>
            <a:r>
              <a:rPr sz="1700" spc="35" dirty="0">
                <a:latin typeface="Georgia"/>
                <a:cs typeface="Georgia"/>
              </a:rPr>
              <a:t> </a:t>
            </a:r>
            <a:r>
              <a:rPr sz="1700" spc="30" dirty="0">
                <a:latin typeface="Georgia"/>
                <a:cs typeface="Georgia"/>
              </a:rPr>
              <a:t>to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identify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the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patient</a:t>
            </a:r>
            <a:r>
              <a:rPr sz="1700" spc="-35" dirty="0">
                <a:latin typeface="Georgia"/>
                <a:cs typeface="Georgia"/>
              </a:rPr>
              <a:t> </a:t>
            </a:r>
            <a:r>
              <a:rPr sz="1700" spc="5" dirty="0">
                <a:latin typeface="Georgia"/>
                <a:cs typeface="Georgia"/>
              </a:rPr>
              <a:t>illness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829410" y="9348059"/>
            <a:ext cx="1780539" cy="25330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0165" algn="ctr">
              <a:lnSpc>
                <a:spcPct val="117500"/>
              </a:lnSpc>
              <a:spcBef>
                <a:spcPts val="90"/>
              </a:spcBef>
            </a:pPr>
            <a:r>
              <a:rPr sz="1750" spc="40" dirty="0">
                <a:latin typeface="Georgia"/>
                <a:cs typeface="Georgia"/>
              </a:rPr>
              <a:t>Improve </a:t>
            </a:r>
            <a:r>
              <a:rPr sz="1750" spc="45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understanding</a:t>
            </a:r>
            <a:r>
              <a:rPr sz="1750" spc="-60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of </a:t>
            </a:r>
            <a:r>
              <a:rPr sz="1750" spc="-405" dirty="0">
                <a:latin typeface="Georgia"/>
                <a:cs typeface="Georgia"/>
              </a:rPr>
              <a:t> </a:t>
            </a:r>
            <a:r>
              <a:rPr sz="1750" spc="35" dirty="0">
                <a:latin typeface="Georgia"/>
                <a:cs typeface="Georgia"/>
              </a:rPr>
              <a:t>mental </a:t>
            </a:r>
            <a:r>
              <a:rPr sz="1750" spc="30" dirty="0">
                <a:latin typeface="Georgia"/>
                <a:cs typeface="Georgia"/>
              </a:rPr>
              <a:t>health </a:t>
            </a:r>
            <a:r>
              <a:rPr sz="1750" spc="35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issues </a:t>
            </a:r>
            <a:r>
              <a:rPr sz="1750" spc="20" dirty="0">
                <a:latin typeface="Georgia"/>
                <a:cs typeface="Georgia"/>
              </a:rPr>
              <a:t>and </a:t>
            </a:r>
            <a:r>
              <a:rPr sz="1750" spc="50" dirty="0">
                <a:latin typeface="Georgia"/>
                <a:cs typeface="Georgia"/>
              </a:rPr>
              <a:t>to </a:t>
            </a:r>
            <a:r>
              <a:rPr sz="1750" spc="55" dirty="0">
                <a:latin typeface="Georgia"/>
                <a:cs typeface="Georgia"/>
              </a:rPr>
              <a:t> </a:t>
            </a:r>
            <a:r>
              <a:rPr sz="1750" spc="40" dirty="0">
                <a:latin typeface="Georgia"/>
                <a:cs typeface="Georgia"/>
              </a:rPr>
              <a:t>support </a:t>
            </a:r>
            <a:r>
              <a:rPr sz="1750" spc="45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appropriate </a:t>
            </a:r>
            <a:r>
              <a:rPr sz="1750" spc="35" dirty="0">
                <a:latin typeface="Georgia"/>
                <a:cs typeface="Georgia"/>
              </a:rPr>
              <a:t> </a:t>
            </a:r>
            <a:r>
              <a:rPr sz="1750" spc="30" dirty="0">
                <a:latin typeface="Georgia"/>
                <a:cs typeface="Georgia"/>
              </a:rPr>
              <a:t>healthcare </a:t>
            </a:r>
            <a:r>
              <a:rPr sz="1750" spc="35" dirty="0">
                <a:latin typeface="Georgia"/>
                <a:cs typeface="Georgia"/>
              </a:rPr>
              <a:t> practices</a:t>
            </a:r>
            <a:endParaRPr sz="1750">
              <a:latin typeface="Georgia"/>
              <a:cs typeface="Georgia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5813479" y="15307336"/>
            <a:ext cx="1814195" cy="31330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3840">
              <a:lnSpc>
                <a:spcPct val="100000"/>
              </a:lnSpc>
              <a:spcBef>
                <a:spcPts val="95"/>
              </a:spcBef>
            </a:pPr>
            <a:r>
              <a:rPr sz="1650" b="1" spc="-55" dirty="0">
                <a:solidFill>
                  <a:srgbClr val="737373"/>
                </a:solidFill>
                <a:latin typeface="Verdana"/>
                <a:cs typeface="Verdana"/>
              </a:rPr>
              <a:t>Population</a:t>
            </a:r>
            <a:endParaRPr sz="1650">
              <a:latin typeface="Verdana"/>
              <a:cs typeface="Verdana"/>
            </a:endParaRPr>
          </a:p>
          <a:p>
            <a:pPr marL="12065" marR="5080" algn="ctr">
              <a:lnSpc>
                <a:spcPct val="114100"/>
              </a:lnSpc>
              <a:spcBef>
                <a:spcPts val="1550"/>
              </a:spcBef>
            </a:pPr>
            <a:r>
              <a:rPr sz="1700" spc="5" dirty="0">
                <a:latin typeface="Georgia"/>
                <a:cs typeface="Georgia"/>
              </a:rPr>
              <a:t>Senior </a:t>
            </a:r>
            <a:r>
              <a:rPr sz="1700" spc="25" dirty="0">
                <a:latin typeface="Georgia"/>
                <a:cs typeface="Georgia"/>
              </a:rPr>
              <a:t>citizens 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35" dirty="0">
                <a:latin typeface="Georgia"/>
                <a:cs typeface="Georgia"/>
              </a:rPr>
              <a:t>workers </a:t>
            </a:r>
            <a:r>
              <a:rPr sz="1700" spc="10" dirty="0">
                <a:latin typeface="Georgia"/>
                <a:cs typeface="Georgia"/>
              </a:rPr>
              <a:t>should </a:t>
            </a:r>
            <a:r>
              <a:rPr sz="1700" spc="1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have </a:t>
            </a:r>
            <a:r>
              <a:rPr sz="1700" spc="-10" dirty="0">
                <a:latin typeface="Georgia"/>
                <a:cs typeface="Georgia"/>
              </a:rPr>
              <a:t>a </a:t>
            </a:r>
            <a:r>
              <a:rPr sz="1700" spc="15" dirty="0">
                <a:latin typeface="Georgia"/>
                <a:cs typeface="Georgia"/>
              </a:rPr>
              <a:t>proper 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medical</a:t>
            </a:r>
            <a:r>
              <a:rPr sz="1700" spc="-9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treatment </a:t>
            </a:r>
            <a:r>
              <a:rPr sz="1700" spc="-395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for </a:t>
            </a:r>
            <a:r>
              <a:rPr sz="1700" spc="10" dirty="0">
                <a:latin typeface="Georgia"/>
                <a:cs typeface="Georgia"/>
              </a:rPr>
              <a:t>them, </a:t>
            </a:r>
            <a:r>
              <a:rPr sz="1700" spc="15" dirty="0">
                <a:latin typeface="Georgia"/>
                <a:cs typeface="Georgia"/>
              </a:rPr>
              <a:t>this </a:t>
            </a:r>
            <a:r>
              <a:rPr sz="1700" spc="20" dirty="0">
                <a:latin typeface="Georgia"/>
                <a:cs typeface="Georgia"/>
              </a:rPr>
              <a:t> result </a:t>
            </a:r>
            <a:r>
              <a:rPr sz="1700" spc="25" dirty="0">
                <a:latin typeface="Georgia"/>
                <a:cs typeface="Georgia"/>
              </a:rPr>
              <a:t>towards 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15" dirty="0">
                <a:latin typeface="Georgia"/>
                <a:cs typeface="Georgia"/>
              </a:rPr>
              <a:t>healthier </a:t>
            </a:r>
            <a:r>
              <a:rPr sz="1700" spc="10" dirty="0">
                <a:latin typeface="Georgia"/>
                <a:cs typeface="Georgia"/>
              </a:rPr>
              <a:t>life </a:t>
            </a:r>
            <a:r>
              <a:rPr sz="1700" spc="15" dirty="0">
                <a:latin typeface="Georgia"/>
                <a:cs typeface="Georgia"/>
              </a:rPr>
              <a:t>or </a:t>
            </a:r>
            <a:r>
              <a:rPr sz="1700" spc="2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increasing </a:t>
            </a:r>
            <a:r>
              <a:rPr sz="1700" spc="20" dirty="0">
                <a:latin typeface="Georgia"/>
                <a:cs typeface="Georgia"/>
              </a:rPr>
              <a:t>their 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lifespan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6839" y="8345023"/>
            <a:ext cx="5387975" cy="53752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23215">
              <a:lnSpc>
                <a:spcPts val="4370"/>
              </a:lnSpc>
              <a:spcBef>
                <a:spcPts val="110"/>
              </a:spcBef>
            </a:pPr>
            <a:r>
              <a:rPr sz="3750" spc="-575" dirty="0">
                <a:solidFill>
                  <a:srgbClr val="FFFFFF"/>
                </a:solidFill>
                <a:latin typeface="Trebuchet MS"/>
                <a:cs typeface="Trebuchet MS"/>
              </a:rPr>
              <a:t>ANALYSIS</a:t>
            </a:r>
            <a:endParaRPr sz="3750">
              <a:latin typeface="Trebuchet MS"/>
              <a:cs typeface="Trebuchet MS"/>
            </a:endParaRPr>
          </a:p>
          <a:p>
            <a:pPr marL="105410">
              <a:lnSpc>
                <a:spcPts val="1670"/>
              </a:lnSpc>
            </a:pPr>
            <a:r>
              <a:rPr sz="1500" spc="-60" dirty="0">
                <a:latin typeface="Georgia"/>
                <a:cs typeface="Georgia"/>
              </a:rPr>
              <a:t>H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5" dirty="0">
                <a:latin typeface="Georgia"/>
                <a:cs typeface="Georgia"/>
              </a:rPr>
              <a:t>L</a:t>
            </a:r>
            <a:r>
              <a:rPr sz="1500" spc="-35" dirty="0">
                <a:latin typeface="Georgia"/>
                <a:cs typeface="Georgia"/>
              </a:rPr>
              <a:t>T</a:t>
            </a:r>
            <a:r>
              <a:rPr sz="1500" spc="-55" dirty="0">
                <a:latin typeface="Georgia"/>
                <a:cs typeface="Georgia"/>
              </a:rPr>
              <a:t>H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90" dirty="0">
                <a:latin typeface="Georgia"/>
                <a:cs typeface="Georgia"/>
              </a:rPr>
              <a:t>X</a:t>
            </a:r>
            <a:r>
              <a:rPr sz="1500" spc="-15" dirty="0">
                <a:latin typeface="Georgia"/>
                <a:cs typeface="Georgia"/>
              </a:rPr>
              <a:t>P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35" dirty="0">
                <a:latin typeface="Georgia"/>
                <a:cs typeface="Georgia"/>
              </a:rPr>
              <a:t>D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35" dirty="0">
                <a:latin typeface="Georgia"/>
                <a:cs typeface="Georgia"/>
              </a:rPr>
              <a:t>T</a:t>
            </a:r>
            <a:r>
              <a:rPr sz="1500" spc="-60" dirty="0">
                <a:latin typeface="Georgia"/>
                <a:cs typeface="Georgia"/>
              </a:rPr>
              <a:t>U</a:t>
            </a:r>
            <a:r>
              <a:rPr sz="1500" spc="-50" dirty="0">
                <a:latin typeface="Georgia"/>
                <a:cs typeface="Georgia"/>
              </a:rPr>
              <a:t>R</a:t>
            </a:r>
            <a:r>
              <a:rPr sz="1500" spc="-90" dirty="0">
                <a:latin typeface="Georgia"/>
                <a:cs typeface="Georgia"/>
              </a:rPr>
              <a:t>E</a:t>
            </a:r>
            <a:endParaRPr sz="15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1600" spc="-5" dirty="0">
                <a:latin typeface="Georgia"/>
                <a:cs typeface="Georgia"/>
              </a:rPr>
              <a:t>Data</a:t>
            </a:r>
            <a:r>
              <a:rPr sz="1600" spc="15" dirty="0">
                <a:latin typeface="Georgia"/>
                <a:cs typeface="Georgia"/>
              </a:rPr>
              <a:t> from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the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World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-5" dirty="0">
                <a:latin typeface="Georgia"/>
                <a:cs typeface="Georgia"/>
              </a:rPr>
              <a:t>Health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Organization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-90" dirty="0">
                <a:latin typeface="Georgia"/>
                <a:cs typeface="Georgia"/>
              </a:rPr>
              <a:t>(WHO)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indicates</a:t>
            </a:r>
            <a:endParaRPr sz="1600">
              <a:latin typeface="Georgia"/>
              <a:cs typeface="Georgia"/>
            </a:endParaRPr>
          </a:p>
          <a:p>
            <a:pPr marL="12700" marR="15875">
              <a:lnSpc>
                <a:spcPct val="113799"/>
              </a:lnSpc>
            </a:pPr>
            <a:r>
              <a:rPr sz="1600" spc="20" dirty="0">
                <a:latin typeface="Georgia"/>
                <a:cs typeface="Georgia"/>
              </a:rPr>
              <a:t>that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spc="20" dirty="0">
                <a:latin typeface="Georgia"/>
                <a:cs typeface="Georgia"/>
              </a:rPr>
              <a:t>there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has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been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increase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of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health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spc="20" dirty="0">
                <a:latin typeface="Georgia"/>
                <a:cs typeface="Georgia"/>
              </a:rPr>
              <a:t>expenditure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in </a:t>
            </a:r>
            <a:r>
              <a:rPr sz="1600" spc="-370" dirty="0">
                <a:latin typeface="Georgia"/>
                <a:cs typeface="Georgia"/>
              </a:rPr>
              <a:t> </a:t>
            </a:r>
            <a:r>
              <a:rPr sz="1600" spc="-260" dirty="0">
                <a:latin typeface="Georgia"/>
                <a:cs typeface="Georgia"/>
              </a:rPr>
              <a:t>J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80" dirty="0">
                <a:latin typeface="Georgia"/>
                <a:cs typeface="Georgia"/>
              </a:rPr>
              <a:t>v</a:t>
            </a:r>
            <a:r>
              <a:rPr sz="1600" spc="20" dirty="0">
                <a:latin typeface="Georgia"/>
                <a:cs typeface="Georgia"/>
              </a:rPr>
              <a:t>er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h</a:t>
            </a:r>
            <a:r>
              <a:rPr sz="1600" spc="25" dirty="0">
                <a:latin typeface="Georgia"/>
                <a:cs typeface="Georgia"/>
              </a:rPr>
              <a:t>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p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s</a:t>
            </a:r>
            <a:r>
              <a:rPr sz="1600" spc="50" dirty="0">
                <a:latin typeface="Georgia"/>
                <a:cs typeface="Georgia"/>
              </a:rPr>
              <a:t>t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10" dirty="0">
                <a:latin typeface="Georgia"/>
                <a:cs typeface="Georgia"/>
              </a:rPr>
              <a:t>2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dirty="0">
                <a:latin typeface="Georgia"/>
                <a:cs typeface="Georgia"/>
              </a:rPr>
              <a:t>d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s</a:t>
            </a:r>
            <a:endParaRPr sz="1600">
              <a:latin typeface="Georgia"/>
              <a:cs typeface="Georgia"/>
            </a:endParaRPr>
          </a:p>
          <a:p>
            <a:pPr marL="105410">
              <a:lnSpc>
                <a:spcPct val="100000"/>
              </a:lnSpc>
              <a:spcBef>
                <a:spcPts val="930"/>
              </a:spcBef>
            </a:pPr>
            <a:r>
              <a:rPr sz="1500" spc="-55" dirty="0">
                <a:latin typeface="Georgia"/>
                <a:cs typeface="Georgia"/>
              </a:rPr>
              <a:t>G</a:t>
            </a:r>
            <a:r>
              <a:rPr sz="1500" spc="-20" dirty="0">
                <a:latin typeface="Georgia"/>
                <a:cs typeface="Georgia"/>
              </a:rPr>
              <a:t>O</a:t>
            </a:r>
            <a:r>
              <a:rPr sz="1500" spc="-35" dirty="0">
                <a:latin typeface="Georgia"/>
                <a:cs typeface="Georgia"/>
              </a:rPr>
              <a:t>V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50" dirty="0">
                <a:latin typeface="Georgia"/>
                <a:cs typeface="Georgia"/>
              </a:rPr>
              <a:t>RN</a:t>
            </a:r>
            <a:r>
              <a:rPr sz="1500" spc="-60" dirty="0">
                <a:latin typeface="Georgia"/>
                <a:cs typeface="Georgia"/>
              </a:rPr>
              <a:t>M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30" dirty="0">
                <a:latin typeface="Georgia"/>
                <a:cs typeface="Georgia"/>
              </a:rPr>
              <a:t>T </a:t>
            </a:r>
            <a:r>
              <a:rPr sz="1500" spc="-15" dirty="0">
                <a:latin typeface="Georgia"/>
                <a:cs typeface="Georgia"/>
              </a:rPr>
              <a:t>P</a:t>
            </a:r>
            <a:r>
              <a:rPr sz="1500" spc="-20" dirty="0">
                <a:latin typeface="Georgia"/>
                <a:cs typeface="Georgia"/>
              </a:rPr>
              <a:t>O</a:t>
            </a:r>
            <a:r>
              <a:rPr sz="1500" spc="-55" dirty="0">
                <a:latin typeface="Georgia"/>
                <a:cs typeface="Georgia"/>
              </a:rPr>
              <a:t>L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10" dirty="0">
                <a:latin typeface="Georgia"/>
                <a:cs typeface="Georgia"/>
              </a:rPr>
              <a:t>C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25" dirty="0">
                <a:latin typeface="Georgia"/>
                <a:cs typeface="Georgia"/>
              </a:rPr>
              <a:t>S</a:t>
            </a:r>
            <a:endParaRPr sz="1500">
              <a:latin typeface="Georgia"/>
              <a:cs typeface="Georgia"/>
            </a:endParaRPr>
          </a:p>
          <a:p>
            <a:pPr marL="368300">
              <a:lnSpc>
                <a:spcPct val="100000"/>
              </a:lnSpc>
              <a:spcBef>
                <a:spcPts val="65"/>
              </a:spcBef>
            </a:pPr>
            <a:r>
              <a:rPr sz="1600" spc="5" dirty="0">
                <a:latin typeface="Georgia"/>
                <a:cs typeface="Georgia"/>
              </a:rPr>
              <a:t>Spending 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of </a:t>
            </a:r>
            <a:r>
              <a:rPr sz="1600" spc="17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population 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using 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spc="-40" dirty="0">
                <a:latin typeface="Georgia"/>
                <a:cs typeface="Georgia"/>
              </a:rPr>
              <a:t>LTCI</a:t>
            </a:r>
            <a:r>
              <a:rPr sz="1600" spc="5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had</a:t>
            </a:r>
            <a:r>
              <a:rPr sz="1600" spc="580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shown </a:t>
            </a:r>
            <a:r>
              <a:rPr sz="1600" spc="1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</a:t>
            </a:r>
            <a:endParaRPr sz="1600">
              <a:latin typeface="Georgia"/>
              <a:cs typeface="Georgia"/>
            </a:endParaRPr>
          </a:p>
          <a:p>
            <a:pPr marL="368300">
              <a:lnSpc>
                <a:spcPct val="100000"/>
              </a:lnSpc>
              <a:spcBef>
                <a:spcPts val="265"/>
              </a:spcBef>
            </a:pP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s</a:t>
            </a:r>
            <a:r>
              <a:rPr sz="1600" spc="25" dirty="0">
                <a:latin typeface="Georgia"/>
                <a:cs typeface="Georgia"/>
              </a:rPr>
              <a:t>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80" dirty="0">
                <a:latin typeface="Georgia"/>
                <a:cs typeface="Georgia"/>
              </a:rPr>
              <a:t>v</a:t>
            </a:r>
            <a:r>
              <a:rPr sz="1600" spc="20" dirty="0">
                <a:latin typeface="Georgia"/>
                <a:cs typeface="Georgia"/>
              </a:rPr>
              <a:t>er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h</a:t>
            </a:r>
            <a:r>
              <a:rPr sz="1600" spc="25" dirty="0">
                <a:latin typeface="Georgia"/>
                <a:cs typeface="Georgia"/>
              </a:rPr>
              <a:t>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sp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o</a:t>
            </a:r>
            <a:r>
              <a:rPr sz="1600" spc="25" dirty="0">
                <a:latin typeface="Georgia"/>
                <a:cs typeface="Georgia"/>
              </a:rPr>
              <a:t>f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1</a:t>
            </a:r>
            <a:r>
              <a:rPr sz="1600" spc="-135" dirty="0">
                <a:latin typeface="Georgia"/>
                <a:cs typeface="Georgia"/>
              </a:rPr>
              <a:t>8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85" dirty="0">
                <a:latin typeface="Georgia"/>
                <a:cs typeface="Georgia"/>
              </a:rPr>
              <a:t>y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10" dirty="0">
                <a:latin typeface="Georgia"/>
                <a:cs typeface="Georgia"/>
              </a:rPr>
              <a:t>s</a:t>
            </a:r>
            <a:r>
              <a:rPr sz="1600" spc="-80" dirty="0">
                <a:latin typeface="Georgia"/>
                <a:cs typeface="Georgia"/>
              </a:rPr>
              <a:t>.</a:t>
            </a:r>
            <a:endParaRPr sz="1600">
              <a:latin typeface="Georgia"/>
              <a:cs typeface="Georgia"/>
            </a:endParaRPr>
          </a:p>
          <a:p>
            <a:pPr marL="368300" marR="5080">
              <a:lnSpc>
                <a:spcPct val="113799"/>
              </a:lnSpc>
              <a:tabLst>
                <a:tab pos="843280" algn="l"/>
                <a:tab pos="1823720" algn="l"/>
                <a:tab pos="2687320" algn="l"/>
                <a:tab pos="3757295" algn="l"/>
                <a:tab pos="5020945" algn="l"/>
              </a:tabLst>
            </a:pPr>
            <a:r>
              <a:rPr sz="1600" spc="-40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h</a:t>
            </a:r>
            <a:r>
              <a:rPr sz="1600" spc="25" dirty="0">
                <a:latin typeface="Georgia"/>
                <a:cs typeface="Georgia"/>
              </a:rPr>
              <a:t>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25" dirty="0">
                <a:latin typeface="Georgia"/>
                <a:cs typeface="Georgia"/>
              </a:rPr>
              <a:t>"</a:t>
            </a:r>
            <a:r>
              <a:rPr sz="1600" spc="-70" dirty="0">
                <a:latin typeface="Georgia"/>
                <a:cs typeface="Georgia"/>
              </a:rPr>
              <a:t>M</a:t>
            </a:r>
            <a:r>
              <a:rPr sz="1600" spc="-105" dirty="0">
                <a:latin typeface="Georgia"/>
                <a:cs typeface="Georgia"/>
              </a:rPr>
              <a:t>E</a:t>
            </a:r>
            <a:r>
              <a:rPr sz="1600" spc="10" dirty="0">
                <a:latin typeface="Georgia"/>
                <a:cs typeface="Georgia"/>
              </a:rPr>
              <a:t>-</a:t>
            </a:r>
            <a:r>
              <a:rPr sz="1600" spc="-60" dirty="0">
                <a:latin typeface="Georgia"/>
                <a:cs typeface="Georgia"/>
              </a:rPr>
              <a:t>B</a:t>
            </a:r>
            <a:r>
              <a:rPr sz="1600" dirty="0">
                <a:latin typeface="Georgia"/>
                <a:cs typeface="Georgia"/>
              </a:rPr>
              <a:t>Y</a:t>
            </a:r>
            <a:r>
              <a:rPr sz="1600" spc="-20" dirty="0">
                <a:latin typeface="Georgia"/>
                <a:cs typeface="Georgia"/>
              </a:rPr>
              <a:t>O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35" dirty="0">
                <a:latin typeface="Georgia"/>
                <a:cs typeface="Georgia"/>
              </a:rPr>
              <a:t>S</a:t>
            </a:r>
            <a:r>
              <a:rPr sz="1600" spc="25" dirty="0">
                <a:latin typeface="Georgia"/>
                <a:cs typeface="Georgia"/>
              </a:rPr>
              <a:t>u</a:t>
            </a:r>
            <a:r>
              <a:rPr sz="1600" spc="15" dirty="0">
                <a:latin typeface="Georgia"/>
                <a:cs typeface="Georgia"/>
              </a:rPr>
              <a:t>mm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0" dirty="0">
                <a:latin typeface="Georgia"/>
                <a:cs typeface="Georgia"/>
              </a:rPr>
              <a:t>t</a:t>
            </a:r>
            <a:r>
              <a:rPr sz="1600" dirty="0">
                <a:latin typeface="Georgia"/>
                <a:cs typeface="Georgia"/>
              </a:rPr>
              <a:t>	K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5" dirty="0">
                <a:latin typeface="Georgia"/>
                <a:cs typeface="Georgia"/>
              </a:rPr>
              <a:t>n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5" dirty="0">
                <a:latin typeface="Georgia"/>
                <a:cs typeface="Georgia"/>
              </a:rPr>
              <a:t>g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90" dirty="0">
                <a:latin typeface="Georgia"/>
                <a:cs typeface="Georgia"/>
              </a:rPr>
              <a:t>w</a:t>
            </a:r>
            <a:r>
              <a:rPr sz="1600" spc="-10" dirty="0">
                <a:latin typeface="Georgia"/>
                <a:cs typeface="Georgia"/>
              </a:rPr>
              <a:t>a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45" dirty="0">
                <a:latin typeface="Georgia"/>
                <a:cs typeface="Georgia"/>
              </a:rPr>
              <a:t>D</a:t>
            </a:r>
            <a:r>
              <a:rPr sz="1600" spc="20" dirty="0">
                <a:latin typeface="Georgia"/>
                <a:cs typeface="Georgia"/>
              </a:rPr>
              <a:t>e</a:t>
            </a:r>
            <a:r>
              <a:rPr sz="1600" spc="25" dirty="0">
                <a:latin typeface="Georgia"/>
                <a:cs typeface="Georgia"/>
              </a:rPr>
              <a:t>c</a:t>
            </a:r>
            <a:r>
              <a:rPr sz="1600" spc="-10" dirty="0">
                <a:latin typeface="Georgia"/>
                <a:cs typeface="Georgia"/>
              </a:rPr>
              <a:t>l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5" dirty="0">
                <a:latin typeface="Georgia"/>
                <a:cs typeface="Georgia"/>
              </a:rPr>
              <a:t>r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45" dirty="0">
                <a:latin typeface="Georgia"/>
                <a:cs typeface="Georgia"/>
              </a:rPr>
              <a:t>t</a:t>
            </a:r>
            <a:r>
              <a:rPr sz="1600" spc="-5" dirty="0">
                <a:latin typeface="Georgia"/>
                <a:cs typeface="Georgia"/>
              </a:rPr>
              <a:t>i</a:t>
            </a:r>
            <a:r>
              <a:rPr sz="1600" spc="5" dirty="0">
                <a:latin typeface="Georgia"/>
                <a:cs typeface="Georgia"/>
              </a:rPr>
              <a:t>on</a:t>
            </a:r>
            <a:r>
              <a:rPr sz="1600" spc="-120" dirty="0">
                <a:latin typeface="Georgia"/>
                <a:cs typeface="Georgia"/>
              </a:rPr>
              <a:t>"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90" dirty="0">
                <a:latin typeface="Georgia"/>
                <a:cs typeface="Georgia"/>
              </a:rPr>
              <a:t>w</a:t>
            </a:r>
            <a:r>
              <a:rPr sz="1600" spc="-15" dirty="0">
                <a:latin typeface="Georgia"/>
                <a:cs typeface="Georgia"/>
              </a:rPr>
              <a:t>a</a:t>
            </a:r>
            <a:r>
              <a:rPr sz="1600" spc="10" dirty="0">
                <a:latin typeface="Georgia"/>
                <a:cs typeface="Georgia"/>
              </a:rPr>
              <a:t>s  </a:t>
            </a:r>
            <a:r>
              <a:rPr sz="1600" spc="15" dirty="0">
                <a:latin typeface="Georgia"/>
                <a:cs typeface="Georgia"/>
              </a:rPr>
              <a:t>enacted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in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25" dirty="0">
                <a:latin typeface="Georgia"/>
                <a:cs typeface="Georgia"/>
              </a:rPr>
              <a:t>the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65" dirty="0">
                <a:latin typeface="Georgia"/>
                <a:cs typeface="Georgia"/>
              </a:rPr>
              <a:t>2015,</a:t>
            </a:r>
            <a:endParaRPr sz="1600">
              <a:latin typeface="Georgia"/>
              <a:cs typeface="Georgia"/>
            </a:endParaRPr>
          </a:p>
          <a:p>
            <a:pPr marL="23495">
              <a:lnSpc>
                <a:spcPct val="100000"/>
              </a:lnSpc>
              <a:spcBef>
                <a:spcPts val="409"/>
              </a:spcBef>
            </a:pPr>
            <a:r>
              <a:rPr sz="1500" spc="-55" dirty="0">
                <a:latin typeface="Georgia"/>
                <a:cs typeface="Georgia"/>
              </a:rPr>
              <a:t>L</a:t>
            </a:r>
            <a:r>
              <a:rPr sz="1500" spc="-40" dirty="0">
                <a:latin typeface="Georgia"/>
                <a:cs typeface="Georgia"/>
              </a:rPr>
              <a:t>I</a:t>
            </a:r>
            <a:r>
              <a:rPr sz="1500" spc="-114" dirty="0">
                <a:latin typeface="Georgia"/>
                <a:cs typeface="Georgia"/>
              </a:rPr>
              <a:t>F</a:t>
            </a:r>
            <a:r>
              <a:rPr sz="1500" spc="-90" dirty="0">
                <a:latin typeface="Georgia"/>
                <a:cs typeface="Georgia"/>
              </a:rPr>
              <a:t>E</a:t>
            </a:r>
            <a:r>
              <a:rPr sz="1500" spc="-30" dirty="0">
                <a:latin typeface="Georgia"/>
                <a:cs typeface="Georgia"/>
              </a:rPr>
              <a:t> 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90" dirty="0">
                <a:latin typeface="Georgia"/>
                <a:cs typeface="Georgia"/>
              </a:rPr>
              <a:t>X</a:t>
            </a:r>
            <a:r>
              <a:rPr sz="1500" spc="-15" dirty="0">
                <a:latin typeface="Georgia"/>
                <a:cs typeface="Georgia"/>
              </a:rPr>
              <a:t>P</a:t>
            </a:r>
            <a:r>
              <a:rPr sz="1500" spc="-95" dirty="0">
                <a:latin typeface="Georgia"/>
                <a:cs typeface="Georgia"/>
              </a:rPr>
              <a:t>E</a:t>
            </a:r>
            <a:r>
              <a:rPr sz="1500" spc="-10" dirty="0">
                <a:latin typeface="Georgia"/>
                <a:cs typeface="Georgia"/>
              </a:rPr>
              <a:t>C</a:t>
            </a:r>
            <a:r>
              <a:rPr sz="1500" spc="-35" dirty="0">
                <a:latin typeface="Georgia"/>
                <a:cs typeface="Georgia"/>
              </a:rPr>
              <a:t>T</a:t>
            </a:r>
            <a:r>
              <a:rPr sz="1500" spc="-30" dirty="0">
                <a:latin typeface="Georgia"/>
                <a:cs typeface="Georgia"/>
              </a:rPr>
              <a:t>A</a:t>
            </a:r>
            <a:r>
              <a:rPr sz="1500" spc="-50" dirty="0">
                <a:latin typeface="Georgia"/>
                <a:cs typeface="Georgia"/>
              </a:rPr>
              <a:t>N</a:t>
            </a:r>
            <a:r>
              <a:rPr sz="1500" spc="-10" dirty="0">
                <a:latin typeface="Georgia"/>
                <a:cs typeface="Georgia"/>
              </a:rPr>
              <a:t>C</a:t>
            </a:r>
            <a:r>
              <a:rPr sz="1500" spc="10" dirty="0">
                <a:latin typeface="Georgia"/>
                <a:cs typeface="Georgia"/>
              </a:rPr>
              <a:t>Y</a:t>
            </a:r>
            <a:endParaRPr sz="1500">
              <a:latin typeface="Georgia"/>
              <a:cs typeface="Georgia"/>
            </a:endParaRPr>
          </a:p>
          <a:p>
            <a:pPr marL="368300" marR="5080" algn="just">
              <a:lnSpc>
                <a:spcPct val="113799"/>
              </a:lnSpc>
              <a:spcBef>
                <a:spcPts val="360"/>
              </a:spcBef>
            </a:pPr>
            <a:r>
              <a:rPr sz="1600" spc="-55" dirty="0">
                <a:latin typeface="Georgia"/>
                <a:cs typeface="Georgia"/>
              </a:rPr>
              <a:t>Japan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has </a:t>
            </a:r>
            <a:r>
              <a:rPr sz="1600" spc="15" dirty="0">
                <a:latin typeface="Georgia"/>
                <a:cs typeface="Georgia"/>
              </a:rPr>
              <a:t>introduced </a:t>
            </a:r>
            <a:r>
              <a:rPr sz="1600" dirty="0">
                <a:latin typeface="Georgia"/>
                <a:cs typeface="Georgia"/>
              </a:rPr>
              <a:t>and </a:t>
            </a:r>
            <a:r>
              <a:rPr sz="1600" spc="10" dirty="0">
                <a:latin typeface="Georgia"/>
                <a:cs typeface="Georgia"/>
              </a:rPr>
              <a:t>initiated </a:t>
            </a:r>
            <a:r>
              <a:rPr sz="1600" spc="-10" dirty="0">
                <a:latin typeface="Georgia"/>
                <a:cs typeface="Georgia"/>
              </a:rPr>
              <a:t>a </a:t>
            </a:r>
            <a:r>
              <a:rPr sz="1600" spc="10" dirty="0">
                <a:latin typeface="Georgia"/>
                <a:cs typeface="Georgia"/>
              </a:rPr>
              <a:t>program </a:t>
            </a:r>
            <a:r>
              <a:rPr sz="1600" spc="30" dirty="0">
                <a:latin typeface="Georgia"/>
                <a:cs typeface="Georgia"/>
              </a:rPr>
              <a:t>known 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as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5" dirty="0">
                <a:latin typeface="Georgia"/>
                <a:cs typeface="Georgia"/>
              </a:rPr>
              <a:t>Health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55" dirty="0">
                <a:latin typeface="Georgia"/>
                <a:cs typeface="Georgia"/>
              </a:rPr>
              <a:t>Japan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60" dirty="0">
                <a:latin typeface="Georgia"/>
                <a:cs typeface="Georgia"/>
              </a:rPr>
              <a:t>21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(second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5" dirty="0">
                <a:latin typeface="Georgia"/>
                <a:cs typeface="Georgia"/>
              </a:rPr>
              <a:t>term)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5" dirty="0">
                <a:latin typeface="Georgia"/>
                <a:cs typeface="Georgia"/>
              </a:rPr>
              <a:t>in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75" dirty="0">
                <a:latin typeface="Georgia"/>
                <a:cs typeface="Georgia"/>
              </a:rPr>
              <a:t>2013.</a:t>
            </a:r>
            <a:endParaRPr sz="1600">
              <a:latin typeface="Georgia"/>
              <a:cs typeface="Georgia"/>
            </a:endParaRPr>
          </a:p>
          <a:p>
            <a:pPr marL="368300" marR="5080" algn="just">
              <a:lnSpc>
                <a:spcPct val="113799"/>
              </a:lnSpc>
              <a:spcBef>
                <a:spcPts val="5"/>
              </a:spcBef>
            </a:pPr>
            <a:r>
              <a:rPr sz="1600" spc="-20" dirty="0">
                <a:latin typeface="Georgia"/>
                <a:cs typeface="Georgia"/>
              </a:rPr>
              <a:t>.Data</a:t>
            </a:r>
            <a:r>
              <a:rPr sz="1600" spc="350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collected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indicates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20" dirty="0">
                <a:latin typeface="Georgia"/>
                <a:cs typeface="Georgia"/>
              </a:rPr>
              <a:t>that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spc="20" dirty="0">
                <a:latin typeface="Georgia"/>
                <a:cs typeface="Georgia"/>
              </a:rPr>
              <a:t>there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has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been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 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spc="10" dirty="0">
                <a:latin typeface="Georgia"/>
                <a:cs typeface="Georgia"/>
              </a:rPr>
              <a:t>increase </a:t>
            </a:r>
            <a:r>
              <a:rPr sz="1600" spc="5" dirty="0">
                <a:latin typeface="Georgia"/>
                <a:cs typeface="Georgia"/>
              </a:rPr>
              <a:t>in </a:t>
            </a:r>
            <a:r>
              <a:rPr sz="1600" spc="-55" dirty="0">
                <a:latin typeface="Georgia"/>
                <a:cs typeface="Georgia"/>
              </a:rPr>
              <a:t>Japan </a:t>
            </a:r>
            <a:r>
              <a:rPr sz="1600" spc="10" dirty="0">
                <a:latin typeface="Georgia"/>
                <a:cs typeface="Georgia"/>
              </a:rPr>
              <a:t>life </a:t>
            </a:r>
            <a:r>
              <a:rPr sz="1600" spc="30" dirty="0">
                <a:latin typeface="Georgia"/>
                <a:cs typeface="Georgia"/>
              </a:rPr>
              <a:t>expectancy </a:t>
            </a:r>
            <a:r>
              <a:rPr sz="1600" spc="15" dirty="0">
                <a:latin typeface="Georgia"/>
                <a:cs typeface="Georgia"/>
              </a:rPr>
              <a:t>from </a:t>
            </a:r>
            <a:r>
              <a:rPr sz="1600" spc="25" dirty="0">
                <a:latin typeface="Georgia"/>
                <a:cs typeface="Georgia"/>
              </a:rPr>
              <a:t>the </a:t>
            </a:r>
            <a:r>
              <a:rPr sz="1600" spc="30" dirty="0">
                <a:latin typeface="Georgia"/>
                <a:cs typeface="Georgia"/>
              </a:rPr>
              <a:t>year </a:t>
            </a:r>
            <a:r>
              <a:rPr sz="1600" spc="-70" dirty="0">
                <a:latin typeface="Georgia"/>
                <a:cs typeface="Georgia"/>
              </a:rPr>
              <a:t>2000 </a:t>
            </a:r>
            <a:r>
              <a:rPr sz="1600" spc="-65" dirty="0">
                <a:latin typeface="Georgia"/>
                <a:cs typeface="Georgia"/>
              </a:rPr>
              <a:t> </a:t>
            </a:r>
            <a:r>
              <a:rPr sz="1600" spc="15" dirty="0">
                <a:latin typeface="Georgia"/>
                <a:cs typeface="Georgia"/>
              </a:rPr>
              <a:t>until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85" dirty="0">
                <a:latin typeface="Georgia"/>
                <a:cs typeface="Georgia"/>
              </a:rPr>
              <a:t>2020.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>
              <a:latin typeface="Georgia"/>
              <a:cs typeface="Georgia"/>
            </a:endParaRPr>
          </a:p>
          <a:p>
            <a:pPr marL="43180">
              <a:lnSpc>
                <a:spcPct val="100000"/>
              </a:lnSpc>
              <a:tabLst>
                <a:tab pos="1007744" algn="l"/>
                <a:tab pos="2096135" algn="l"/>
              </a:tabLst>
            </a:pPr>
            <a:r>
              <a:rPr sz="1700" spc="5" dirty="0">
                <a:latin typeface="Georgia"/>
                <a:cs typeface="Georgia"/>
              </a:rPr>
              <a:t>Senior	</a:t>
            </a:r>
            <a:r>
              <a:rPr sz="1700" spc="25" dirty="0">
                <a:latin typeface="Georgia"/>
                <a:cs typeface="Georgia"/>
              </a:rPr>
              <a:t>citizens	</a:t>
            </a:r>
            <a:r>
              <a:rPr sz="1700" spc="35" dirty="0">
                <a:latin typeface="Georgia"/>
                <a:cs typeface="Georgia"/>
              </a:rPr>
              <a:t>workers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127808" y="13732426"/>
            <a:ext cx="2875915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10" dirty="0">
                <a:latin typeface="Georgia"/>
                <a:cs typeface="Georgia"/>
              </a:rPr>
              <a:t>should</a:t>
            </a:r>
            <a:r>
              <a:rPr sz="1700" spc="-15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have</a:t>
            </a:r>
            <a:r>
              <a:rPr sz="1700" spc="-10" dirty="0">
                <a:latin typeface="Georgia"/>
                <a:cs typeface="Georgia"/>
              </a:rPr>
              <a:t> a </a:t>
            </a:r>
            <a:r>
              <a:rPr sz="1700" spc="15" dirty="0">
                <a:latin typeface="Georgia"/>
                <a:cs typeface="Georgia"/>
              </a:rPr>
              <a:t>proper</a:t>
            </a:r>
            <a:r>
              <a:rPr sz="1700" spc="-1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medical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27808" y="13990333"/>
            <a:ext cx="2875915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25" dirty="0">
                <a:latin typeface="Georgia"/>
                <a:cs typeface="Georgia"/>
              </a:rPr>
              <a:t>treatment</a:t>
            </a:r>
            <a:r>
              <a:rPr sz="1700" spc="30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for</a:t>
            </a:r>
            <a:r>
              <a:rPr sz="1700" spc="25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them,</a:t>
            </a:r>
            <a:r>
              <a:rPr sz="1700" spc="15" dirty="0">
                <a:latin typeface="Georgia"/>
                <a:cs typeface="Georgia"/>
              </a:rPr>
              <a:t> this </a:t>
            </a:r>
            <a:r>
              <a:rPr sz="1700" spc="-400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result </a:t>
            </a:r>
            <a:r>
              <a:rPr sz="1700" spc="25" dirty="0">
                <a:latin typeface="Georgia"/>
                <a:cs typeface="Georgia"/>
              </a:rPr>
              <a:t>towards </a:t>
            </a:r>
            <a:r>
              <a:rPr sz="1700" spc="15" dirty="0">
                <a:latin typeface="Georgia"/>
                <a:cs typeface="Georgia"/>
              </a:rPr>
              <a:t>healthier </a:t>
            </a:r>
            <a:r>
              <a:rPr sz="1700" spc="10" dirty="0">
                <a:latin typeface="Georgia"/>
                <a:cs typeface="Georgia"/>
              </a:rPr>
              <a:t>life </a:t>
            </a:r>
            <a:r>
              <a:rPr sz="1700" spc="15" dirty="0">
                <a:latin typeface="Georgia"/>
                <a:cs typeface="Georgia"/>
              </a:rPr>
              <a:t> or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increasing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20" dirty="0">
                <a:latin typeface="Georgia"/>
                <a:cs typeface="Georgia"/>
              </a:rPr>
              <a:t>their</a:t>
            </a:r>
            <a:r>
              <a:rPr sz="1700" spc="-40" dirty="0">
                <a:latin typeface="Georgia"/>
                <a:cs typeface="Georgia"/>
              </a:rPr>
              <a:t> </a:t>
            </a:r>
            <a:r>
              <a:rPr sz="1700" spc="10" dirty="0">
                <a:latin typeface="Georgia"/>
                <a:cs typeface="Georgia"/>
              </a:rPr>
              <a:t>lifespan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02276" y="692968"/>
            <a:ext cx="4529455" cy="1183016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65"/>
              </a:spcBef>
            </a:pPr>
            <a:endParaRPr sz="1800" dirty="0">
              <a:latin typeface="Microsoft Sans Serif"/>
              <a:cs typeface="Microsoft Sans Serif"/>
            </a:endParaRPr>
          </a:p>
          <a:p>
            <a:pPr marL="285115" marR="615315" algn="ctr">
              <a:lnSpc>
                <a:spcPts val="1550"/>
              </a:lnSpc>
              <a:spcBef>
                <a:spcPts val="1275"/>
              </a:spcBef>
            </a:pPr>
            <a:r>
              <a:rPr sz="1550" b="1" spc="15" dirty="0">
                <a:latin typeface="Arial"/>
                <a:cs typeface="Arial"/>
              </a:rPr>
              <a:t>Calvin</a:t>
            </a:r>
            <a:r>
              <a:rPr sz="1550" b="1" spc="-75" dirty="0">
                <a:latin typeface="Arial"/>
                <a:cs typeface="Arial"/>
              </a:rPr>
              <a:t> </a:t>
            </a:r>
            <a:r>
              <a:rPr sz="1550" b="1" spc="50" dirty="0">
                <a:latin typeface="Arial"/>
                <a:cs typeface="Arial"/>
              </a:rPr>
              <a:t>Netheneal</a:t>
            </a:r>
            <a:r>
              <a:rPr sz="1550" b="1" spc="-75" dirty="0">
                <a:latin typeface="Arial"/>
                <a:cs typeface="Arial"/>
              </a:rPr>
              <a:t> </a:t>
            </a:r>
            <a:r>
              <a:rPr sz="1550" b="1" spc="40" dirty="0">
                <a:latin typeface="Arial"/>
                <a:cs typeface="Arial"/>
              </a:rPr>
              <a:t>Halaman</a:t>
            </a:r>
            <a:r>
              <a:rPr sz="1550" b="1" spc="-75" dirty="0">
                <a:latin typeface="Arial"/>
                <a:cs typeface="Arial"/>
              </a:rPr>
              <a:t> </a:t>
            </a:r>
            <a:r>
              <a:rPr sz="1550" b="1" spc="-25" dirty="0">
                <a:latin typeface="Arial"/>
                <a:cs typeface="Arial"/>
              </a:rPr>
              <a:t>@</a:t>
            </a:r>
            <a:r>
              <a:rPr sz="1550" b="1" spc="-75" dirty="0">
                <a:latin typeface="Arial"/>
                <a:cs typeface="Arial"/>
              </a:rPr>
              <a:t> </a:t>
            </a:r>
            <a:r>
              <a:rPr sz="1550" b="1" spc="45" dirty="0">
                <a:latin typeface="Arial"/>
                <a:cs typeface="Arial"/>
              </a:rPr>
              <a:t>Herman </a:t>
            </a:r>
            <a:r>
              <a:rPr sz="1550" b="1" spc="-415" dirty="0">
                <a:latin typeface="Arial"/>
                <a:cs typeface="Arial"/>
              </a:rPr>
              <a:t> </a:t>
            </a:r>
            <a:endParaRPr lang="en-MY" sz="1550" b="1" spc="10" dirty="0">
              <a:latin typeface="Arial"/>
              <a:cs typeface="Arial"/>
            </a:endParaRPr>
          </a:p>
          <a:p>
            <a:pPr marL="285115" marR="615315" algn="ctr">
              <a:lnSpc>
                <a:spcPts val="1550"/>
              </a:lnSpc>
              <a:spcBef>
                <a:spcPts val="1275"/>
              </a:spcBef>
            </a:pPr>
            <a:r>
              <a:rPr lang="en-MY" sz="1550" b="1" spc="10">
                <a:latin typeface="Arial"/>
                <a:cs typeface="Arial"/>
              </a:rPr>
              <a:t>CHEONG JIA QI</a:t>
            </a:r>
            <a:endParaRPr sz="15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858</Words>
  <Application>Microsoft Office PowerPoint</Application>
  <PresentationFormat>Custom</PresentationFormat>
  <Paragraphs>91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Georgia</vt:lpstr>
      <vt:lpstr>Microsoft Sans Serif</vt:lpstr>
      <vt:lpstr>Times New Roman</vt:lpstr>
      <vt:lpstr>Trebuchet MS</vt:lpstr>
      <vt:lpstr>Verdana</vt:lpstr>
      <vt:lpstr>Office Theme</vt:lpstr>
      <vt:lpstr>ENHANCING HEALTHCARE: UNPACKING ITS  IMPACT ON JAPAN'S ECONOMY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BH31703</dc:title>
  <dc:creator>Arthur Calvin</dc:creator>
  <cp:keywords>DAF2esd7sZU,BAD7Y5p6eNQ</cp:keywords>
  <cp:lastModifiedBy>cheong jia qi</cp:lastModifiedBy>
  <cp:revision>1</cp:revision>
  <dcterms:created xsi:type="dcterms:W3CDTF">2023-12-26T10:47:24Z</dcterms:created>
  <dcterms:modified xsi:type="dcterms:W3CDTF">2023-12-26T10:48:27Z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2023-12-26T00:00:00Z</vt:filetime>
  </property>
</Properties>
</file>