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211300" cy="20104100"/>
  <p:notesSz cx="142113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1696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211935" cy="20104100"/>
          </a:xfrm>
          <a:custGeom>
            <a:avLst/>
            <a:gdLst/>
            <a:ahLst/>
            <a:cxnLst/>
            <a:rect l="l" t="t" r="r" b="b"/>
            <a:pathLst>
              <a:path w="14211935" h="20104100">
                <a:moveTo>
                  <a:pt x="14211672" y="20104099"/>
                </a:moveTo>
                <a:lnTo>
                  <a:pt x="0" y="20104099"/>
                </a:lnTo>
                <a:lnTo>
                  <a:pt x="0" y="0"/>
                </a:lnTo>
                <a:lnTo>
                  <a:pt x="14211672" y="0"/>
                </a:lnTo>
                <a:lnTo>
                  <a:pt x="14211672" y="20104099"/>
                </a:lnTo>
                <a:close/>
              </a:path>
            </a:pathLst>
          </a:custGeom>
          <a:solidFill>
            <a:srgbClr val="ABDD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14211935" cy="1248410"/>
          </a:xfrm>
          <a:custGeom>
            <a:avLst/>
            <a:gdLst/>
            <a:ahLst/>
            <a:cxnLst/>
            <a:rect l="l" t="t" r="r" b="b"/>
            <a:pathLst>
              <a:path w="14211935" h="1248410">
                <a:moveTo>
                  <a:pt x="13591346" y="1247887"/>
                </a:moveTo>
                <a:lnTo>
                  <a:pt x="623920" y="1247887"/>
                </a:lnTo>
                <a:lnTo>
                  <a:pt x="575183" y="1246011"/>
                </a:lnTo>
                <a:lnTo>
                  <a:pt x="527448" y="1240471"/>
                </a:lnTo>
                <a:lnTo>
                  <a:pt x="480879" y="1231409"/>
                </a:lnTo>
                <a:lnTo>
                  <a:pt x="435613" y="1218962"/>
                </a:lnTo>
                <a:lnTo>
                  <a:pt x="391790" y="1203269"/>
                </a:lnTo>
                <a:lnTo>
                  <a:pt x="349549" y="1184469"/>
                </a:lnTo>
                <a:lnTo>
                  <a:pt x="309027" y="1162701"/>
                </a:lnTo>
                <a:lnTo>
                  <a:pt x="270364" y="1138103"/>
                </a:lnTo>
                <a:lnTo>
                  <a:pt x="233698" y="1110814"/>
                </a:lnTo>
                <a:lnTo>
                  <a:pt x="199169" y="1080973"/>
                </a:lnTo>
                <a:lnTo>
                  <a:pt x="166914" y="1048718"/>
                </a:lnTo>
                <a:lnTo>
                  <a:pt x="137073" y="1014189"/>
                </a:lnTo>
                <a:lnTo>
                  <a:pt x="109784" y="977523"/>
                </a:lnTo>
                <a:lnTo>
                  <a:pt x="85186" y="938860"/>
                </a:lnTo>
                <a:lnTo>
                  <a:pt x="63418" y="898339"/>
                </a:lnTo>
                <a:lnTo>
                  <a:pt x="44618" y="856097"/>
                </a:lnTo>
                <a:lnTo>
                  <a:pt x="28925" y="812274"/>
                </a:lnTo>
                <a:lnTo>
                  <a:pt x="16478" y="767008"/>
                </a:lnTo>
                <a:lnTo>
                  <a:pt x="7416" y="720439"/>
                </a:lnTo>
                <a:lnTo>
                  <a:pt x="1877" y="672705"/>
                </a:lnTo>
                <a:lnTo>
                  <a:pt x="0" y="623944"/>
                </a:lnTo>
                <a:lnTo>
                  <a:pt x="1877" y="575183"/>
                </a:lnTo>
                <a:lnTo>
                  <a:pt x="7416" y="527448"/>
                </a:lnTo>
                <a:lnTo>
                  <a:pt x="16478" y="480879"/>
                </a:lnTo>
                <a:lnTo>
                  <a:pt x="28925" y="435613"/>
                </a:lnTo>
                <a:lnTo>
                  <a:pt x="44618" y="391791"/>
                </a:lnTo>
                <a:lnTo>
                  <a:pt x="63418" y="349549"/>
                </a:lnTo>
                <a:lnTo>
                  <a:pt x="85186" y="309027"/>
                </a:lnTo>
                <a:lnTo>
                  <a:pt x="109784" y="270364"/>
                </a:lnTo>
                <a:lnTo>
                  <a:pt x="137073" y="233698"/>
                </a:lnTo>
                <a:lnTo>
                  <a:pt x="166914" y="199169"/>
                </a:lnTo>
                <a:lnTo>
                  <a:pt x="199169" y="166914"/>
                </a:lnTo>
                <a:lnTo>
                  <a:pt x="233698" y="137073"/>
                </a:lnTo>
                <a:lnTo>
                  <a:pt x="270364" y="109784"/>
                </a:lnTo>
                <a:lnTo>
                  <a:pt x="309027" y="85186"/>
                </a:lnTo>
                <a:lnTo>
                  <a:pt x="349549" y="63418"/>
                </a:lnTo>
                <a:lnTo>
                  <a:pt x="391790" y="44618"/>
                </a:lnTo>
                <a:lnTo>
                  <a:pt x="435613" y="28925"/>
                </a:lnTo>
                <a:lnTo>
                  <a:pt x="480879" y="16478"/>
                </a:lnTo>
                <a:lnTo>
                  <a:pt x="527448" y="7416"/>
                </a:lnTo>
                <a:lnTo>
                  <a:pt x="575183" y="1877"/>
                </a:lnTo>
                <a:lnTo>
                  <a:pt x="623944" y="0"/>
                </a:lnTo>
                <a:lnTo>
                  <a:pt x="13591323" y="0"/>
                </a:lnTo>
                <a:lnTo>
                  <a:pt x="13640084" y="1877"/>
                </a:lnTo>
                <a:lnTo>
                  <a:pt x="13687819" y="7416"/>
                </a:lnTo>
                <a:lnTo>
                  <a:pt x="13734388" y="16478"/>
                </a:lnTo>
                <a:lnTo>
                  <a:pt x="13779654" y="28925"/>
                </a:lnTo>
                <a:lnTo>
                  <a:pt x="13823477" y="44618"/>
                </a:lnTo>
                <a:lnTo>
                  <a:pt x="13865718" y="63418"/>
                </a:lnTo>
                <a:lnTo>
                  <a:pt x="13906240" y="85186"/>
                </a:lnTo>
                <a:lnTo>
                  <a:pt x="13944903" y="109784"/>
                </a:lnTo>
                <a:lnTo>
                  <a:pt x="13981569" y="137073"/>
                </a:lnTo>
                <a:lnTo>
                  <a:pt x="14016099" y="166914"/>
                </a:lnTo>
                <a:lnTo>
                  <a:pt x="14048353" y="199169"/>
                </a:lnTo>
                <a:lnTo>
                  <a:pt x="14078194" y="233698"/>
                </a:lnTo>
                <a:lnTo>
                  <a:pt x="14105483" y="270364"/>
                </a:lnTo>
                <a:lnTo>
                  <a:pt x="14130081" y="309027"/>
                </a:lnTo>
                <a:lnTo>
                  <a:pt x="14151849" y="349549"/>
                </a:lnTo>
                <a:lnTo>
                  <a:pt x="14170649" y="391791"/>
                </a:lnTo>
                <a:lnTo>
                  <a:pt x="14186342" y="435613"/>
                </a:lnTo>
                <a:lnTo>
                  <a:pt x="14198789" y="480879"/>
                </a:lnTo>
                <a:lnTo>
                  <a:pt x="14207851" y="527448"/>
                </a:lnTo>
                <a:lnTo>
                  <a:pt x="14211672" y="560370"/>
                </a:lnTo>
                <a:lnTo>
                  <a:pt x="14211672" y="687517"/>
                </a:lnTo>
                <a:lnTo>
                  <a:pt x="14198789" y="767008"/>
                </a:lnTo>
                <a:lnTo>
                  <a:pt x="14186342" y="812274"/>
                </a:lnTo>
                <a:lnTo>
                  <a:pt x="14170649" y="856097"/>
                </a:lnTo>
                <a:lnTo>
                  <a:pt x="14151849" y="898339"/>
                </a:lnTo>
                <a:lnTo>
                  <a:pt x="14130081" y="938860"/>
                </a:lnTo>
                <a:lnTo>
                  <a:pt x="14105483" y="977523"/>
                </a:lnTo>
                <a:lnTo>
                  <a:pt x="14078194" y="1014189"/>
                </a:lnTo>
                <a:lnTo>
                  <a:pt x="14048353" y="1048718"/>
                </a:lnTo>
                <a:lnTo>
                  <a:pt x="14016099" y="1080973"/>
                </a:lnTo>
                <a:lnTo>
                  <a:pt x="13981569" y="1110814"/>
                </a:lnTo>
                <a:lnTo>
                  <a:pt x="13944903" y="1138103"/>
                </a:lnTo>
                <a:lnTo>
                  <a:pt x="13906240" y="1162701"/>
                </a:lnTo>
                <a:lnTo>
                  <a:pt x="13865718" y="1184469"/>
                </a:lnTo>
                <a:lnTo>
                  <a:pt x="13823477" y="1203269"/>
                </a:lnTo>
                <a:lnTo>
                  <a:pt x="13779654" y="1218962"/>
                </a:lnTo>
                <a:lnTo>
                  <a:pt x="13734388" y="1231409"/>
                </a:lnTo>
                <a:lnTo>
                  <a:pt x="13687819" y="1240471"/>
                </a:lnTo>
                <a:lnTo>
                  <a:pt x="13640084" y="1246011"/>
                </a:lnTo>
                <a:lnTo>
                  <a:pt x="13591346" y="1247887"/>
                </a:lnTo>
                <a:close/>
              </a:path>
            </a:pathLst>
          </a:custGeom>
          <a:solidFill>
            <a:srgbClr val="37B5FF">
              <a:alpha val="32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937625" y="184733"/>
            <a:ext cx="447752" cy="88655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076972" y="175663"/>
            <a:ext cx="895273" cy="89535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7671" y="1526795"/>
            <a:ext cx="14072255" cy="207355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0882" y="804164"/>
            <a:ext cx="1279588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ebalancemoney.com/what-is-the-average-hours-per-week-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hyperlink" Target="http://www.bls.gov/opub/mlr/2021/article/unemployment-rises-in-2020-as-the-country-battles-the-covid-19-pandemic.htm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://www.nber.org/papers/w2942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7496" y="1626770"/>
            <a:ext cx="6460490" cy="174498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sz="1200" b="1" spc="-30" dirty="0">
                <a:latin typeface="Times New Roman"/>
                <a:cs typeface="Times New Roman"/>
              </a:rPr>
              <a:t>Introduction:</a:t>
            </a:r>
            <a:endParaRPr sz="12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7500"/>
              </a:lnSpc>
            </a:pPr>
            <a:r>
              <a:rPr sz="1200" spc="10" dirty="0">
                <a:latin typeface="Times New Roman"/>
                <a:cs typeface="Times New Roman"/>
              </a:rPr>
              <a:t>Since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25" dirty="0">
                <a:latin typeface="Times New Roman"/>
                <a:cs typeface="Times New Roman"/>
              </a:rPr>
              <a:t>early </a:t>
            </a:r>
            <a:r>
              <a:rPr sz="1200" spc="55" dirty="0">
                <a:latin typeface="Times New Roman"/>
                <a:cs typeface="Times New Roman"/>
              </a:rPr>
              <a:t>months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10" dirty="0">
                <a:latin typeface="Times New Roman"/>
                <a:cs typeface="Times New Roman"/>
              </a:rPr>
              <a:t>2020, </a:t>
            </a:r>
            <a:r>
              <a:rPr sz="1200" spc="45" dirty="0">
                <a:latin typeface="Times New Roman"/>
                <a:cs typeface="Times New Roman"/>
              </a:rPr>
              <a:t>the COVID-19 </a:t>
            </a:r>
            <a:r>
              <a:rPr sz="1200" spc="40" dirty="0">
                <a:latin typeface="Times New Roman"/>
                <a:cs typeface="Times New Roman"/>
              </a:rPr>
              <a:t>pandemic </a:t>
            </a:r>
            <a:r>
              <a:rPr sz="1200" spc="45" dirty="0">
                <a:latin typeface="Times New Roman"/>
                <a:cs typeface="Times New Roman"/>
              </a:rPr>
              <a:t>has </a:t>
            </a:r>
            <a:r>
              <a:rPr sz="1200" spc="70" dirty="0">
                <a:latin typeface="Times New Roman"/>
                <a:cs typeface="Times New Roman"/>
              </a:rPr>
              <a:t>had an </a:t>
            </a:r>
            <a:r>
              <a:rPr sz="1200" spc="45" dirty="0">
                <a:latin typeface="Times New Roman"/>
                <a:cs typeface="Times New Roman"/>
              </a:rPr>
              <a:t>impact </a:t>
            </a:r>
            <a:r>
              <a:rPr sz="1200" spc="70" dirty="0">
                <a:latin typeface="Times New Roman"/>
                <a:cs typeface="Times New Roman"/>
              </a:rPr>
              <a:t>on </a:t>
            </a:r>
            <a:r>
              <a:rPr sz="1200" spc="45" dirty="0">
                <a:latin typeface="Times New Roman"/>
                <a:cs typeface="Times New Roman"/>
              </a:rPr>
              <a:t>almost </a:t>
            </a:r>
            <a:r>
              <a:rPr sz="1200" spc="15" dirty="0">
                <a:latin typeface="Times New Roman"/>
                <a:cs typeface="Times New Roman"/>
              </a:rPr>
              <a:t>every 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element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20" dirty="0">
                <a:latin typeface="Times New Roman"/>
                <a:cs typeface="Times New Roman"/>
              </a:rPr>
              <a:t>society.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40" dirty="0">
                <a:latin typeface="Times New Roman"/>
                <a:cs typeface="Times New Roman"/>
              </a:rPr>
              <a:t>pandemic </a:t>
            </a:r>
            <a:r>
              <a:rPr sz="1200" spc="45" dirty="0">
                <a:latin typeface="Times New Roman"/>
                <a:cs typeface="Times New Roman"/>
              </a:rPr>
              <a:t>has </a:t>
            </a:r>
            <a:r>
              <a:rPr sz="1200" spc="70" dirty="0">
                <a:latin typeface="Times New Roman"/>
                <a:cs typeface="Times New Roman"/>
              </a:rPr>
              <a:t>not </a:t>
            </a:r>
            <a:r>
              <a:rPr sz="1200" spc="35" dirty="0">
                <a:latin typeface="Times New Roman"/>
                <a:cs typeface="Times New Roman"/>
              </a:rPr>
              <a:t>only </a:t>
            </a:r>
            <a:r>
              <a:rPr sz="1200" spc="20" dirty="0">
                <a:latin typeface="Times New Roman"/>
                <a:cs typeface="Times New Roman"/>
              </a:rPr>
              <a:t>killed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25" dirty="0">
                <a:latin typeface="Times New Roman"/>
                <a:cs typeface="Times New Roman"/>
              </a:rPr>
              <a:t>infected millions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30" dirty="0">
                <a:latin typeface="Times New Roman"/>
                <a:cs typeface="Times New Roman"/>
              </a:rPr>
              <a:t>people worldwide, 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but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it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has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also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drastically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altered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family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and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employment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dynamics.This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change's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notable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effect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on </a:t>
            </a:r>
            <a:r>
              <a:rPr sz="1200" spc="30" dirty="0">
                <a:latin typeface="Times New Roman"/>
                <a:cs typeface="Times New Roman"/>
              </a:rPr>
              <a:t>gendered </a:t>
            </a:r>
            <a:r>
              <a:rPr sz="1200" spc="55" dirty="0">
                <a:latin typeface="Times New Roman"/>
                <a:cs typeface="Times New Roman"/>
              </a:rPr>
              <a:t>labour </a:t>
            </a:r>
            <a:r>
              <a:rPr sz="1200" spc="35" dirty="0">
                <a:latin typeface="Times New Roman"/>
                <a:cs typeface="Times New Roman"/>
              </a:rPr>
              <a:t>relations in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70" dirty="0">
                <a:latin typeface="Times New Roman"/>
                <a:cs typeface="Times New Roman"/>
              </a:rPr>
              <a:t>US </a:t>
            </a:r>
            <a:r>
              <a:rPr sz="1200" dirty="0">
                <a:latin typeface="Times New Roman"/>
                <a:cs typeface="Times New Roman"/>
              </a:rPr>
              <a:t>is </a:t>
            </a:r>
            <a:r>
              <a:rPr sz="1200" spc="45" dirty="0">
                <a:latin typeface="Times New Roman"/>
                <a:cs typeface="Times New Roman"/>
              </a:rPr>
              <a:t>one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20" dirty="0">
                <a:latin typeface="Times New Roman"/>
                <a:cs typeface="Times New Roman"/>
              </a:rPr>
              <a:t>its </a:t>
            </a:r>
            <a:r>
              <a:rPr sz="1200" spc="60" dirty="0">
                <a:latin typeface="Times New Roman"/>
                <a:cs typeface="Times New Roman"/>
              </a:rPr>
              <a:t>important </a:t>
            </a:r>
            <a:r>
              <a:rPr sz="1200" spc="30" dirty="0">
                <a:latin typeface="Times New Roman"/>
                <a:cs typeface="Times New Roman"/>
              </a:rPr>
              <a:t>dimensions. </a:t>
            </a:r>
            <a:r>
              <a:rPr sz="1200" spc="70" dirty="0">
                <a:latin typeface="Times New Roman"/>
                <a:cs typeface="Times New Roman"/>
              </a:rPr>
              <a:t>Men and </a:t>
            </a:r>
            <a:r>
              <a:rPr sz="1200" spc="40" dirty="0">
                <a:latin typeface="Times New Roman"/>
                <a:cs typeface="Times New Roman"/>
              </a:rPr>
              <a:t>women 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20" dirty="0">
                <a:latin typeface="Times New Roman"/>
                <a:cs typeface="Times New Roman"/>
              </a:rPr>
              <a:t>experienced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40" dirty="0">
                <a:latin typeface="Times New Roman"/>
                <a:cs typeface="Times New Roman"/>
              </a:rPr>
              <a:t>pandemic </a:t>
            </a:r>
            <a:r>
              <a:rPr sz="1200" spc="25" dirty="0">
                <a:latin typeface="Times New Roman"/>
                <a:cs typeface="Times New Roman"/>
              </a:rPr>
              <a:t>differently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0" dirty="0">
                <a:latin typeface="Times New Roman"/>
                <a:cs typeface="Times New Roman"/>
              </a:rPr>
              <a:t>terms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40" dirty="0">
                <a:latin typeface="Times New Roman"/>
                <a:cs typeface="Times New Roman"/>
              </a:rPr>
              <a:t>working </a:t>
            </a:r>
            <a:r>
              <a:rPr sz="1200" spc="50" dirty="0">
                <a:latin typeface="Times New Roman"/>
                <a:cs typeface="Times New Roman"/>
              </a:rPr>
              <a:t>hours, </a:t>
            </a:r>
            <a:r>
              <a:rPr sz="1200" spc="45" dirty="0">
                <a:latin typeface="Times New Roman"/>
                <a:cs typeface="Times New Roman"/>
              </a:rPr>
              <a:t>unemployment, health </a:t>
            </a:r>
            <a:r>
              <a:rPr sz="1200" spc="10" dirty="0">
                <a:latin typeface="Times New Roman"/>
                <a:cs typeface="Times New Roman"/>
              </a:rPr>
              <a:t>effects, 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and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others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as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was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becoming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more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and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more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obvious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as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the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pandemic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progressed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(Yavorsky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et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al., </a:t>
            </a:r>
            <a:r>
              <a:rPr sz="1200" spc="-290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2021).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7670" y="3904821"/>
            <a:ext cx="14164310" cy="4699635"/>
            <a:chOff x="47670" y="3904821"/>
            <a:chExt cx="14164310" cy="469963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670" y="3904821"/>
              <a:ext cx="14164001" cy="469939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46023" y="4766906"/>
              <a:ext cx="36195" cy="2400300"/>
            </a:xfrm>
            <a:custGeom>
              <a:avLst/>
              <a:gdLst/>
              <a:ahLst/>
              <a:cxnLst/>
              <a:rect l="l" t="t" r="r" b="b"/>
              <a:pathLst>
                <a:path w="36195" h="2400300">
                  <a:moveTo>
                    <a:pt x="35826" y="2379662"/>
                  </a:moveTo>
                  <a:lnTo>
                    <a:pt x="20294" y="2364130"/>
                  </a:lnTo>
                  <a:lnTo>
                    <a:pt x="15544" y="2364130"/>
                  </a:lnTo>
                  <a:lnTo>
                    <a:pt x="0" y="2379662"/>
                  </a:lnTo>
                  <a:lnTo>
                    <a:pt x="0" y="2384412"/>
                  </a:lnTo>
                  <a:lnTo>
                    <a:pt x="15544" y="2399944"/>
                  </a:lnTo>
                  <a:lnTo>
                    <a:pt x="20294" y="2399944"/>
                  </a:lnTo>
                  <a:lnTo>
                    <a:pt x="35826" y="2384412"/>
                  </a:lnTo>
                  <a:lnTo>
                    <a:pt x="35826" y="2382037"/>
                  </a:lnTo>
                  <a:lnTo>
                    <a:pt x="35826" y="2379662"/>
                  </a:lnTo>
                  <a:close/>
                </a:path>
                <a:path w="36195" h="2400300">
                  <a:moveTo>
                    <a:pt x="35826" y="1519974"/>
                  </a:moveTo>
                  <a:lnTo>
                    <a:pt x="20294" y="1504442"/>
                  </a:lnTo>
                  <a:lnTo>
                    <a:pt x="15544" y="1504442"/>
                  </a:lnTo>
                  <a:lnTo>
                    <a:pt x="0" y="1519974"/>
                  </a:lnTo>
                  <a:lnTo>
                    <a:pt x="0" y="1524723"/>
                  </a:lnTo>
                  <a:lnTo>
                    <a:pt x="15544" y="1540268"/>
                  </a:lnTo>
                  <a:lnTo>
                    <a:pt x="20294" y="1540268"/>
                  </a:lnTo>
                  <a:lnTo>
                    <a:pt x="35826" y="1524723"/>
                  </a:lnTo>
                  <a:lnTo>
                    <a:pt x="35826" y="1522349"/>
                  </a:lnTo>
                  <a:lnTo>
                    <a:pt x="35826" y="1519974"/>
                  </a:lnTo>
                  <a:close/>
                </a:path>
                <a:path w="36195" h="2400300">
                  <a:moveTo>
                    <a:pt x="35826" y="15532"/>
                  </a:moveTo>
                  <a:lnTo>
                    <a:pt x="20294" y="0"/>
                  </a:lnTo>
                  <a:lnTo>
                    <a:pt x="15544" y="0"/>
                  </a:lnTo>
                  <a:lnTo>
                    <a:pt x="0" y="15532"/>
                  </a:lnTo>
                  <a:lnTo>
                    <a:pt x="0" y="20281"/>
                  </a:lnTo>
                  <a:lnTo>
                    <a:pt x="15544" y="35814"/>
                  </a:lnTo>
                  <a:lnTo>
                    <a:pt x="20294" y="35814"/>
                  </a:lnTo>
                  <a:lnTo>
                    <a:pt x="35826" y="20281"/>
                  </a:lnTo>
                  <a:lnTo>
                    <a:pt x="35826" y="17907"/>
                  </a:lnTo>
                  <a:lnTo>
                    <a:pt x="35826" y="155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607963" y="4007970"/>
            <a:ext cx="12713335" cy="429514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00" b="1" spc="-10" dirty="0">
                <a:latin typeface="Times New Roman"/>
                <a:cs typeface="Times New Roman"/>
              </a:rPr>
              <a:t>Analysis</a:t>
            </a:r>
            <a:r>
              <a:rPr sz="1200" b="1" spc="-5" dirty="0">
                <a:latin typeface="Times New Roman"/>
                <a:cs typeface="Times New Roman"/>
              </a:rPr>
              <a:t> </a:t>
            </a:r>
            <a:r>
              <a:rPr sz="1200" b="1" spc="-40" dirty="0">
                <a:latin typeface="Times New Roman"/>
                <a:cs typeface="Times New Roman"/>
              </a:rPr>
              <a:t>and</a:t>
            </a:r>
            <a:r>
              <a:rPr sz="1200" b="1" spc="-5" dirty="0">
                <a:latin typeface="Times New Roman"/>
                <a:cs typeface="Times New Roman"/>
              </a:rPr>
              <a:t> </a:t>
            </a:r>
            <a:r>
              <a:rPr sz="1200" b="1" spc="-15" dirty="0">
                <a:latin typeface="Times New Roman"/>
                <a:cs typeface="Times New Roman"/>
              </a:rPr>
              <a:t>Discussion: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>
              <a:latin typeface="Times New Roman"/>
              <a:cs typeface="Times New Roman"/>
            </a:endParaRPr>
          </a:p>
          <a:p>
            <a:pPr marL="314960" indent="-174625" algn="just">
              <a:lnSpc>
                <a:spcPct val="100000"/>
              </a:lnSpc>
              <a:spcBef>
                <a:spcPts val="5"/>
              </a:spcBef>
              <a:buFont typeface="Times New Roman"/>
              <a:buAutoNum type="arabicPeriod"/>
              <a:tabLst>
                <a:tab pos="315595" algn="l"/>
              </a:tabLst>
            </a:pPr>
            <a:r>
              <a:rPr sz="1200" b="1" spc="-20" dirty="0">
                <a:latin typeface="Times New Roman"/>
                <a:cs typeface="Times New Roman"/>
              </a:rPr>
              <a:t>Unemployment</a:t>
            </a:r>
            <a:endParaRPr sz="1200">
              <a:latin typeface="Times New Roman"/>
              <a:cs typeface="Times New Roman"/>
            </a:endParaRPr>
          </a:p>
          <a:p>
            <a:pPr marL="276225" marR="5080" algn="just">
              <a:lnSpc>
                <a:spcPct val="117500"/>
              </a:lnSpc>
            </a:pPr>
            <a:r>
              <a:rPr sz="1200" spc="70" dirty="0">
                <a:latin typeface="Times New Roman"/>
                <a:cs typeface="Times New Roman"/>
              </a:rPr>
              <a:t>In </a:t>
            </a:r>
            <a:r>
              <a:rPr sz="1200" spc="65" dirty="0">
                <a:latin typeface="Times New Roman"/>
                <a:cs typeface="Times New Roman"/>
              </a:rPr>
              <a:t>March </a:t>
            </a:r>
            <a:r>
              <a:rPr sz="1200" spc="10" dirty="0">
                <a:latin typeface="Times New Roman"/>
                <a:cs typeface="Times New Roman"/>
              </a:rPr>
              <a:t>2020, </a:t>
            </a:r>
            <a:r>
              <a:rPr sz="1200" spc="45" dirty="0">
                <a:latin typeface="Times New Roman"/>
                <a:cs typeface="Times New Roman"/>
              </a:rPr>
              <a:t>the unemployment </a:t>
            </a:r>
            <a:r>
              <a:rPr sz="1200" spc="50" dirty="0">
                <a:latin typeface="Times New Roman"/>
                <a:cs typeface="Times New Roman"/>
              </a:rPr>
              <a:t>rate </a:t>
            </a:r>
            <a:r>
              <a:rPr sz="1200" spc="45" dirty="0">
                <a:latin typeface="Times New Roman"/>
                <a:cs typeface="Times New Roman"/>
              </a:rPr>
              <a:t>for men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40" dirty="0">
                <a:latin typeface="Times New Roman"/>
                <a:cs typeface="Times New Roman"/>
              </a:rPr>
              <a:t>women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70" dirty="0">
                <a:latin typeface="Times New Roman"/>
                <a:cs typeface="Times New Roman"/>
              </a:rPr>
              <a:t>US </a:t>
            </a:r>
            <a:r>
              <a:rPr sz="1200" spc="25" dirty="0">
                <a:latin typeface="Times New Roman"/>
                <a:cs typeface="Times New Roman"/>
              </a:rPr>
              <a:t>was </a:t>
            </a:r>
            <a:r>
              <a:rPr sz="1200" spc="15" dirty="0">
                <a:latin typeface="Times New Roman"/>
                <a:cs typeface="Times New Roman"/>
              </a:rPr>
              <a:t>4.4%. </a:t>
            </a:r>
            <a:r>
              <a:rPr sz="1200" spc="35" dirty="0">
                <a:latin typeface="Times New Roman"/>
                <a:cs typeface="Times New Roman"/>
              </a:rPr>
              <a:t>However, in only </a:t>
            </a:r>
            <a:r>
              <a:rPr sz="1200" spc="45" dirty="0">
                <a:latin typeface="Times New Roman"/>
                <a:cs typeface="Times New Roman"/>
              </a:rPr>
              <a:t>one </a:t>
            </a:r>
            <a:r>
              <a:rPr sz="1200" spc="60" dirty="0">
                <a:latin typeface="Times New Roman"/>
                <a:cs typeface="Times New Roman"/>
              </a:rPr>
              <a:t>month, </a:t>
            </a:r>
            <a:r>
              <a:rPr sz="1200" spc="30" dirty="0">
                <a:latin typeface="Times New Roman"/>
                <a:cs typeface="Times New Roman"/>
              </a:rPr>
              <a:t>women's </a:t>
            </a:r>
            <a:r>
              <a:rPr sz="1200" spc="45" dirty="0">
                <a:latin typeface="Times New Roman"/>
                <a:cs typeface="Times New Roman"/>
              </a:rPr>
              <a:t>unemployment </a:t>
            </a:r>
            <a:r>
              <a:rPr sz="1200" spc="30" dirty="0">
                <a:latin typeface="Times New Roman"/>
                <a:cs typeface="Times New Roman"/>
              </a:rPr>
              <a:t>rose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10" dirty="0">
                <a:latin typeface="Times New Roman"/>
                <a:cs typeface="Times New Roman"/>
              </a:rPr>
              <a:t>16.1%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25" dirty="0">
                <a:latin typeface="Times New Roman"/>
                <a:cs typeface="Times New Roman"/>
              </a:rPr>
              <a:t>men's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10" dirty="0">
                <a:latin typeface="Times New Roman"/>
                <a:cs typeface="Times New Roman"/>
              </a:rPr>
              <a:t>13.6%.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35" dirty="0">
                <a:latin typeface="Times New Roman"/>
                <a:cs typeface="Times New Roman"/>
              </a:rPr>
              <a:t>gender </a:t>
            </a:r>
            <a:r>
              <a:rPr sz="1200" spc="50" dirty="0">
                <a:latin typeface="Times New Roman"/>
                <a:cs typeface="Times New Roman"/>
              </a:rPr>
              <a:t>gap </a:t>
            </a:r>
            <a:r>
              <a:rPr sz="1200" spc="55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eventually </a:t>
            </a:r>
            <a:r>
              <a:rPr sz="1200" spc="30" dirty="0">
                <a:latin typeface="Times New Roman"/>
                <a:cs typeface="Times New Roman"/>
              </a:rPr>
              <a:t>vanished,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40" dirty="0">
                <a:latin typeface="Times New Roman"/>
                <a:cs typeface="Times New Roman"/>
              </a:rPr>
              <a:t>by December </a:t>
            </a:r>
            <a:r>
              <a:rPr sz="1200" spc="10" dirty="0">
                <a:latin typeface="Times New Roman"/>
                <a:cs typeface="Times New Roman"/>
              </a:rPr>
              <a:t>2020, </a:t>
            </a:r>
            <a:r>
              <a:rPr sz="1200" spc="70" dirty="0">
                <a:latin typeface="Times New Roman"/>
                <a:cs typeface="Times New Roman"/>
              </a:rPr>
              <a:t>both </a:t>
            </a:r>
            <a:r>
              <a:rPr sz="1200" spc="40" dirty="0">
                <a:latin typeface="Times New Roman"/>
                <a:cs typeface="Times New Roman"/>
              </a:rPr>
              <a:t>rates </a:t>
            </a:r>
            <a:r>
              <a:rPr sz="1200" spc="70" dirty="0">
                <a:latin typeface="Times New Roman"/>
                <a:cs typeface="Times New Roman"/>
              </a:rPr>
              <a:t>had </a:t>
            </a:r>
            <a:r>
              <a:rPr sz="1200" spc="55" dirty="0">
                <a:latin typeface="Times New Roman"/>
                <a:cs typeface="Times New Roman"/>
              </a:rPr>
              <a:t>dropped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10" dirty="0">
                <a:latin typeface="Times New Roman"/>
                <a:cs typeface="Times New Roman"/>
              </a:rPr>
              <a:t>6.7% </a:t>
            </a:r>
            <a:r>
              <a:rPr sz="1200" spc="45" dirty="0">
                <a:latin typeface="Times New Roman"/>
                <a:cs typeface="Times New Roman"/>
              </a:rPr>
              <a:t>(Gender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45" dirty="0">
                <a:latin typeface="Times New Roman"/>
                <a:cs typeface="Times New Roman"/>
              </a:rPr>
              <a:t>Unemployment: </a:t>
            </a:r>
            <a:r>
              <a:rPr sz="1200" spc="30" dirty="0">
                <a:latin typeface="Times New Roman"/>
                <a:cs typeface="Times New Roman"/>
              </a:rPr>
              <a:t>Lessons </a:t>
            </a:r>
            <a:r>
              <a:rPr sz="1200" spc="85" dirty="0">
                <a:latin typeface="Times New Roman"/>
                <a:cs typeface="Times New Roman"/>
              </a:rPr>
              <a:t>From </a:t>
            </a:r>
            <a:r>
              <a:rPr sz="1200" spc="45" dirty="0">
                <a:latin typeface="Times New Roman"/>
                <a:cs typeface="Times New Roman"/>
              </a:rPr>
              <a:t>the COVID-19 </a:t>
            </a:r>
            <a:r>
              <a:rPr sz="1200" spc="40" dirty="0">
                <a:latin typeface="Times New Roman"/>
                <a:cs typeface="Times New Roman"/>
              </a:rPr>
              <a:t>Pandemic, </a:t>
            </a:r>
            <a:r>
              <a:rPr sz="1200" spc="10" dirty="0">
                <a:latin typeface="Times New Roman"/>
                <a:cs typeface="Times New Roman"/>
              </a:rPr>
              <a:t>2021). </a:t>
            </a:r>
            <a:r>
              <a:rPr sz="1200" spc="75" dirty="0">
                <a:latin typeface="Times New Roman"/>
                <a:cs typeface="Times New Roman"/>
              </a:rPr>
              <a:t>A </a:t>
            </a:r>
            <a:r>
              <a:rPr sz="1200" spc="45" dirty="0">
                <a:latin typeface="Times New Roman"/>
                <a:cs typeface="Times New Roman"/>
              </a:rPr>
              <a:t>record </a:t>
            </a:r>
            <a:r>
              <a:rPr sz="1200" spc="55" dirty="0">
                <a:latin typeface="Times New Roman"/>
                <a:cs typeface="Times New Roman"/>
              </a:rPr>
              <a:t>number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50" dirty="0">
                <a:latin typeface="Times New Roman"/>
                <a:cs typeface="Times New Roman"/>
              </a:rPr>
              <a:t>temporary </a:t>
            </a:r>
            <a:r>
              <a:rPr sz="1200" spc="55" dirty="0">
                <a:latin typeface="Times New Roman"/>
                <a:cs typeface="Times New Roman"/>
              </a:rPr>
              <a:t> </a:t>
            </a:r>
            <a:r>
              <a:rPr sz="1200" spc="20" dirty="0">
                <a:latin typeface="Times New Roman"/>
                <a:cs typeface="Times New Roman"/>
              </a:rPr>
              <a:t>layoffs </a:t>
            </a:r>
            <a:r>
              <a:rPr sz="1200" spc="30" dirty="0">
                <a:latin typeface="Times New Roman"/>
                <a:cs typeface="Times New Roman"/>
              </a:rPr>
              <a:t>resulted </a:t>
            </a:r>
            <a:r>
              <a:rPr sz="1200" spc="50" dirty="0">
                <a:latin typeface="Times New Roman"/>
                <a:cs typeface="Times New Roman"/>
              </a:rPr>
              <a:t>from </a:t>
            </a:r>
            <a:r>
              <a:rPr sz="1200" spc="25" dirty="0">
                <a:latin typeface="Times New Roman"/>
                <a:cs typeface="Times New Roman"/>
              </a:rPr>
              <a:t>firms </a:t>
            </a:r>
            <a:r>
              <a:rPr sz="1200" spc="35" dirty="0">
                <a:latin typeface="Times New Roman"/>
                <a:cs typeface="Times New Roman"/>
              </a:rPr>
              <a:t>suspending </a:t>
            </a:r>
            <a:r>
              <a:rPr sz="1200" spc="70" dirty="0">
                <a:latin typeface="Times New Roman"/>
                <a:cs typeface="Times New Roman"/>
              </a:rPr>
              <a:t>or </a:t>
            </a:r>
            <a:r>
              <a:rPr sz="1200" spc="20" dirty="0">
                <a:latin typeface="Times New Roman"/>
                <a:cs typeface="Times New Roman"/>
              </a:rPr>
              <a:t>closing </a:t>
            </a:r>
            <a:r>
              <a:rPr sz="1200" spc="35" dirty="0">
                <a:latin typeface="Times New Roman"/>
                <a:cs typeface="Times New Roman"/>
              </a:rPr>
              <a:t>as </a:t>
            </a:r>
            <a:r>
              <a:rPr sz="1200" spc="75" dirty="0">
                <a:latin typeface="Times New Roman"/>
                <a:cs typeface="Times New Roman"/>
              </a:rPr>
              <a:t>a </a:t>
            </a:r>
            <a:r>
              <a:rPr sz="1200" spc="30" dirty="0">
                <a:latin typeface="Times New Roman"/>
                <a:cs typeface="Times New Roman"/>
              </a:rPr>
              <a:t>result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40" dirty="0">
                <a:latin typeface="Times New Roman"/>
                <a:cs typeface="Times New Roman"/>
              </a:rPr>
              <a:t>coronavirus </a:t>
            </a:r>
            <a:r>
              <a:rPr sz="1200" spc="15" dirty="0">
                <a:latin typeface="Times New Roman"/>
                <a:cs typeface="Times New Roman"/>
              </a:rPr>
              <a:t>disease </a:t>
            </a:r>
            <a:r>
              <a:rPr sz="1200" spc="5" dirty="0">
                <a:latin typeface="Times New Roman"/>
                <a:cs typeface="Times New Roman"/>
              </a:rPr>
              <a:t>2019 </a:t>
            </a:r>
            <a:r>
              <a:rPr sz="1200" spc="35" dirty="0">
                <a:latin typeface="Times New Roman"/>
                <a:cs typeface="Times New Roman"/>
              </a:rPr>
              <a:t>(COVID-19) </a:t>
            </a:r>
            <a:r>
              <a:rPr sz="1200" spc="40" dirty="0">
                <a:latin typeface="Times New Roman"/>
                <a:cs typeface="Times New Roman"/>
              </a:rPr>
              <a:t>pandemic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50" dirty="0">
                <a:latin typeface="Times New Roman"/>
                <a:cs typeface="Times New Roman"/>
              </a:rPr>
              <a:t>containment </a:t>
            </a:r>
            <a:r>
              <a:rPr sz="1200" spc="30" dirty="0">
                <a:latin typeface="Times New Roman"/>
                <a:cs typeface="Times New Roman"/>
              </a:rPr>
              <a:t>efforts, </a:t>
            </a:r>
            <a:r>
              <a:rPr sz="1200" spc="25" dirty="0">
                <a:latin typeface="Times New Roman"/>
                <a:cs typeface="Times New Roman"/>
              </a:rPr>
              <a:t>which </a:t>
            </a:r>
            <a:r>
              <a:rPr sz="1200" spc="60" dirty="0">
                <a:latin typeface="Times New Roman"/>
                <a:cs typeface="Times New Roman"/>
              </a:rPr>
              <a:t>brought </a:t>
            </a:r>
            <a:r>
              <a:rPr sz="1200" spc="70" dirty="0">
                <a:latin typeface="Times New Roman"/>
                <a:cs typeface="Times New Roman"/>
              </a:rPr>
              <a:t>an </a:t>
            </a:r>
            <a:r>
              <a:rPr sz="1200" spc="25" dirty="0">
                <a:latin typeface="Times New Roman"/>
                <a:cs typeface="Times New Roman"/>
              </a:rPr>
              <a:t>early </a:t>
            </a:r>
            <a:r>
              <a:rPr sz="1200" spc="50" dirty="0">
                <a:latin typeface="Times New Roman"/>
                <a:cs typeface="Times New Roman"/>
              </a:rPr>
              <a:t>halt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75" dirty="0">
                <a:latin typeface="Times New Roman"/>
                <a:cs typeface="Times New Roman"/>
              </a:rPr>
              <a:t>a </a:t>
            </a:r>
            <a:r>
              <a:rPr sz="1200" spc="30" dirty="0">
                <a:latin typeface="Times New Roman"/>
                <a:cs typeface="Times New Roman"/>
              </a:rPr>
              <a:t>decade-long 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economic </a:t>
            </a:r>
            <a:r>
              <a:rPr sz="1200" spc="35" dirty="0">
                <a:latin typeface="Times New Roman"/>
                <a:cs typeface="Times New Roman"/>
              </a:rPr>
              <a:t>expansion in </a:t>
            </a:r>
            <a:r>
              <a:rPr sz="1200" spc="10" dirty="0">
                <a:latin typeface="Times New Roman"/>
                <a:cs typeface="Times New Roman"/>
              </a:rPr>
              <a:t>2020. </a:t>
            </a:r>
            <a:r>
              <a:rPr sz="1200" spc="70" dirty="0">
                <a:latin typeface="Times New Roman"/>
                <a:cs typeface="Times New Roman"/>
              </a:rPr>
              <a:t>Many </a:t>
            </a:r>
            <a:r>
              <a:rPr sz="1200" spc="30" dirty="0">
                <a:latin typeface="Times New Roman"/>
                <a:cs typeface="Times New Roman"/>
              </a:rPr>
              <a:t>people </a:t>
            </a:r>
            <a:r>
              <a:rPr sz="1200" spc="15" dirty="0">
                <a:latin typeface="Times New Roman"/>
                <a:cs typeface="Times New Roman"/>
              </a:rPr>
              <a:t>were </a:t>
            </a:r>
            <a:r>
              <a:rPr sz="1200" spc="35" dirty="0">
                <a:latin typeface="Times New Roman"/>
                <a:cs typeface="Times New Roman"/>
              </a:rPr>
              <a:t>also </a:t>
            </a:r>
            <a:r>
              <a:rPr sz="1200" spc="45" dirty="0">
                <a:latin typeface="Times New Roman"/>
                <a:cs typeface="Times New Roman"/>
              </a:rPr>
              <a:t>unable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35" dirty="0">
                <a:latin typeface="Times New Roman"/>
                <a:cs typeface="Times New Roman"/>
              </a:rPr>
              <a:t>find </a:t>
            </a:r>
            <a:r>
              <a:rPr sz="1200" spc="40" dirty="0">
                <a:latin typeface="Times New Roman"/>
                <a:cs typeface="Times New Roman"/>
              </a:rPr>
              <a:t>employment </a:t>
            </a:r>
            <a:r>
              <a:rPr sz="1200" spc="45" dirty="0">
                <a:latin typeface="Times New Roman"/>
                <a:cs typeface="Times New Roman"/>
              </a:rPr>
              <a:t>due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40" dirty="0">
                <a:latin typeface="Times New Roman"/>
                <a:cs typeface="Times New Roman"/>
              </a:rPr>
              <a:t>pandemic. </a:t>
            </a:r>
            <a:r>
              <a:rPr sz="1200" spc="35" dirty="0">
                <a:latin typeface="Times New Roman"/>
                <a:cs typeface="Times New Roman"/>
              </a:rPr>
              <a:t>Even </a:t>
            </a:r>
            <a:r>
              <a:rPr sz="1200" spc="10" dirty="0">
                <a:latin typeface="Times New Roman"/>
                <a:cs typeface="Times New Roman"/>
              </a:rPr>
              <a:t>while </a:t>
            </a:r>
            <a:r>
              <a:rPr sz="1200" spc="30" dirty="0">
                <a:latin typeface="Times New Roman"/>
                <a:cs typeface="Times New Roman"/>
              </a:rPr>
              <a:t>some people </a:t>
            </a:r>
            <a:r>
              <a:rPr sz="1200" spc="15" dirty="0">
                <a:latin typeface="Times New Roman"/>
                <a:cs typeface="Times New Roman"/>
              </a:rPr>
              <a:t>were </a:t>
            </a:r>
            <a:r>
              <a:rPr sz="1200" spc="35" dirty="0">
                <a:latin typeface="Times New Roman"/>
                <a:cs typeface="Times New Roman"/>
              </a:rPr>
              <a:t>able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50" dirty="0">
                <a:latin typeface="Times New Roman"/>
                <a:cs typeface="Times New Roman"/>
              </a:rPr>
              <a:t>work from </a:t>
            </a:r>
            <a:r>
              <a:rPr sz="1200" spc="45" dirty="0">
                <a:latin typeface="Times New Roman"/>
                <a:cs typeface="Times New Roman"/>
              </a:rPr>
              <a:t>home, during the </a:t>
            </a:r>
            <a:r>
              <a:rPr sz="1200" spc="30" dirty="0">
                <a:latin typeface="Times New Roman"/>
                <a:cs typeface="Times New Roman"/>
              </a:rPr>
              <a:t>course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30" dirty="0">
                <a:latin typeface="Times New Roman"/>
                <a:cs typeface="Times New Roman"/>
              </a:rPr>
              <a:t>year, 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there </a:t>
            </a:r>
            <a:r>
              <a:rPr sz="1200" spc="25" dirty="0">
                <a:latin typeface="Times New Roman"/>
                <a:cs typeface="Times New Roman"/>
              </a:rPr>
              <a:t>was </a:t>
            </a:r>
            <a:r>
              <a:rPr sz="1200" spc="75" dirty="0">
                <a:latin typeface="Times New Roman"/>
                <a:cs typeface="Times New Roman"/>
              </a:rPr>
              <a:t>a </a:t>
            </a:r>
            <a:r>
              <a:rPr sz="1200" spc="25" dirty="0">
                <a:latin typeface="Times New Roman"/>
                <a:cs typeface="Times New Roman"/>
              </a:rPr>
              <a:t>significant increase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55" dirty="0">
                <a:latin typeface="Times New Roman"/>
                <a:cs typeface="Times New Roman"/>
              </a:rPr>
              <a:t>number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40" dirty="0">
                <a:latin typeface="Times New Roman"/>
                <a:cs typeface="Times New Roman"/>
              </a:rPr>
              <a:t>unemployed </a:t>
            </a:r>
            <a:r>
              <a:rPr sz="1200" spc="30" dirty="0">
                <a:latin typeface="Times New Roman"/>
                <a:cs typeface="Times New Roman"/>
              </a:rPr>
              <a:t>people </a:t>
            </a:r>
            <a:r>
              <a:rPr sz="1200" spc="70" dirty="0">
                <a:latin typeface="Times New Roman"/>
                <a:cs typeface="Times New Roman"/>
              </a:rPr>
              <a:t>on </a:t>
            </a:r>
            <a:r>
              <a:rPr sz="1200" spc="50" dirty="0">
                <a:latin typeface="Times New Roman"/>
                <a:cs typeface="Times New Roman"/>
              </a:rPr>
              <a:t>temporary </a:t>
            </a:r>
            <a:r>
              <a:rPr sz="1200" spc="20" dirty="0">
                <a:latin typeface="Times New Roman"/>
                <a:cs typeface="Times New Roman"/>
              </a:rPr>
              <a:t>layoffs, </a:t>
            </a:r>
            <a:r>
              <a:rPr sz="1200" spc="40" dirty="0">
                <a:latin typeface="Times New Roman"/>
                <a:cs typeface="Times New Roman"/>
              </a:rPr>
              <a:t>those working </a:t>
            </a:r>
            <a:r>
              <a:rPr sz="1200" spc="45" dirty="0">
                <a:latin typeface="Times New Roman"/>
                <a:cs typeface="Times New Roman"/>
              </a:rPr>
              <a:t>part-time due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30" dirty="0">
                <a:latin typeface="Times New Roman"/>
                <a:cs typeface="Times New Roman"/>
              </a:rPr>
              <a:t>financial </a:t>
            </a:r>
            <a:r>
              <a:rPr sz="1200" spc="15" dirty="0">
                <a:latin typeface="Times New Roman"/>
                <a:cs typeface="Times New Roman"/>
              </a:rPr>
              <a:t>difficulties,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40" dirty="0">
                <a:latin typeface="Times New Roman"/>
                <a:cs typeface="Times New Roman"/>
              </a:rPr>
              <a:t>those unemployed </a:t>
            </a:r>
            <a:r>
              <a:rPr sz="1200" spc="45" dirty="0">
                <a:latin typeface="Times New Roman"/>
                <a:cs typeface="Times New Roman"/>
              </a:rPr>
              <a:t>for </a:t>
            </a:r>
            <a:r>
              <a:rPr sz="1200" spc="5" dirty="0">
                <a:latin typeface="Times New Roman"/>
                <a:cs typeface="Times New Roman"/>
              </a:rPr>
              <a:t>27 </a:t>
            </a:r>
            <a:r>
              <a:rPr sz="1200" spc="15" dirty="0">
                <a:latin typeface="Times New Roman"/>
                <a:cs typeface="Times New Roman"/>
              </a:rPr>
              <a:t>weeks </a:t>
            </a:r>
            <a:r>
              <a:rPr sz="1200" spc="70" dirty="0">
                <a:latin typeface="Times New Roman"/>
                <a:cs typeface="Times New Roman"/>
              </a:rPr>
              <a:t>or </a:t>
            </a:r>
            <a:r>
              <a:rPr sz="1200" spc="50" dirty="0">
                <a:latin typeface="Times New Roman"/>
                <a:cs typeface="Times New Roman"/>
              </a:rPr>
              <a:t>more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(Smith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Sean,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2021).</a:t>
            </a:r>
            <a:endParaRPr sz="1200">
              <a:latin typeface="Times New Roman"/>
              <a:cs typeface="Times New Roman"/>
            </a:endParaRPr>
          </a:p>
          <a:p>
            <a:pPr marL="314960" indent="-174625" algn="just">
              <a:lnSpc>
                <a:spcPct val="100000"/>
              </a:lnSpc>
              <a:spcBef>
                <a:spcPts val="250"/>
              </a:spcBef>
              <a:buFont typeface="Times New Roman"/>
              <a:buAutoNum type="arabicPeriod" startAt="2"/>
              <a:tabLst>
                <a:tab pos="315595" algn="l"/>
              </a:tabLst>
            </a:pPr>
            <a:r>
              <a:rPr sz="1200" b="1" spc="-30" dirty="0">
                <a:latin typeface="Times New Roman"/>
                <a:cs typeface="Times New Roman"/>
              </a:rPr>
              <a:t>Labour</a:t>
            </a:r>
            <a:r>
              <a:rPr sz="1200" b="1" spc="-5" dirty="0">
                <a:latin typeface="Times New Roman"/>
                <a:cs typeface="Times New Roman"/>
              </a:rPr>
              <a:t> </a:t>
            </a:r>
            <a:r>
              <a:rPr sz="1200" b="1" spc="-15" dirty="0">
                <a:latin typeface="Times New Roman"/>
                <a:cs typeface="Times New Roman"/>
              </a:rPr>
              <a:t>Force</a:t>
            </a:r>
            <a:r>
              <a:rPr sz="1200" b="1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Times New Roman"/>
                <a:cs typeface="Times New Roman"/>
              </a:rPr>
              <a:t>Participation</a:t>
            </a:r>
            <a:endParaRPr sz="1200">
              <a:latin typeface="Times New Roman"/>
              <a:cs typeface="Times New Roman"/>
            </a:endParaRPr>
          </a:p>
          <a:p>
            <a:pPr marL="276225" marR="5080" algn="just">
              <a:lnSpc>
                <a:spcPct val="117500"/>
              </a:lnSpc>
            </a:pPr>
            <a:r>
              <a:rPr sz="1200" spc="65" dirty="0">
                <a:latin typeface="Times New Roman"/>
                <a:cs typeface="Times New Roman"/>
              </a:rPr>
              <a:t>Due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45" dirty="0">
                <a:latin typeface="Times New Roman"/>
                <a:cs typeface="Times New Roman"/>
              </a:rPr>
              <a:t>job </a:t>
            </a:r>
            <a:r>
              <a:rPr sz="1200" spc="10" dirty="0">
                <a:latin typeface="Times New Roman"/>
                <a:cs typeface="Times New Roman"/>
              </a:rPr>
              <a:t>losses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25" dirty="0">
                <a:latin typeface="Times New Roman"/>
                <a:cs typeface="Times New Roman"/>
              </a:rPr>
              <a:t>family </a:t>
            </a:r>
            <a:r>
              <a:rPr sz="1200" spc="40" dirty="0">
                <a:latin typeface="Times New Roman"/>
                <a:cs typeface="Times New Roman"/>
              </a:rPr>
              <a:t>commitments, women </a:t>
            </a:r>
            <a:r>
              <a:rPr sz="1200" spc="50" dirty="0">
                <a:latin typeface="Times New Roman"/>
                <a:cs typeface="Times New Roman"/>
              </a:rPr>
              <a:t>quit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55" dirty="0">
                <a:latin typeface="Times New Roman"/>
                <a:cs typeface="Times New Roman"/>
              </a:rPr>
              <a:t>labour </a:t>
            </a:r>
            <a:r>
              <a:rPr sz="1200" spc="25" dirty="0">
                <a:latin typeface="Times New Roman"/>
                <a:cs typeface="Times New Roman"/>
              </a:rPr>
              <a:t>force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0" dirty="0">
                <a:latin typeface="Times New Roman"/>
                <a:cs typeface="Times New Roman"/>
              </a:rPr>
              <a:t>greater </a:t>
            </a:r>
            <a:r>
              <a:rPr sz="1200" spc="45" dirty="0">
                <a:latin typeface="Times New Roman"/>
                <a:cs typeface="Times New Roman"/>
              </a:rPr>
              <a:t>numbers </a:t>
            </a:r>
            <a:r>
              <a:rPr sz="1200" spc="70" dirty="0">
                <a:latin typeface="Times New Roman"/>
                <a:cs typeface="Times New Roman"/>
              </a:rPr>
              <a:t>than </a:t>
            </a:r>
            <a:r>
              <a:rPr sz="1200" spc="40" dirty="0">
                <a:latin typeface="Times New Roman"/>
                <a:cs typeface="Times New Roman"/>
              </a:rPr>
              <a:t>men, meaning </a:t>
            </a:r>
            <a:r>
              <a:rPr sz="1200" spc="70" dirty="0">
                <a:latin typeface="Times New Roman"/>
                <a:cs typeface="Times New Roman"/>
              </a:rPr>
              <a:t>that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30" dirty="0">
                <a:latin typeface="Times New Roman"/>
                <a:cs typeface="Times New Roman"/>
              </a:rPr>
              <a:t>pandemic's </a:t>
            </a:r>
            <a:r>
              <a:rPr sz="1200" spc="10" dirty="0">
                <a:latin typeface="Times New Roman"/>
                <a:cs typeface="Times New Roman"/>
              </a:rPr>
              <a:t>effects </a:t>
            </a:r>
            <a:r>
              <a:rPr sz="1200" spc="70" dirty="0">
                <a:latin typeface="Times New Roman"/>
                <a:cs typeface="Times New Roman"/>
              </a:rPr>
              <a:t>on </a:t>
            </a:r>
            <a:r>
              <a:rPr sz="1200" spc="40" dirty="0">
                <a:latin typeface="Times New Roman"/>
                <a:cs typeface="Times New Roman"/>
              </a:rPr>
              <a:t>employment </a:t>
            </a:r>
            <a:r>
              <a:rPr sz="1200" spc="15" dirty="0">
                <a:latin typeface="Times New Roman"/>
                <a:cs typeface="Times New Roman"/>
              </a:rPr>
              <a:t>were </a:t>
            </a:r>
            <a:r>
              <a:rPr sz="1200" spc="20" dirty="0">
                <a:latin typeface="Times New Roman"/>
                <a:cs typeface="Times New Roman"/>
              </a:rPr>
              <a:t>significantly </a:t>
            </a:r>
            <a:r>
              <a:rPr sz="1200" spc="50" dirty="0">
                <a:latin typeface="Times New Roman"/>
                <a:cs typeface="Times New Roman"/>
              </a:rPr>
              <a:t>more </a:t>
            </a:r>
            <a:r>
              <a:rPr sz="1200" spc="5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disproportionate </a:t>
            </a:r>
            <a:r>
              <a:rPr sz="1200" spc="25" dirty="0">
                <a:latin typeface="Times New Roman"/>
                <a:cs typeface="Times New Roman"/>
              </a:rPr>
              <a:t>(Singh </a:t>
            </a:r>
            <a:r>
              <a:rPr sz="1200" spc="35" dirty="0">
                <a:latin typeface="Times New Roman"/>
                <a:cs typeface="Times New Roman"/>
              </a:rPr>
              <a:t>et </a:t>
            </a:r>
            <a:r>
              <a:rPr sz="1200" spc="30" dirty="0">
                <a:latin typeface="Times New Roman"/>
                <a:cs typeface="Times New Roman"/>
              </a:rPr>
              <a:t>al., </a:t>
            </a:r>
            <a:r>
              <a:rPr sz="1200" spc="10" dirty="0">
                <a:latin typeface="Times New Roman"/>
                <a:cs typeface="Times New Roman"/>
              </a:rPr>
              <a:t>2022). </a:t>
            </a:r>
            <a:r>
              <a:rPr sz="1200" spc="70" dirty="0">
                <a:latin typeface="Times New Roman"/>
                <a:cs typeface="Times New Roman"/>
              </a:rPr>
              <a:t>In </a:t>
            </a:r>
            <a:r>
              <a:rPr sz="1200" spc="35" dirty="0">
                <a:latin typeface="Times New Roman"/>
                <a:cs typeface="Times New Roman"/>
              </a:rPr>
              <a:t>year </a:t>
            </a:r>
            <a:r>
              <a:rPr sz="1200" spc="10" dirty="0">
                <a:latin typeface="Times New Roman"/>
                <a:cs typeface="Times New Roman"/>
              </a:rPr>
              <a:t>2022,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55" dirty="0">
                <a:latin typeface="Times New Roman"/>
                <a:cs typeface="Times New Roman"/>
              </a:rPr>
              <a:t>United </a:t>
            </a:r>
            <a:r>
              <a:rPr sz="1200" spc="35" dirty="0">
                <a:latin typeface="Times New Roman"/>
                <a:cs typeface="Times New Roman"/>
              </a:rPr>
              <a:t>States </a:t>
            </a:r>
            <a:r>
              <a:rPr sz="1200" dirty="0">
                <a:latin typeface="Times New Roman"/>
                <a:cs typeface="Times New Roman"/>
              </a:rPr>
              <a:t>is </a:t>
            </a:r>
            <a:r>
              <a:rPr sz="1200" spc="20" dirty="0">
                <a:latin typeface="Times New Roman"/>
                <a:cs typeface="Times New Roman"/>
              </a:rPr>
              <a:t>experiencing </a:t>
            </a:r>
            <a:r>
              <a:rPr sz="1200" spc="30" dirty="0">
                <a:latin typeface="Times New Roman"/>
                <a:cs typeface="Times New Roman"/>
              </a:rPr>
              <a:t>economic </a:t>
            </a:r>
            <a:r>
              <a:rPr sz="1200" spc="35" dirty="0">
                <a:latin typeface="Times New Roman"/>
                <a:cs typeface="Times New Roman"/>
              </a:rPr>
              <a:t>development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25" dirty="0">
                <a:latin typeface="Times New Roman"/>
                <a:cs typeface="Times New Roman"/>
              </a:rPr>
              <a:t>recovery </a:t>
            </a:r>
            <a:r>
              <a:rPr sz="1200" spc="50" dirty="0">
                <a:latin typeface="Times New Roman"/>
                <a:cs typeface="Times New Roman"/>
              </a:rPr>
              <a:t>from past downturns. </a:t>
            </a:r>
            <a:r>
              <a:rPr sz="1200" spc="35" dirty="0">
                <a:latin typeface="Times New Roman"/>
                <a:cs typeface="Times New Roman"/>
              </a:rPr>
              <a:t>This </a:t>
            </a:r>
            <a:r>
              <a:rPr sz="1200" spc="40" dirty="0">
                <a:latin typeface="Times New Roman"/>
                <a:cs typeface="Times New Roman"/>
              </a:rPr>
              <a:t>might </a:t>
            </a:r>
            <a:r>
              <a:rPr sz="1200" spc="30" dirty="0">
                <a:latin typeface="Times New Roman"/>
                <a:cs typeface="Times New Roman"/>
              </a:rPr>
              <a:t>result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75" dirty="0">
                <a:latin typeface="Times New Roman"/>
                <a:cs typeface="Times New Roman"/>
              </a:rPr>
              <a:t>a </a:t>
            </a:r>
            <a:r>
              <a:rPr sz="1200" spc="15" dirty="0">
                <a:latin typeface="Times New Roman"/>
                <a:cs typeface="Times New Roman"/>
              </a:rPr>
              <a:t>rise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55" dirty="0">
                <a:latin typeface="Times New Roman"/>
                <a:cs typeface="Times New Roman"/>
              </a:rPr>
              <a:t>demand </a:t>
            </a:r>
            <a:r>
              <a:rPr sz="1200" spc="45" dirty="0">
                <a:latin typeface="Times New Roman"/>
                <a:cs typeface="Times New Roman"/>
              </a:rPr>
              <a:t>for 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labour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and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the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creation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of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new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jobs,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which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would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encourage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more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individuals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to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join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or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re-enter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the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workforce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(The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U.S.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Economy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in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Global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Context,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2023).</a:t>
            </a:r>
            <a:endParaRPr sz="1200">
              <a:latin typeface="Times New Roman"/>
              <a:cs typeface="Times New Roman"/>
            </a:endParaRPr>
          </a:p>
          <a:p>
            <a:pPr marL="314960" indent="-174625" algn="just">
              <a:lnSpc>
                <a:spcPct val="100000"/>
              </a:lnSpc>
              <a:spcBef>
                <a:spcPts val="254"/>
              </a:spcBef>
              <a:buFont typeface="Times New Roman"/>
              <a:buAutoNum type="arabicPeriod" startAt="3"/>
              <a:tabLst>
                <a:tab pos="315595" algn="l"/>
              </a:tabLst>
            </a:pPr>
            <a:r>
              <a:rPr sz="1200" b="1" spc="-20" dirty="0">
                <a:latin typeface="Times New Roman"/>
                <a:cs typeface="Times New Roman"/>
              </a:rPr>
              <a:t>Working</a:t>
            </a:r>
            <a:r>
              <a:rPr sz="1200" b="1" spc="-15" dirty="0">
                <a:latin typeface="Times New Roman"/>
                <a:cs typeface="Times New Roman"/>
              </a:rPr>
              <a:t> Hours</a:t>
            </a:r>
            <a:endParaRPr sz="1200">
              <a:latin typeface="Times New Roman"/>
              <a:cs typeface="Times New Roman"/>
            </a:endParaRPr>
          </a:p>
          <a:p>
            <a:pPr marL="276225" marR="5080" algn="just">
              <a:lnSpc>
                <a:spcPct val="117500"/>
              </a:lnSpc>
            </a:pPr>
            <a:r>
              <a:rPr sz="1200" spc="70" dirty="0">
                <a:latin typeface="Times New Roman"/>
                <a:cs typeface="Times New Roman"/>
              </a:rPr>
              <a:t>Men put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10" dirty="0">
                <a:latin typeface="Times New Roman"/>
                <a:cs typeface="Times New Roman"/>
              </a:rPr>
              <a:t>40.5 </a:t>
            </a:r>
            <a:r>
              <a:rPr sz="1200" spc="55" dirty="0">
                <a:latin typeface="Times New Roman"/>
                <a:cs typeface="Times New Roman"/>
              </a:rPr>
              <a:t>hours </a:t>
            </a:r>
            <a:r>
              <a:rPr sz="1200" spc="75" dirty="0">
                <a:latin typeface="Times New Roman"/>
                <a:cs typeface="Times New Roman"/>
              </a:rPr>
              <a:t>a </a:t>
            </a:r>
            <a:r>
              <a:rPr sz="1200" spc="15" dirty="0">
                <a:latin typeface="Times New Roman"/>
                <a:cs typeface="Times New Roman"/>
              </a:rPr>
              <a:t>week </a:t>
            </a:r>
            <a:r>
              <a:rPr sz="1200" spc="70" dirty="0">
                <a:latin typeface="Times New Roman"/>
                <a:cs typeface="Times New Roman"/>
              </a:rPr>
              <a:t>on </a:t>
            </a:r>
            <a:r>
              <a:rPr sz="1200" spc="30" dirty="0">
                <a:latin typeface="Times New Roman"/>
                <a:cs typeface="Times New Roman"/>
              </a:rPr>
              <a:t>average </a:t>
            </a:r>
            <a:r>
              <a:rPr sz="1200" spc="70" dirty="0">
                <a:latin typeface="Times New Roman"/>
                <a:cs typeface="Times New Roman"/>
              </a:rPr>
              <a:t>at </a:t>
            </a:r>
            <a:r>
              <a:rPr sz="1200" spc="50" dirty="0">
                <a:latin typeface="Times New Roman"/>
                <a:cs typeface="Times New Roman"/>
              </a:rPr>
              <a:t>paid </a:t>
            </a:r>
            <a:r>
              <a:rPr sz="1200" spc="45" dirty="0">
                <a:latin typeface="Times New Roman"/>
                <a:cs typeface="Times New Roman"/>
              </a:rPr>
              <a:t>job </a:t>
            </a:r>
            <a:r>
              <a:rPr sz="1200" spc="10" dirty="0">
                <a:latin typeface="Times New Roman"/>
                <a:cs typeface="Times New Roman"/>
              </a:rPr>
              <a:t>while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30" dirty="0">
                <a:latin typeface="Times New Roman"/>
                <a:cs typeface="Times New Roman"/>
              </a:rPr>
              <a:t>average </a:t>
            </a:r>
            <a:r>
              <a:rPr sz="1200" spc="10" dirty="0">
                <a:latin typeface="Times New Roman"/>
                <a:cs typeface="Times New Roman"/>
              </a:rPr>
              <a:t>weekly </a:t>
            </a:r>
            <a:r>
              <a:rPr sz="1200" spc="35" dirty="0">
                <a:latin typeface="Times New Roman"/>
                <a:cs typeface="Times New Roman"/>
              </a:rPr>
              <a:t>workweek </a:t>
            </a:r>
            <a:r>
              <a:rPr sz="1200" spc="45" dirty="0">
                <a:latin typeface="Times New Roman"/>
                <a:cs typeface="Times New Roman"/>
              </a:rPr>
              <a:t>for </a:t>
            </a:r>
            <a:r>
              <a:rPr sz="1200" spc="40" dirty="0">
                <a:latin typeface="Times New Roman"/>
                <a:cs typeface="Times New Roman"/>
              </a:rPr>
              <a:t>women </a:t>
            </a:r>
            <a:r>
              <a:rPr sz="1200" spc="25" dirty="0">
                <a:latin typeface="Times New Roman"/>
                <a:cs typeface="Times New Roman"/>
              </a:rPr>
              <a:t>was </a:t>
            </a:r>
            <a:r>
              <a:rPr sz="1200" spc="10" dirty="0">
                <a:latin typeface="Times New Roman"/>
                <a:cs typeface="Times New Roman"/>
              </a:rPr>
              <a:t>36.6 </a:t>
            </a:r>
            <a:r>
              <a:rPr sz="1200" spc="50" dirty="0">
                <a:latin typeface="Times New Roman"/>
                <a:cs typeface="Times New Roman"/>
              </a:rPr>
              <a:t>hours. </a:t>
            </a:r>
            <a:r>
              <a:rPr sz="1200" spc="70" dirty="0">
                <a:latin typeface="Times New Roman"/>
                <a:cs typeface="Times New Roman"/>
              </a:rPr>
              <a:t>In </a:t>
            </a:r>
            <a:r>
              <a:rPr sz="1200" spc="10" dirty="0">
                <a:latin typeface="Times New Roman"/>
                <a:cs typeface="Times New Roman"/>
              </a:rPr>
              <a:t>2021, </a:t>
            </a:r>
            <a:r>
              <a:rPr sz="1200" spc="5" dirty="0">
                <a:latin typeface="Times New Roman"/>
                <a:cs typeface="Times New Roman"/>
              </a:rPr>
              <a:t>38%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20" dirty="0">
                <a:latin typeface="Times New Roman"/>
                <a:cs typeface="Times New Roman"/>
              </a:rPr>
              <a:t>employees </a:t>
            </a:r>
            <a:r>
              <a:rPr sz="1200" spc="45" dirty="0">
                <a:latin typeface="Times New Roman"/>
                <a:cs typeface="Times New Roman"/>
              </a:rPr>
              <a:t>worked </a:t>
            </a:r>
            <a:r>
              <a:rPr sz="1200" spc="50" dirty="0">
                <a:latin typeface="Times New Roman"/>
                <a:cs typeface="Times New Roman"/>
              </a:rPr>
              <a:t>from home </a:t>
            </a:r>
            <a:r>
              <a:rPr sz="1200" spc="25" dirty="0">
                <a:latin typeface="Times New Roman"/>
                <a:cs typeface="Times New Roman"/>
              </a:rPr>
              <a:t>occasionally, </a:t>
            </a:r>
            <a:r>
              <a:rPr sz="1200" spc="50" dirty="0">
                <a:latin typeface="Times New Roman"/>
                <a:cs typeface="Times New Roman"/>
              </a:rPr>
              <a:t>compared </a:t>
            </a:r>
            <a:r>
              <a:rPr sz="1200" spc="5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5" dirty="0">
                <a:latin typeface="Times New Roman"/>
                <a:cs typeface="Times New Roman"/>
              </a:rPr>
              <a:t>24% </a:t>
            </a:r>
            <a:r>
              <a:rPr sz="1200" spc="50" dirty="0">
                <a:latin typeface="Times New Roman"/>
                <a:cs typeface="Times New Roman"/>
              </a:rPr>
              <a:t>prior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45" dirty="0">
                <a:latin typeface="Times New Roman"/>
                <a:cs typeface="Times New Roman"/>
              </a:rPr>
              <a:t>the COVID-19 </a:t>
            </a:r>
            <a:r>
              <a:rPr sz="1200" spc="40" dirty="0">
                <a:latin typeface="Times New Roman"/>
                <a:cs typeface="Times New Roman"/>
              </a:rPr>
              <a:t>pandemic.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40" dirty="0">
                <a:latin typeface="Times New Roman"/>
                <a:cs typeface="Times New Roman"/>
              </a:rPr>
              <a:t>pandemic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45" dirty="0">
                <a:latin typeface="Times New Roman"/>
                <a:cs typeface="Times New Roman"/>
              </a:rPr>
              <a:t>COVID-19 </a:t>
            </a:r>
            <a:r>
              <a:rPr sz="1200" spc="70" dirty="0">
                <a:latin typeface="Times New Roman"/>
                <a:cs typeface="Times New Roman"/>
              </a:rPr>
              <a:t>had </a:t>
            </a:r>
            <a:r>
              <a:rPr sz="1200" spc="35" dirty="0">
                <a:latin typeface="Times New Roman"/>
                <a:cs typeface="Times New Roman"/>
              </a:rPr>
              <a:t>caused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30" dirty="0">
                <a:latin typeface="Times New Roman"/>
                <a:cs typeface="Times New Roman"/>
              </a:rPr>
              <a:t>average </a:t>
            </a:r>
            <a:r>
              <a:rPr sz="1200" spc="55" dirty="0">
                <a:latin typeface="Times New Roman"/>
                <a:cs typeface="Times New Roman"/>
              </a:rPr>
              <a:t>number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55" dirty="0">
                <a:latin typeface="Times New Roman"/>
                <a:cs typeface="Times New Roman"/>
              </a:rPr>
              <a:t>hours </a:t>
            </a:r>
            <a:r>
              <a:rPr sz="1200" spc="45" dirty="0">
                <a:latin typeface="Times New Roman"/>
                <a:cs typeface="Times New Roman"/>
              </a:rPr>
              <a:t>worked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75" dirty="0">
                <a:latin typeface="Times New Roman"/>
                <a:cs typeface="Times New Roman"/>
              </a:rPr>
              <a:t>a </a:t>
            </a:r>
            <a:r>
              <a:rPr sz="1200" spc="15" dirty="0">
                <a:latin typeface="Times New Roman"/>
                <a:cs typeface="Times New Roman"/>
              </a:rPr>
              <a:t>week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55" dirty="0">
                <a:latin typeface="Times New Roman"/>
                <a:cs typeface="Times New Roman"/>
              </a:rPr>
              <a:t>United </a:t>
            </a:r>
            <a:r>
              <a:rPr sz="1200" spc="35" dirty="0">
                <a:latin typeface="Times New Roman"/>
                <a:cs typeface="Times New Roman"/>
              </a:rPr>
              <a:t>States of America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65" dirty="0">
                <a:latin typeface="Times New Roman"/>
                <a:cs typeface="Times New Roman"/>
              </a:rPr>
              <a:t>drop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10" dirty="0">
                <a:latin typeface="Times New Roman"/>
                <a:cs typeface="Times New Roman"/>
              </a:rPr>
              <a:t>38.7 </a:t>
            </a:r>
            <a:r>
              <a:rPr sz="1200" spc="55" dirty="0">
                <a:latin typeface="Times New Roman"/>
                <a:cs typeface="Times New Roman"/>
              </a:rPr>
              <a:t>hours </a:t>
            </a:r>
            <a:r>
              <a:rPr sz="1200" spc="6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(Doyle, </a:t>
            </a:r>
            <a:r>
              <a:rPr sz="1200" spc="10" dirty="0">
                <a:latin typeface="Times New Roman"/>
                <a:cs typeface="Times New Roman"/>
              </a:rPr>
              <a:t>2022). </a:t>
            </a:r>
            <a:r>
              <a:rPr sz="1200" spc="55" dirty="0">
                <a:latin typeface="Times New Roman"/>
                <a:cs typeface="Times New Roman"/>
              </a:rPr>
              <a:t>Women </a:t>
            </a:r>
            <a:r>
              <a:rPr sz="1200" spc="50" dirty="0">
                <a:latin typeface="Times New Roman"/>
                <a:cs typeface="Times New Roman"/>
              </a:rPr>
              <a:t>who </a:t>
            </a:r>
            <a:r>
              <a:rPr sz="1200" spc="10" dirty="0">
                <a:latin typeface="Times New Roman"/>
                <a:cs typeface="Times New Roman"/>
              </a:rPr>
              <a:t>lived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0" dirty="0">
                <a:latin typeface="Times New Roman"/>
                <a:cs typeface="Times New Roman"/>
              </a:rPr>
              <a:t>households </a:t>
            </a:r>
            <a:r>
              <a:rPr sz="1200" spc="25" dirty="0">
                <a:latin typeface="Times New Roman"/>
                <a:cs typeface="Times New Roman"/>
              </a:rPr>
              <a:t>where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35" dirty="0">
                <a:latin typeface="Times New Roman"/>
                <a:cs typeface="Times New Roman"/>
              </a:rPr>
              <a:t>only </a:t>
            </a:r>
            <a:r>
              <a:rPr sz="1200" spc="30" dirty="0">
                <a:latin typeface="Times New Roman"/>
                <a:cs typeface="Times New Roman"/>
              </a:rPr>
              <a:t>children </a:t>
            </a:r>
            <a:r>
              <a:rPr sz="1200" spc="15" dirty="0">
                <a:latin typeface="Times New Roman"/>
                <a:cs typeface="Times New Roman"/>
              </a:rPr>
              <a:t>were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30" dirty="0">
                <a:latin typeface="Times New Roman"/>
                <a:cs typeface="Times New Roman"/>
              </a:rPr>
              <a:t>school </a:t>
            </a:r>
            <a:r>
              <a:rPr sz="1200" spc="25" dirty="0">
                <a:latin typeface="Times New Roman"/>
                <a:cs typeface="Times New Roman"/>
              </a:rPr>
              <a:t>age </a:t>
            </a:r>
            <a:r>
              <a:rPr sz="1200" spc="20" dirty="0">
                <a:latin typeface="Times New Roman"/>
                <a:cs typeface="Times New Roman"/>
              </a:rPr>
              <a:t>experienced </a:t>
            </a:r>
            <a:r>
              <a:rPr sz="1200" spc="40" dirty="0">
                <a:latin typeface="Times New Roman"/>
                <a:cs typeface="Times New Roman"/>
              </a:rPr>
              <a:t>particularly </a:t>
            </a:r>
            <a:r>
              <a:rPr sz="1200" spc="25" dirty="0">
                <a:latin typeface="Times New Roman"/>
                <a:cs typeface="Times New Roman"/>
              </a:rPr>
              <a:t>big </a:t>
            </a:r>
            <a:r>
              <a:rPr sz="1200" spc="40" dirty="0">
                <a:latin typeface="Times New Roman"/>
                <a:cs typeface="Times New Roman"/>
              </a:rPr>
              <a:t>reductions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55" dirty="0">
                <a:latin typeface="Times New Roman"/>
                <a:cs typeface="Times New Roman"/>
              </a:rPr>
              <a:t>number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55" dirty="0">
                <a:latin typeface="Times New Roman"/>
                <a:cs typeface="Times New Roman"/>
              </a:rPr>
              <a:t>hours </a:t>
            </a:r>
            <a:r>
              <a:rPr sz="1200" spc="45" dirty="0">
                <a:latin typeface="Times New Roman"/>
                <a:cs typeface="Times New Roman"/>
              </a:rPr>
              <a:t>worked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5" dirty="0">
                <a:latin typeface="Times New Roman"/>
                <a:cs typeface="Times New Roman"/>
              </a:rPr>
              <a:t>comparison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40" dirty="0">
                <a:latin typeface="Times New Roman"/>
                <a:cs typeface="Times New Roman"/>
              </a:rPr>
              <a:t>men. 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Besides </a:t>
            </a:r>
            <a:r>
              <a:rPr sz="1200" spc="60" dirty="0">
                <a:latin typeface="Times New Roman"/>
                <a:cs typeface="Times New Roman"/>
              </a:rPr>
              <a:t>that,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25" dirty="0">
                <a:latin typeface="Times New Roman"/>
                <a:cs typeface="Times New Roman"/>
              </a:rPr>
              <a:t>decrease </a:t>
            </a:r>
            <a:r>
              <a:rPr sz="1200" spc="35" dirty="0">
                <a:latin typeface="Times New Roman"/>
                <a:cs typeface="Times New Roman"/>
              </a:rPr>
              <a:t>in </a:t>
            </a:r>
            <a:r>
              <a:rPr sz="1200" spc="40" dirty="0">
                <a:latin typeface="Times New Roman"/>
                <a:cs typeface="Times New Roman"/>
              </a:rPr>
              <a:t>working </a:t>
            </a:r>
            <a:r>
              <a:rPr sz="1200" spc="55" dirty="0">
                <a:latin typeface="Times New Roman"/>
                <a:cs typeface="Times New Roman"/>
              </a:rPr>
              <a:t>hours </a:t>
            </a:r>
            <a:r>
              <a:rPr sz="1200" dirty="0">
                <a:latin typeface="Times New Roman"/>
                <a:cs typeface="Times New Roman"/>
              </a:rPr>
              <a:t>is </a:t>
            </a:r>
            <a:r>
              <a:rPr sz="1200" spc="30" dirty="0">
                <a:latin typeface="Times New Roman"/>
                <a:cs typeface="Times New Roman"/>
              </a:rPr>
              <a:t>focused </a:t>
            </a:r>
            <a:r>
              <a:rPr sz="1200" spc="55" dirty="0">
                <a:latin typeface="Times New Roman"/>
                <a:cs typeface="Times New Roman"/>
              </a:rPr>
              <a:t>among </a:t>
            </a:r>
            <a:r>
              <a:rPr sz="1200" spc="40" dirty="0">
                <a:latin typeface="Times New Roman"/>
                <a:cs typeface="Times New Roman"/>
              </a:rPr>
              <a:t>women </a:t>
            </a:r>
            <a:r>
              <a:rPr sz="1200" spc="50" dirty="0">
                <a:latin typeface="Times New Roman"/>
                <a:cs typeface="Times New Roman"/>
              </a:rPr>
              <a:t>who </a:t>
            </a:r>
            <a:r>
              <a:rPr sz="1200" spc="35" dirty="0">
                <a:latin typeface="Times New Roman"/>
                <a:cs typeface="Times New Roman"/>
              </a:rPr>
              <a:t>have </a:t>
            </a:r>
            <a:r>
              <a:rPr sz="1200" spc="30" dirty="0">
                <a:latin typeface="Times New Roman"/>
                <a:cs typeface="Times New Roman"/>
              </a:rPr>
              <a:t>children between </a:t>
            </a:r>
            <a:r>
              <a:rPr sz="1200" spc="45" dirty="0">
                <a:latin typeface="Times New Roman"/>
                <a:cs typeface="Times New Roman"/>
              </a:rPr>
              <a:t>the </a:t>
            </a:r>
            <a:r>
              <a:rPr sz="1200" spc="20" dirty="0">
                <a:latin typeface="Times New Roman"/>
                <a:cs typeface="Times New Roman"/>
              </a:rPr>
              <a:t>ages </a:t>
            </a:r>
            <a:r>
              <a:rPr sz="1200" spc="35" dirty="0">
                <a:latin typeface="Times New Roman"/>
                <a:cs typeface="Times New Roman"/>
              </a:rPr>
              <a:t>of </a:t>
            </a:r>
            <a:r>
              <a:rPr sz="1200" spc="10" dirty="0">
                <a:latin typeface="Times New Roman"/>
                <a:cs typeface="Times New Roman"/>
              </a:rPr>
              <a:t>6 </a:t>
            </a:r>
            <a:r>
              <a:rPr sz="1200" spc="70" dirty="0">
                <a:latin typeface="Times New Roman"/>
                <a:cs typeface="Times New Roman"/>
              </a:rPr>
              <a:t>and </a:t>
            </a:r>
            <a:r>
              <a:rPr sz="1200" spc="5" dirty="0">
                <a:latin typeface="Times New Roman"/>
                <a:cs typeface="Times New Roman"/>
              </a:rPr>
              <a:t>17 </a:t>
            </a:r>
            <a:r>
              <a:rPr sz="1200" spc="25" dirty="0">
                <a:latin typeface="Times New Roman"/>
                <a:cs typeface="Times New Roman"/>
              </a:rPr>
              <a:t>years </a:t>
            </a:r>
            <a:r>
              <a:rPr sz="1200" spc="45" dirty="0">
                <a:latin typeface="Times New Roman"/>
                <a:cs typeface="Times New Roman"/>
              </a:rPr>
              <a:t>old </a:t>
            </a:r>
            <a:r>
              <a:rPr sz="1200" spc="35" dirty="0">
                <a:latin typeface="Times New Roman"/>
                <a:cs typeface="Times New Roman"/>
              </a:rPr>
              <a:t>when </a:t>
            </a:r>
            <a:r>
              <a:rPr sz="1200" spc="50" dirty="0">
                <a:latin typeface="Times New Roman"/>
                <a:cs typeface="Times New Roman"/>
              </a:rPr>
              <a:t>compared </a:t>
            </a:r>
            <a:r>
              <a:rPr sz="1200" spc="70" dirty="0">
                <a:latin typeface="Times New Roman"/>
                <a:cs typeface="Times New Roman"/>
              </a:rPr>
              <a:t>to </a:t>
            </a:r>
            <a:r>
              <a:rPr sz="1200" spc="40" dirty="0">
                <a:latin typeface="Times New Roman"/>
                <a:cs typeface="Times New Roman"/>
              </a:rPr>
              <a:t>women </a:t>
            </a:r>
            <a:r>
              <a:rPr sz="1200" spc="50" dirty="0">
                <a:latin typeface="Times New Roman"/>
                <a:cs typeface="Times New Roman"/>
              </a:rPr>
              <a:t>who </a:t>
            </a:r>
            <a:r>
              <a:rPr sz="1200" spc="70" dirty="0">
                <a:latin typeface="Times New Roman"/>
                <a:cs typeface="Times New Roman"/>
              </a:rPr>
              <a:t>do not </a:t>
            </a:r>
            <a:r>
              <a:rPr sz="1200" spc="35" dirty="0">
                <a:latin typeface="Times New Roman"/>
                <a:cs typeface="Times New Roman"/>
              </a:rPr>
              <a:t>currently have </a:t>
            </a:r>
            <a:r>
              <a:rPr sz="1200" spc="4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children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5" dirty="0">
                <a:latin typeface="Times New Roman"/>
                <a:cs typeface="Times New Roman"/>
              </a:rPr>
              <a:t>(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Robert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et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al.,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2021).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The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pandemic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caused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that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some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15" dirty="0">
                <a:latin typeface="Times New Roman"/>
                <a:cs typeface="Times New Roman"/>
              </a:rPr>
              <a:t>families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hard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to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send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their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children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to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school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or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daycare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because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due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to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safety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and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health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issues.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At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the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same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time,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they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might 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also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facing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financial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problems,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so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20" dirty="0">
                <a:latin typeface="Times New Roman"/>
                <a:cs typeface="Times New Roman"/>
              </a:rPr>
              <a:t>female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will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15" dirty="0">
                <a:latin typeface="Times New Roman"/>
                <a:cs typeface="Times New Roman"/>
              </a:rPr>
              <a:t>leave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the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labour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market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and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taking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0" dirty="0">
                <a:latin typeface="Times New Roman"/>
                <a:cs typeface="Times New Roman"/>
              </a:rPr>
              <a:t>care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of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their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25" dirty="0">
                <a:latin typeface="Times New Roman"/>
                <a:cs typeface="Times New Roman"/>
              </a:rPr>
              <a:t>childrens</a:t>
            </a:r>
            <a:r>
              <a:rPr sz="1200" spc="10" dirty="0">
                <a:latin typeface="Times New Roman"/>
                <a:cs typeface="Times New Roman"/>
              </a:rPr>
              <a:t> while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male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will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continue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working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or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35" dirty="0">
                <a:latin typeface="Times New Roman"/>
                <a:cs typeface="Times New Roman"/>
              </a:rPr>
              <a:t>re-enter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45" dirty="0">
                <a:latin typeface="Times New Roman"/>
                <a:cs typeface="Times New Roman"/>
              </a:rPr>
              <a:t>the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labour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market.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3835" y="8936864"/>
            <a:ext cx="14168119" cy="4254500"/>
            <a:chOff x="23835" y="8936864"/>
            <a:chExt cx="14168119" cy="4254500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835" y="8936864"/>
              <a:ext cx="14167598" cy="425433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06323" y="9772078"/>
              <a:ext cx="53975" cy="2203450"/>
            </a:xfrm>
            <a:custGeom>
              <a:avLst/>
              <a:gdLst/>
              <a:ahLst/>
              <a:cxnLst/>
              <a:rect l="l" t="t" r="r" b="b"/>
              <a:pathLst>
                <a:path w="53975" h="2203450">
                  <a:moveTo>
                    <a:pt x="53733" y="2172512"/>
                  </a:moveTo>
                  <a:lnTo>
                    <a:pt x="30429" y="2149208"/>
                  </a:lnTo>
                  <a:lnTo>
                    <a:pt x="23304" y="2149208"/>
                  </a:lnTo>
                  <a:lnTo>
                    <a:pt x="0" y="2172512"/>
                  </a:lnTo>
                  <a:lnTo>
                    <a:pt x="0" y="2179637"/>
                  </a:lnTo>
                  <a:lnTo>
                    <a:pt x="23304" y="2202942"/>
                  </a:lnTo>
                  <a:lnTo>
                    <a:pt x="30429" y="2202942"/>
                  </a:lnTo>
                  <a:lnTo>
                    <a:pt x="53733" y="2179637"/>
                  </a:lnTo>
                  <a:lnTo>
                    <a:pt x="53733" y="2176081"/>
                  </a:lnTo>
                  <a:lnTo>
                    <a:pt x="53733" y="2172512"/>
                  </a:lnTo>
                  <a:close/>
                </a:path>
                <a:path w="53975" h="2203450">
                  <a:moveTo>
                    <a:pt x="53733" y="1097915"/>
                  </a:moveTo>
                  <a:lnTo>
                    <a:pt x="30429" y="1074610"/>
                  </a:lnTo>
                  <a:lnTo>
                    <a:pt x="23304" y="1074610"/>
                  </a:lnTo>
                  <a:lnTo>
                    <a:pt x="0" y="1097915"/>
                  </a:lnTo>
                  <a:lnTo>
                    <a:pt x="0" y="1105039"/>
                  </a:lnTo>
                  <a:lnTo>
                    <a:pt x="23304" y="1128331"/>
                  </a:lnTo>
                  <a:lnTo>
                    <a:pt x="30429" y="1128331"/>
                  </a:lnTo>
                  <a:lnTo>
                    <a:pt x="53733" y="1105039"/>
                  </a:lnTo>
                  <a:lnTo>
                    <a:pt x="53733" y="1101471"/>
                  </a:lnTo>
                  <a:lnTo>
                    <a:pt x="53733" y="1097915"/>
                  </a:lnTo>
                  <a:close/>
                </a:path>
                <a:path w="53975" h="2203450">
                  <a:moveTo>
                    <a:pt x="53733" y="23304"/>
                  </a:moveTo>
                  <a:lnTo>
                    <a:pt x="30429" y="0"/>
                  </a:lnTo>
                  <a:lnTo>
                    <a:pt x="23304" y="0"/>
                  </a:lnTo>
                  <a:lnTo>
                    <a:pt x="0" y="23304"/>
                  </a:lnTo>
                  <a:lnTo>
                    <a:pt x="0" y="30429"/>
                  </a:lnTo>
                  <a:lnTo>
                    <a:pt x="23304" y="53733"/>
                  </a:lnTo>
                  <a:lnTo>
                    <a:pt x="30429" y="53733"/>
                  </a:lnTo>
                  <a:lnTo>
                    <a:pt x="53733" y="30429"/>
                  </a:lnTo>
                  <a:lnTo>
                    <a:pt x="53733" y="26860"/>
                  </a:lnTo>
                  <a:lnTo>
                    <a:pt x="53733" y="233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04082" y="9040013"/>
            <a:ext cx="13446125" cy="36506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00" b="1" spc="35" dirty="0">
                <a:latin typeface="Arial"/>
                <a:cs typeface="Arial"/>
              </a:rPr>
              <a:t>Recommendation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>
              <a:latin typeface="Arial"/>
              <a:cs typeface="Arial"/>
            </a:endParaRPr>
          </a:p>
          <a:p>
            <a:pPr marL="313055" indent="-176530">
              <a:lnSpc>
                <a:spcPct val="100000"/>
              </a:lnSpc>
              <a:spcBef>
                <a:spcPts val="5"/>
              </a:spcBef>
              <a:buFont typeface="Microsoft Sans Serif"/>
              <a:buAutoNum type="arabicPeriod"/>
              <a:tabLst>
                <a:tab pos="313690" algn="l"/>
              </a:tabLst>
            </a:pPr>
            <a:r>
              <a:rPr sz="1200" b="1" spc="20" dirty="0">
                <a:latin typeface="Arial"/>
                <a:cs typeface="Arial"/>
              </a:rPr>
              <a:t>Flexible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5" dirty="0">
                <a:latin typeface="Arial"/>
                <a:cs typeface="Arial"/>
              </a:rPr>
              <a:t>Working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20" dirty="0">
                <a:latin typeface="Arial"/>
                <a:cs typeface="Arial"/>
              </a:rPr>
              <a:t>System</a:t>
            </a:r>
            <a:endParaRPr sz="1200">
              <a:latin typeface="Arial"/>
              <a:cs typeface="Arial"/>
            </a:endParaRPr>
          </a:p>
          <a:p>
            <a:pPr marL="276225" marR="5080" algn="just">
              <a:lnSpc>
                <a:spcPct val="117500"/>
              </a:lnSpc>
            </a:pPr>
            <a:r>
              <a:rPr sz="1200" spc="15" dirty="0">
                <a:latin typeface="Microsoft Sans Serif"/>
                <a:cs typeface="Microsoft Sans Serif"/>
              </a:rPr>
              <a:t>A </a:t>
            </a:r>
            <a:r>
              <a:rPr sz="1200" spc="95" dirty="0">
                <a:latin typeface="Microsoft Sans Serif"/>
                <a:cs typeface="Microsoft Sans Serif"/>
              </a:rPr>
              <a:t>method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60" dirty="0">
                <a:latin typeface="Microsoft Sans Serif"/>
                <a:cs typeface="Microsoft Sans Serif"/>
              </a:rPr>
              <a:t>working </a:t>
            </a:r>
            <a:r>
              <a:rPr sz="1200" spc="65" dirty="0">
                <a:latin typeface="Microsoft Sans Serif"/>
                <a:cs typeface="Microsoft Sans Serif"/>
              </a:rPr>
              <a:t>where </a:t>
            </a:r>
            <a:r>
              <a:rPr sz="1200" spc="60" dirty="0">
                <a:latin typeface="Microsoft Sans Serif"/>
                <a:cs typeface="Microsoft Sans Serif"/>
              </a:rPr>
              <a:t>employees </a:t>
            </a:r>
            <a:r>
              <a:rPr sz="1200" spc="55" dirty="0">
                <a:latin typeface="Microsoft Sans Serif"/>
                <a:cs typeface="Microsoft Sans Serif"/>
              </a:rPr>
              <a:t>can </a:t>
            </a:r>
            <a:r>
              <a:rPr sz="1200" spc="75" dirty="0">
                <a:latin typeface="Microsoft Sans Serif"/>
                <a:cs typeface="Microsoft Sans Serif"/>
              </a:rPr>
              <a:t>alter </a:t>
            </a:r>
            <a:r>
              <a:rPr sz="1200" spc="85" dirty="0">
                <a:latin typeface="Microsoft Sans Serif"/>
                <a:cs typeface="Microsoft Sans Serif"/>
              </a:rPr>
              <a:t>their start </a:t>
            </a:r>
            <a:r>
              <a:rPr sz="1200" spc="70" dirty="0">
                <a:latin typeface="Microsoft Sans Serif"/>
                <a:cs typeface="Microsoft Sans Serif"/>
              </a:rPr>
              <a:t>and </a:t>
            </a:r>
            <a:r>
              <a:rPr sz="1200" spc="75" dirty="0">
                <a:latin typeface="Microsoft Sans Serif"/>
                <a:cs typeface="Microsoft Sans Serif"/>
              </a:rPr>
              <a:t>end </a:t>
            </a:r>
            <a:r>
              <a:rPr sz="1200" spc="70" dirty="0">
                <a:latin typeface="Microsoft Sans Serif"/>
                <a:cs typeface="Microsoft Sans Serif"/>
              </a:rPr>
              <a:t>times </a:t>
            </a:r>
            <a:r>
              <a:rPr sz="1200" spc="65" dirty="0">
                <a:latin typeface="Microsoft Sans Serif"/>
                <a:cs typeface="Microsoft Sans Serif"/>
              </a:rPr>
              <a:t>while </a:t>
            </a:r>
            <a:r>
              <a:rPr sz="1200" spc="60" dirty="0">
                <a:latin typeface="Microsoft Sans Serif"/>
                <a:cs typeface="Microsoft Sans Serif"/>
              </a:rPr>
              <a:t>working </a:t>
            </a:r>
            <a:r>
              <a:rPr sz="1200" spc="10" dirty="0">
                <a:latin typeface="Microsoft Sans Serif"/>
                <a:cs typeface="Microsoft Sans Serif"/>
              </a:rPr>
              <a:t>a </a:t>
            </a:r>
            <a:r>
              <a:rPr sz="1200" spc="80" dirty="0">
                <a:latin typeface="Microsoft Sans Serif"/>
                <a:cs typeface="Microsoft Sans Serif"/>
              </a:rPr>
              <a:t>predetermined </a:t>
            </a:r>
            <a:r>
              <a:rPr sz="1200" spc="85" dirty="0">
                <a:latin typeface="Microsoft Sans Serif"/>
                <a:cs typeface="Microsoft Sans Serif"/>
              </a:rPr>
              <a:t>number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70" dirty="0">
                <a:latin typeface="Microsoft Sans Serif"/>
                <a:cs typeface="Microsoft Sans Serif"/>
              </a:rPr>
              <a:t>hours </a:t>
            </a:r>
            <a:r>
              <a:rPr sz="1200" spc="85" dirty="0">
                <a:latin typeface="Microsoft Sans Serif"/>
                <a:cs typeface="Microsoft Sans Serif"/>
              </a:rPr>
              <a:t>within </a:t>
            </a:r>
            <a:r>
              <a:rPr sz="1200" spc="10" dirty="0">
                <a:latin typeface="Microsoft Sans Serif"/>
                <a:cs typeface="Microsoft Sans Serif"/>
              </a:rPr>
              <a:t>a </a:t>
            </a:r>
            <a:r>
              <a:rPr sz="1200" spc="65" dirty="0">
                <a:latin typeface="Microsoft Sans Serif"/>
                <a:cs typeface="Microsoft Sans Serif"/>
              </a:rPr>
              <a:t>specified </a:t>
            </a:r>
            <a:r>
              <a:rPr sz="1200" spc="80" dirty="0">
                <a:latin typeface="Microsoft Sans Serif"/>
                <a:cs typeface="Microsoft Sans Serif"/>
              </a:rPr>
              <a:t>period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70" dirty="0">
                <a:latin typeface="Microsoft Sans Serif"/>
                <a:cs typeface="Microsoft Sans Serif"/>
              </a:rPr>
              <a:t>time.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Flexible </a:t>
            </a:r>
            <a:r>
              <a:rPr sz="1200" spc="70" dirty="0">
                <a:latin typeface="Microsoft Sans Serif"/>
                <a:cs typeface="Microsoft Sans Serif"/>
              </a:rPr>
              <a:t>work 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schedules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became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more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crucial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during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pandemic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as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many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people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were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compelled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work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from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home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owing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lockdowns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safety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35" dirty="0">
                <a:latin typeface="Microsoft Sans Serif"/>
                <a:cs typeface="Microsoft Sans Serif"/>
              </a:rPr>
              <a:t>measures.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The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gendered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implications 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75" dirty="0">
                <a:latin typeface="Microsoft Sans Serif"/>
                <a:cs typeface="Microsoft Sans Serif"/>
              </a:rPr>
              <a:t>this </a:t>
            </a:r>
            <a:r>
              <a:rPr sz="1200" spc="45" dirty="0">
                <a:latin typeface="Microsoft Sans Serif"/>
                <a:cs typeface="Microsoft Sans Serif"/>
              </a:rPr>
              <a:t>are </a:t>
            </a:r>
            <a:r>
              <a:rPr sz="1200" spc="65" dirty="0">
                <a:latin typeface="Microsoft Sans Serif"/>
                <a:cs typeface="Microsoft Sans Serif"/>
              </a:rPr>
              <a:t>significant </a:t>
            </a:r>
            <a:r>
              <a:rPr sz="1200" spc="45" dirty="0">
                <a:latin typeface="Microsoft Sans Serif"/>
                <a:cs typeface="Microsoft Sans Serif"/>
              </a:rPr>
              <a:t>because </a:t>
            </a:r>
            <a:r>
              <a:rPr sz="1200" spc="80" dirty="0">
                <a:latin typeface="Microsoft Sans Serif"/>
                <a:cs typeface="Microsoft Sans Serif"/>
              </a:rPr>
              <a:t>women </a:t>
            </a:r>
            <a:r>
              <a:rPr sz="1200" spc="95" dirty="0">
                <a:latin typeface="Microsoft Sans Serif"/>
                <a:cs typeface="Microsoft Sans Serif"/>
              </a:rPr>
              <a:t>often </a:t>
            </a:r>
            <a:r>
              <a:rPr sz="1200" spc="70" dirty="0">
                <a:latin typeface="Microsoft Sans Serif"/>
                <a:cs typeface="Microsoft Sans Serif"/>
              </a:rPr>
              <a:t>shoulder </a:t>
            </a:r>
            <a:r>
              <a:rPr sz="1200" spc="10" dirty="0">
                <a:latin typeface="Microsoft Sans Serif"/>
                <a:cs typeface="Microsoft Sans Serif"/>
              </a:rPr>
              <a:t>a </a:t>
            </a:r>
            <a:r>
              <a:rPr sz="1200" spc="60" dirty="0">
                <a:latin typeface="Microsoft Sans Serif"/>
                <a:cs typeface="Microsoft Sans Serif"/>
              </a:rPr>
              <a:t>greater </a:t>
            </a:r>
            <a:r>
              <a:rPr sz="1200" spc="45" dirty="0">
                <a:latin typeface="Microsoft Sans Serif"/>
                <a:cs typeface="Microsoft Sans Serif"/>
              </a:rPr>
              <a:t>share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50" dirty="0">
                <a:latin typeface="Microsoft Sans Serif"/>
                <a:cs typeface="Microsoft Sans Serif"/>
              </a:rPr>
              <a:t>caregiving </a:t>
            </a:r>
            <a:r>
              <a:rPr sz="1200" spc="55" dirty="0">
                <a:latin typeface="Microsoft Sans Serif"/>
                <a:cs typeface="Microsoft Sans Serif"/>
              </a:rPr>
              <a:t>responsibilities. </a:t>
            </a:r>
            <a:r>
              <a:rPr sz="1200" spc="45" dirty="0">
                <a:latin typeface="Microsoft Sans Serif"/>
                <a:cs typeface="Microsoft Sans Serif"/>
              </a:rPr>
              <a:t>Flexible </a:t>
            </a:r>
            <a:r>
              <a:rPr sz="1200" spc="60" dirty="0">
                <a:latin typeface="Microsoft Sans Serif"/>
                <a:cs typeface="Microsoft Sans Serif"/>
              </a:rPr>
              <a:t>arrangements </a:t>
            </a:r>
            <a:r>
              <a:rPr sz="1200" spc="55" dirty="0">
                <a:latin typeface="Microsoft Sans Serif"/>
                <a:cs typeface="Microsoft Sans Serif"/>
              </a:rPr>
              <a:t>can </a:t>
            </a:r>
            <a:r>
              <a:rPr sz="1200" spc="75" dirty="0">
                <a:latin typeface="Microsoft Sans Serif"/>
                <a:cs typeface="Microsoft Sans Serif"/>
              </a:rPr>
              <a:t>help </a:t>
            </a:r>
            <a:r>
              <a:rPr sz="1200" spc="95" dirty="0">
                <a:latin typeface="Microsoft Sans Serif"/>
                <a:cs typeface="Microsoft Sans Serif"/>
              </a:rPr>
              <a:t>find </a:t>
            </a:r>
            <a:r>
              <a:rPr sz="1200" spc="10" dirty="0">
                <a:latin typeface="Microsoft Sans Serif"/>
                <a:cs typeface="Microsoft Sans Serif"/>
              </a:rPr>
              <a:t>a </a:t>
            </a:r>
            <a:r>
              <a:rPr sz="1200" spc="100" dirty="0">
                <a:latin typeface="Microsoft Sans Serif"/>
                <a:cs typeface="Microsoft Sans Serif"/>
              </a:rPr>
              <a:t>better </a:t>
            </a:r>
            <a:r>
              <a:rPr sz="1200" spc="75" dirty="0">
                <a:latin typeface="Microsoft Sans Serif"/>
                <a:cs typeface="Microsoft Sans Serif"/>
              </a:rPr>
              <a:t>work-family </a:t>
            </a:r>
            <a:r>
              <a:rPr sz="1200" spc="45" dirty="0">
                <a:latin typeface="Microsoft Sans Serif"/>
                <a:cs typeface="Microsoft Sans Serif"/>
              </a:rPr>
              <a:t>balance. </a:t>
            </a:r>
            <a:r>
              <a:rPr sz="1200" spc="30" dirty="0">
                <a:latin typeface="Microsoft Sans Serif"/>
                <a:cs typeface="Microsoft Sans Serif"/>
              </a:rPr>
              <a:t>This </a:t>
            </a:r>
            <a:r>
              <a:rPr sz="1200" spc="55" dirty="0">
                <a:latin typeface="Microsoft Sans Serif"/>
                <a:cs typeface="Microsoft Sans Serif"/>
              </a:rPr>
              <a:t>can </a:t>
            </a:r>
            <a:r>
              <a:rPr sz="1200" spc="6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help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lower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down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unemployment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rate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of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female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labour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forces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95" dirty="0">
                <a:latin typeface="Microsoft Sans Serif"/>
                <a:cs typeface="Microsoft Sans Serif"/>
              </a:rPr>
              <a:t>or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can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help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female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labour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forces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re-enter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back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labour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market.</a:t>
            </a:r>
            <a:endParaRPr sz="1200">
              <a:latin typeface="Microsoft Sans Serif"/>
              <a:cs typeface="Microsoft Sans Serif"/>
            </a:endParaRPr>
          </a:p>
          <a:p>
            <a:pPr marL="276225" indent="-142240">
              <a:lnSpc>
                <a:spcPct val="100000"/>
              </a:lnSpc>
              <a:spcBef>
                <a:spcPts val="250"/>
              </a:spcBef>
              <a:buFont typeface="Microsoft Sans Serif"/>
              <a:buAutoNum type="arabicPeriod" startAt="2"/>
              <a:tabLst>
                <a:tab pos="276860" algn="l"/>
              </a:tabLst>
            </a:pPr>
            <a:r>
              <a:rPr sz="1200" b="1" spc="45" dirty="0">
                <a:latin typeface="Arial"/>
                <a:cs typeface="Arial"/>
              </a:rPr>
              <a:t>Investment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25" dirty="0">
                <a:latin typeface="Arial"/>
                <a:cs typeface="Arial"/>
              </a:rPr>
              <a:t>in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20" dirty="0">
                <a:latin typeface="Arial"/>
                <a:cs typeface="Arial"/>
              </a:rPr>
              <a:t>Care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40" dirty="0">
                <a:latin typeface="Arial"/>
                <a:cs typeface="Arial"/>
              </a:rPr>
              <a:t>Infrastructure</a:t>
            </a:r>
            <a:endParaRPr sz="1200">
              <a:latin typeface="Arial"/>
              <a:cs typeface="Arial"/>
            </a:endParaRPr>
          </a:p>
          <a:p>
            <a:pPr marL="276225" marR="5080" algn="just">
              <a:lnSpc>
                <a:spcPct val="117500"/>
              </a:lnSpc>
            </a:pPr>
            <a:r>
              <a:rPr sz="1200" spc="30" dirty="0">
                <a:latin typeface="Microsoft Sans Serif"/>
                <a:cs typeface="Microsoft Sans Serif"/>
              </a:rPr>
              <a:t>The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resources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services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required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40" dirty="0">
                <a:latin typeface="Microsoft Sans Serif"/>
                <a:cs typeface="Microsoft Sans Serif"/>
              </a:rPr>
              <a:t>assist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families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in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meeting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their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caring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needs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are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referred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as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care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infrastructure.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This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includes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nursery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elder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care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institutions.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Care 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infrastructure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can</a:t>
            </a:r>
            <a:r>
              <a:rPr sz="1200" spc="45" dirty="0">
                <a:latin typeface="Microsoft Sans Serif"/>
                <a:cs typeface="Microsoft Sans Serif"/>
              </a:rPr>
              <a:t> increase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labour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force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participation.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Men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women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can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participate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in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workforce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more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fully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95" dirty="0">
                <a:latin typeface="Microsoft Sans Serif"/>
                <a:cs typeface="Microsoft Sans Serif"/>
              </a:rPr>
              <a:t>contribute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economic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growth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stability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if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they </a:t>
            </a:r>
            <a:r>
              <a:rPr sz="1200" spc="9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have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access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100" dirty="0">
                <a:latin typeface="Microsoft Sans Serif"/>
                <a:cs typeface="Microsoft Sans Serif"/>
              </a:rPr>
              <a:t>trustworthy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childcare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eldercare</a:t>
            </a:r>
            <a:r>
              <a:rPr sz="1200" spc="40" dirty="0">
                <a:latin typeface="Microsoft Sans Serif"/>
                <a:cs typeface="Microsoft Sans Serif"/>
              </a:rPr>
              <a:t> services. </a:t>
            </a:r>
            <a:r>
              <a:rPr sz="1200" spc="30" dirty="0">
                <a:latin typeface="Microsoft Sans Serif"/>
                <a:cs typeface="Microsoft Sans Serif"/>
              </a:rPr>
              <a:t>This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can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help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110" dirty="0">
                <a:latin typeface="Microsoft Sans Serif"/>
                <a:cs typeface="Microsoft Sans Serif"/>
              </a:rPr>
              <a:t>both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male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female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labour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forces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re-enter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95" dirty="0">
                <a:latin typeface="Microsoft Sans Serif"/>
                <a:cs typeface="Microsoft Sans Serif"/>
              </a:rPr>
              <a:t>the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labour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market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after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95" dirty="0">
                <a:latin typeface="Microsoft Sans Serif"/>
                <a:cs typeface="Microsoft Sans Serif"/>
              </a:rPr>
              <a:t>the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pandemic.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This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also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can </a:t>
            </a:r>
            <a:r>
              <a:rPr sz="1200" spc="6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help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women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reduce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burden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on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taking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care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of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children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eldery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more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focus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on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their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career.</a:t>
            </a:r>
            <a:endParaRPr sz="1200">
              <a:latin typeface="Microsoft Sans Serif"/>
              <a:cs typeface="Microsoft Sans Serif"/>
            </a:endParaRPr>
          </a:p>
          <a:p>
            <a:pPr marL="314325" indent="-185420">
              <a:lnSpc>
                <a:spcPct val="100000"/>
              </a:lnSpc>
              <a:spcBef>
                <a:spcPts val="254"/>
              </a:spcBef>
              <a:buFont typeface="Microsoft Sans Serif"/>
              <a:buAutoNum type="arabicPeriod" startAt="3"/>
              <a:tabLst>
                <a:tab pos="314960" algn="l"/>
              </a:tabLst>
            </a:pPr>
            <a:r>
              <a:rPr sz="1200" b="1" spc="35" dirty="0">
                <a:latin typeface="Arial"/>
                <a:cs typeface="Arial"/>
              </a:rPr>
              <a:t>Remote</a:t>
            </a:r>
            <a:r>
              <a:rPr sz="1200" b="1" spc="-70" dirty="0">
                <a:latin typeface="Arial"/>
                <a:cs typeface="Arial"/>
              </a:rPr>
              <a:t> </a:t>
            </a:r>
            <a:r>
              <a:rPr sz="1200" b="1" spc="15" dirty="0">
                <a:latin typeface="Arial"/>
                <a:cs typeface="Arial"/>
              </a:rPr>
              <a:t>Work</a:t>
            </a:r>
            <a:r>
              <a:rPr sz="1200" b="1" spc="-65" dirty="0">
                <a:latin typeface="Arial"/>
                <a:cs typeface="Arial"/>
              </a:rPr>
              <a:t> </a:t>
            </a:r>
            <a:r>
              <a:rPr sz="1200" b="1" spc="10" dirty="0">
                <a:latin typeface="Arial"/>
                <a:cs typeface="Arial"/>
              </a:rPr>
              <a:t>Policies</a:t>
            </a:r>
            <a:endParaRPr sz="1200">
              <a:latin typeface="Arial"/>
              <a:cs typeface="Arial"/>
            </a:endParaRPr>
          </a:p>
          <a:p>
            <a:pPr marL="276225" marR="5080" algn="just">
              <a:lnSpc>
                <a:spcPct val="117500"/>
              </a:lnSpc>
            </a:pPr>
            <a:r>
              <a:rPr sz="1200" spc="70" dirty="0">
                <a:latin typeface="Microsoft Sans Serif"/>
                <a:cs typeface="Microsoft Sans Serif"/>
              </a:rPr>
              <a:t>Develop </a:t>
            </a:r>
            <a:r>
              <a:rPr sz="1200" spc="60" dirty="0">
                <a:latin typeface="Microsoft Sans Serif"/>
                <a:cs typeface="Microsoft Sans Serif"/>
              </a:rPr>
              <a:t>clear policies </a:t>
            </a:r>
            <a:r>
              <a:rPr sz="1200" spc="70" dirty="0">
                <a:latin typeface="Microsoft Sans Serif"/>
                <a:cs typeface="Microsoft Sans Serif"/>
              </a:rPr>
              <a:t>and </a:t>
            </a:r>
            <a:r>
              <a:rPr sz="1200" spc="50" dirty="0">
                <a:latin typeface="Microsoft Sans Serif"/>
                <a:cs typeface="Microsoft Sans Serif"/>
              </a:rPr>
              <a:t>guidelines </a:t>
            </a:r>
            <a:r>
              <a:rPr sz="1200" spc="105" dirty="0">
                <a:latin typeface="Microsoft Sans Serif"/>
                <a:cs typeface="Microsoft Sans Serif"/>
              </a:rPr>
              <a:t>for </a:t>
            </a:r>
            <a:r>
              <a:rPr sz="1200" spc="85" dirty="0">
                <a:latin typeface="Microsoft Sans Serif"/>
                <a:cs typeface="Microsoft Sans Serif"/>
              </a:rPr>
              <a:t>remote </a:t>
            </a:r>
            <a:r>
              <a:rPr sz="1200" spc="50" dirty="0">
                <a:latin typeface="Microsoft Sans Serif"/>
                <a:cs typeface="Microsoft Sans Serif"/>
              </a:rPr>
              <a:t>work, </a:t>
            </a:r>
            <a:r>
              <a:rPr sz="1200" spc="55" dirty="0">
                <a:latin typeface="Microsoft Sans Serif"/>
                <a:cs typeface="Microsoft Sans Serif"/>
              </a:rPr>
              <a:t>enabling </a:t>
            </a:r>
            <a:r>
              <a:rPr sz="1200" spc="60" dirty="0">
                <a:latin typeface="Microsoft Sans Serif"/>
                <a:cs typeface="Microsoft Sans Serif"/>
              </a:rPr>
              <a:t>employees </a:t>
            </a:r>
            <a:r>
              <a:rPr sz="1200" spc="125" dirty="0">
                <a:latin typeface="Microsoft Sans Serif"/>
                <a:cs typeface="Microsoft Sans Serif"/>
              </a:rPr>
              <a:t>to </a:t>
            </a:r>
            <a:r>
              <a:rPr sz="1200" spc="70" dirty="0">
                <a:latin typeface="Microsoft Sans Serif"/>
                <a:cs typeface="Microsoft Sans Serif"/>
              </a:rPr>
              <a:t>work </a:t>
            </a:r>
            <a:r>
              <a:rPr sz="1200" spc="105" dirty="0">
                <a:latin typeface="Microsoft Sans Serif"/>
                <a:cs typeface="Microsoft Sans Serif"/>
              </a:rPr>
              <a:t>from </a:t>
            </a:r>
            <a:r>
              <a:rPr sz="1200" spc="80" dirty="0">
                <a:latin typeface="Microsoft Sans Serif"/>
                <a:cs typeface="Microsoft Sans Serif"/>
              </a:rPr>
              <a:t>home </a:t>
            </a:r>
            <a:r>
              <a:rPr sz="1200" spc="70" dirty="0">
                <a:latin typeface="Microsoft Sans Serif"/>
                <a:cs typeface="Microsoft Sans Serif"/>
              </a:rPr>
              <a:t>when appropriate. </a:t>
            </a:r>
            <a:r>
              <a:rPr sz="1200" spc="60" dirty="0">
                <a:latin typeface="Microsoft Sans Serif"/>
                <a:cs typeface="Microsoft Sans Serif"/>
              </a:rPr>
              <a:t>Remote </a:t>
            </a:r>
            <a:r>
              <a:rPr sz="1200" spc="70" dirty="0">
                <a:latin typeface="Microsoft Sans Serif"/>
                <a:cs typeface="Microsoft Sans Serif"/>
              </a:rPr>
              <a:t>work </a:t>
            </a:r>
            <a:r>
              <a:rPr sz="1200" spc="55" dirty="0">
                <a:latin typeface="Microsoft Sans Serif"/>
                <a:cs typeface="Microsoft Sans Serif"/>
              </a:rPr>
              <a:t>can enhance </a:t>
            </a:r>
            <a:r>
              <a:rPr sz="1200" spc="75" dirty="0">
                <a:latin typeface="Microsoft Sans Serif"/>
                <a:cs typeface="Microsoft Sans Serif"/>
              </a:rPr>
              <a:t>flexibility </a:t>
            </a:r>
            <a:r>
              <a:rPr sz="1200" spc="70" dirty="0">
                <a:latin typeface="Microsoft Sans Serif"/>
                <a:cs typeface="Microsoft Sans Serif"/>
              </a:rPr>
              <a:t>and reduce </a:t>
            </a:r>
            <a:r>
              <a:rPr sz="1200" spc="85" dirty="0">
                <a:latin typeface="Microsoft Sans Serif"/>
                <a:cs typeface="Microsoft Sans Serif"/>
              </a:rPr>
              <a:t>commuting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time,</a:t>
            </a:r>
            <a:r>
              <a:rPr sz="1200" spc="-1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contributing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a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100" dirty="0">
                <a:latin typeface="Microsoft Sans Serif"/>
                <a:cs typeface="Microsoft Sans Serif"/>
              </a:rPr>
              <a:t>better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work-life</a:t>
            </a:r>
            <a:r>
              <a:rPr sz="1200" spc="-10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balance.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This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action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let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110" dirty="0">
                <a:latin typeface="Microsoft Sans Serif"/>
                <a:cs typeface="Microsoft Sans Serif"/>
              </a:rPr>
              <a:t>both</a:t>
            </a:r>
            <a:r>
              <a:rPr sz="1200" spc="-1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husband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wife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can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be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allowed</a:t>
            </a:r>
            <a:r>
              <a:rPr sz="1200" spc="-1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share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responsibility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of</a:t>
            </a:r>
            <a:r>
              <a:rPr sz="1200" spc="-10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taking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care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of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children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95" dirty="0">
                <a:latin typeface="Microsoft Sans Serif"/>
                <a:cs typeface="Microsoft Sans Serif"/>
              </a:rPr>
              <a:t>the</a:t>
            </a:r>
            <a:r>
              <a:rPr sz="1200" spc="-1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elderly,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rather </a:t>
            </a:r>
            <a:r>
              <a:rPr sz="1200" spc="85" dirty="0">
                <a:latin typeface="Microsoft Sans Serif"/>
                <a:cs typeface="Microsoft Sans Serif"/>
              </a:rPr>
              <a:t> than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asking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women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sacrifice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their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jobs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solve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problem.</a:t>
            </a:r>
            <a:r>
              <a:rPr sz="1200" spc="5" dirty="0">
                <a:latin typeface="Microsoft Sans Serif"/>
                <a:cs typeface="Microsoft Sans Serif"/>
              </a:rPr>
              <a:t> </a:t>
            </a:r>
            <a:r>
              <a:rPr sz="1200" spc="35" dirty="0">
                <a:latin typeface="Microsoft Sans Serif"/>
                <a:cs typeface="Microsoft Sans Serif"/>
              </a:rPr>
              <a:t>Besides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that,</a:t>
            </a:r>
            <a:r>
              <a:rPr sz="1200" spc="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women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also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can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contribute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family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35" dirty="0">
                <a:latin typeface="Microsoft Sans Serif"/>
                <a:cs typeface="Microsoft Sans Serif"/>
              </a:rPr>
              <a:t>expenses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10" dirty="0">
                <a:latin typeface="Microsoft Sans Serif"/>
                <a:cs typeface="Microsoft Sans Serif"/>
              </a:rPr>
              <a:t>not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just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man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as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provider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for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family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when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95" dirty="0">
                <a:latin typeface="Microsoft Sans Serif"/>
                <a:cs typeface="Microsoft Sans Serif"/>
              </a:rPr>
              <a:t>the </a:t>
            </a:r>
            <a:r>
              <a:rPr sz="1200" spc="10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pandemic</a:t>
            </a:r>
            <a:r>
              <a:rPr sz="1200" spc="-2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happens.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23835" y="3361019"/>
            <a:ext cx="14168119" cy="12491085"/>
            <a:chOff x="23835" y="3361019"/>
            <a:chExt cx="14168119" cy="12491085"/>
          </a:xfrm>
        </p:grpSpPr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558731" y="8184094"/>
              <a:ext cx="1223061" cy="122700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65001" y="3361019"/>
              <a:ext cx="788044" cy="81491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835" y="13468805"/>
              <a:ext cx="14167598" cy="2383304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36943" y="13654978"/>
            <a:ext cx="13446125" cy="19310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00" b="1" spc="10" dirty="0">
                <a:latin typeface="Arial"/>
                <a:cs typeface="Arial"/>
              </a:rPr>
              <a:t>Conclusion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450">
              <a:latin typeface="Arial"/>
              <a:cs typeface="Arial"/>
            </a:endParaRPr>
          </a:p>
          <a:p>
            <a:pPr marL="12700" marR="5080" algn="just">
              <a:lnSpc>
                <a:spcPct val="117500"/>
              </a:lnSpc>
            </a:pPr>
            <a:r>
              <a:rPr sz="1200" spc="60" dirty="0">
                <a:latin typeface="Microsoft Sans Serif"/>
                <a:cs typeface="Microsoft Sans Serif"/>
              </a:rPr>
              <a:t>In conclusion, Covid-19 </a:t>
            </a:r>
            <a:r>
              <a:rPr sz="1200" spc="55" dirty="0">
                <a:latin typeface="Microsoft Sans Serif"/>
                <a:cs typeface="Microsoft Sans Serif"/>
              </a:rPr>
              <a:t>changed </a:t>
            </a:r>
            <a:r>
              <a:rPr sz="1200" spc="10" dirty="0">
                <a:latin typeface="Microsoft Sans Serif"/>
                <a:cs typeface="Microsoft Sans Serif"/>
              </a:rPr>
              <a:t>a </a:t>
            </a:r>
            <a:r>
              <a:rPr sz="1200" spc="110" dirty="0">
                <a:latin typeface="Microsoft Sans Serif"/>
                <a:cs typeface="Microsoft Sans Serif"/>
              </a:rPr>
              <a:t>lot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50" dirty="0">
                <a:latin typeface="Microsoft Sans Serif"/>
                <a:cs typeface="Microsoft Sans Serif"/>
              </a:rPr>
              <a:t>things, </a:t>
            </a:r>
            <a:r>
              <a:rPr sz="1200" spc="90" dirty="0">
                <a:latin typeface="Microsoft Sans Serif"/>
                <a:cs typeface="Microsoft Sans Serif"/>
              </a:rPr>
              <a:t>foremost </a:t>
            </a:r>
            <a:r>
              <a:rPr sz="1200" spc="60" dirty="0">
                <a:latin typeface="Microsoft Sans Serif"/>
                <a:cs typeface="Microsoft Sans Serif"/>
              </a:rPr>
              <a:t>among </a:t>
            </a:r>
            <a:r>
              <a:rPr sz="1200" spc="95" dirty="0">
                <a:latin typeface="Microsoft Sans Serif"/>
                <a:cs typeface="Microsoft Sans Serif"/>
              </a:rPr>
              <a:t>them </a:t>
            </a:r>
            <a:r>
              <a:rPr sz="1200" spc="90" dirty="0">
                <a:latin typeface="Microsoft Sans Serif"/>
                <a:cs typeface="Microsoft Sans Serif"/>
              </a:rPr>
              <a:t>the employment </a:t>
            </a:r>
            <a:r>
              <a:rPr sz="1200" spc="70" dirty="0">
                <a:latin typeface="Microsoft Sans Serif"/>
                <a:cs typeface="Microsoft Sans Serif"/>
              </a:rPr>
              <a:t>status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80" dirty="0">
                <a:latin typeface="Microsoft Sans Serif"/>
                <a:cs typeface="Microsoft Sans Serif"/>
              </a:rPr>
              <a:t>women </a:t>
            </a:r>
            <a:r>
              <a:rPr sz="1200" spc="70" dirty="0">
                <a:latin typeface="Microsoft Sans Serif"/>
                <a:cs typeface="Microsoft Sans Serif"/>
              </a:rPr>
              <a:t>in </a:t>
            </a:r>
            <a:r>
              <a:rPr sz="1200" spc="90" dirty="0">
                <a:latin typeface="Microsoft Sans Serif"/>
                <a:cs typeface="Microsoft Sans Serif"/>
              </a:rPr>
              <a:t>the </a:t>
            </a:r>
            <a:r>
              <a:rPr sz="1200" spc="75" dirty="0">
                <a:latin typeface="Microsoft Sans Serif"/>
                <a:cs typeface="Microsoft Sans Serif"/>
              </a:rPr>
              <a:t>United </a:t>
            </a:r>
            <a:r>
              <a:rPr sz="1200" spc="40" dirty="0">
                <a:latin typeface="Microsoft Sans Serif"/>
                <a:cs typeface="Microsoft Sans Serif"/>
              </a:rPr>
              <a:t>States. </a:t>
            </a:r>
            <a:r>
              <a:rPr sz="1200" spc="60" dirty="0">
                <a:latin typeface="Microsoft Sans Serif"/>
                <a:cs typeface="Microsoft Sans Serif"/>
              </a:rPr>
              <a:t>Women </a:t>
            </a:r>
            <a:r>
              <a:rPr sz="1200" spc="70" dirty="0">
                <a:latin typeface="Microsoft Sans Serif"/>
                <a:cs typeface="Microsoft Sans Serif"/>
              </a:rPr>
              <a:t>had </a:t>
            </a:r>
            <a:r>
              <a:rPr sz="1200" spc="80" dirty="0">
                <a:latin typeface="Microsoft Sans Serif"/>
                <a:cs typeface="Microsoft Sans Serif"/>
              </a:rPr>
              <a:t>more difficulties </a:t>
            </a:r>
            <a:r>
              <a:rPr sz="1200" spc="70" dirty="0">
                <a:latin typeface="Microsoft Sans Serif"/>
                <a:cs typeface="Microsoft Sans Serif"/>
              </a:rPr>
              <a:t>during </a:t>
            </a:r>
            <a:r>
              <a:rPr sz="1200" spc="95" dirty="0">
                <a:latin typeface="Microsoft Sans Serif"/>
                <a:cs typeface="Microsoft Sans Serif"/>
              </a:rPr>
              <a:t>the </a:t>
            </a:r>
            <a:r>
              <a:rPr sz="1200" spc="60" dirty="0">
                <a:latin typeface="Microsoft Sans Serif"/>
                <a:cs typeface="Microsoft Sans Serif"/>
              </a:rPr>
              <a:t>pandemic,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including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as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losing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their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jobs,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working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fewer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hours,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providing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unpaid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care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for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their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families.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These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issues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reversed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progress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we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had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made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towards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treating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everyone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equally 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at </a:t>
            </a:r>
            <a:r>
              <a:rPr sz="1200" spc="70" dirty="0">
                <a:latin typeface="Microsoft Sans Serif"/>
                <a:cs typeface="Microsoft Sans Serif"/>
              </a:rPr>
              <a:t>work </a:t>
            </a:r>
            <a:r>
              <a:rPr sz="1200" spc="100" dirty="0">
                <a:latin typeface="Microsoft Sans Serif"/>
                <a:cs typeface="Microsoft Sans Serif"/>
              </a:rPr>
              <a:t>by </a:t>
            </a:r>
            <a:r>
              <a:rPr sz="1200" spc="60" dirty="0">
                <a:latin typeface="Microsoft Sans Serif"/>
                <a:cs typeface="Microsoft Sans Serif"/>
              </a:rPr>
              <a:t>widening </a:t>
            </a:r>
            <a:r>
              <a:rPr sz="1200" spc="90" dirty="0">
                <a:latin typeface="Microsoft Sans Serif"/>
                <a:cs typeface="Microsoft Sans Serif"/>
              </a:rPr>
              <a:t>the </a:t>
            </a:r>
            <a:r>
              <a:rPr sz="1200" spc="60" dirty="0">
                <a:latin typeface="Microsoft Sans Serif"/>
                <a:cs typeface="Microsoft Sans Serif"/>
              </a:rPr>
              <a:t>gender </a:t>
            </a:r>
            <a:r>
              <a:rPr sz="1200" spc="30" dirty="0">
                <a:latin typeface="Microsoft Sans Serif"/>
                <a:cs typeface="Microsoft Sans Serif"/>
              </a:rPr>
              <a:t>wage </a:t>
            </a:r>
            <a:r>
              <a:rPr sz="1200" spc="25" dirty="0">
                <a:latin typeface="Microsoft Sans Serif"/>
                <a:cs typeface="Microsoft Sans Serif"/>
              </a:rPr>
              <a:t>gap. </a:t>
            </a:r>
            <a:r>
              <a:rPr sz="1200" spc="80" dirty="0">
                <a:latin typeface="Microsoft Sans Serif"/>
                <a:cs typeface="Microsoft Sans Serif"/>
              </a:rPr>
              <a:t>Other </a:t>
            </a:r>
            <a:r>
              <a:rPr sz="1200" spc="85" dirty="0">
                <a:latin typeface="Microsoft Sans Serif"/>
                <a:cs typeface="Microsoft Sans Serif"/>
              </a:rPr>
              <a:t>than </a:t>
            </a:r>
            <a:r>
              <a:rPr sz="1200" spc="80" dirty="0">
                <a:latin typeface="Microsoft Sans Serif"/>
                <a:cs typeface="Microsoft Sans Serif"/>
              </a:rPr>
              <a:t>that, </a:t>
            </a:r>
            <a:r>
              <a:rPr sz="1200" spc="90" dirty="0">
                <a:latin typeface="Microsoft Sans Serif"/>
                <a:cs typeface="Microsoft Sans Serif"/>
              </a:rPr>
              <a:t>the </a:t>
            </a:r>
            <a:r>
              <a:rPr sz="1200" spc="30" dirty="0">
                <a:latin typeface="Microsoft Sans Serif"/>
                <a:cs typeface="Microsoft Sans Serif"/>
              </a:rPr>
              <a:t>COVID-19 </a:t>
            </a:r>
            <a:r>
              <a:rPr sz="1200" spc="45" dirty="0">
                <a:latin typeface="Microsoft Sans Serif"/>
                <a:cs typeface="Microsoft Sans Serif"/>
              </a:rPr>
              <a:t>challenges </a:t>
            </a:r>
            <a:r>
              <a:rPr sz="1200" spc="75" dirty="0">
                <a:latin typeface="Microsoft Sans Serif"/>
                <a:cs typeface="Microsoft Sans Serif"/>
              </a:rPr>
              <a:t>draw </a:t>
            </a:r>
            <a:r>
              <a:rPr sz="1200" spc="90" dirty="0">
                <a:latin typeface="Microsoft Sans Serif"/>
                <a:cs typeface="Microsoft Sans Serif"/>
              </a:rPr>
              <a:t>attention </a:t>
            </a:r>
            <a:r>
              <a:rPr sz="1200" spc="125" dirty="0">
                <a:latin typeface="Microsoft Sans Serif"/>
                <a:cs typeface="Microsoft Sans Serif"/>
              </a:rPr>
              <a:t>to </a:t>
            </a:r>
            <a:r>
              <a:rPr sz="1200" spc="90" dirty="0">
                <a:latin typeface="Microsoft Sans Serif"/>
                <a:cs typeface="Microsoft Sans Serif"/>
              </a:rPr>
              <a:t>the </a:t>
            </a:r>
            <a:r>
              <a:rPr sz="1200" spc="45" dirty="0">
                <a:latin typeface="Microsoft Sans Serif"/>
                <a:cs typeface="Microsoft Sans Serif"/>
              </a:rPr>
              <a:t>pressing </a:t>
            </a:r>
            <a:r>
              <a:rPr sz="1200" spc="25" dirty="0">
                <a:latin typeface="Microsoft Sans Serif"/>
                <a:cs typeface="Microsoft Sans Serif"/>
              </a:rPr>
              <a:t>issues </a:t>
            </a:r>
            <a:r>
              <a:rPr sz="1200" spc="105" dirty="0">
                <a:latin typeface="Microsoft Sans Serif"/>
                <a:cs typeface="Microsoft Sans Serif"/>
              </a:rPr>
              <a:t>that </a:t>
            </a:r>
            <a:r>
              <a:rPr sz="1200" spc="80" dirty="0">
                <a:latin typeface="Microsoft Sans Serif"/>
                <a:cs typeface="Microsoft Sans Serif"/>
              </a:rPr>
              <a:t>women </a:t>
            </a:r>
            <a:r>
              <a:rPr sz="1200" spc="70" dirty="0">
                <a:latin typeface="Microsoft Sans Serif"/>
                <a:cs typeface="Microsoft Sans Serif"/>
              </a:rPr>
              <a:t>in </a:t>
            </a:r>
            <a:r>
              <a:rPr sz="1200" spc="90" dirty="0">
                <a:latin typeface="Microsoft Sans Serif"/>
                <a:cs typeface="Microsoft Sans Serif"/>
              </a:rPr>
              <a:t>the </a:t>
            </a:r>
            <a:r>
              <a:rPr sz="1200" spc="60" dirty="0">
                <a:latin typeface="Microsoft Sans Serif"/>
                <a:cs typeface="Microsoft Sans Serif"/>
              </a:rPr>
              <a:t>working </a:t>
            </a:r>
            <a:r>
              <a:rPr sz="1200" spc="90" dirty="0">
                <a:latin typeface="Microsoft Sans Serif"/>
                <a:cs typeface="Microsoft Sans Serif"/>
              </a:rPr>
              <a:t>must </a:t>
            </a:r>
            <a:r>
              <a:rPr sz="1200" spc="55" dirty="0">
                <a:latin typeface="Microsoft Sans Serif"/>
                <a:cs typeface="Microsoft Sans Serif"/>
              </a:rPr>
              <a:t>deal </a:t>
            </a:r>
            <a:r>
              <a:rPr sz="1200" spc="75" dirty="0">
                <a:latin typeface="Microsoft Sans Serif"/>
                <a:cs typeface="Microsoft Sans Serif"/>
              </a:rPr>
              <a:t>with. </a:t>
            </a:r>
            <a:r>
              <a:rPr sz="1200" spc="30" dirty="0">
                <a:latin typeface="Microsoft Sans Serif"/>
                <a:cs typeface="Microsoft Sans Serif"/>
              </a:rPr>
              <a:t>To </a:t>
            </a:r>
            <a:r>
              <a:rPr sz="1200" spc="50" dirty="0">
                <a:latin typeface="Microsoft Sans Serif"/>
                <a:cs typeface="Microsoft Sans Serif"/>
              </a:rPr>
              <a:t>address </a:t>
            </a:r>
            <a:r>
              <a:rPr sz="1200" spc="55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these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problems,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society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as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a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whole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must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take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action.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For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women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125" dirty="0">
                <a:latin typeface="Microsoft Sans Serif"/>
                <a:cs typeface="Microsoft Sans Serif"/>
              </a:rPr>
              <a:t>to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effectively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balance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their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caregiving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work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responsibilities,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childcare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facilities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must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be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made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more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accessible </a:t>
            </a:r>
            <a:r>
              <a:rPr sz="1200" spc="5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60" dirty="0">
                <a:latin typeface="Microsoft Sans Serif"/>
                <a:cs typeface="Microsoft Sans Serif"/>
              </a:rPr>
              <a:t>higher </a:t>
            </a:r>
            <a:r>
              <a:rPr sz="1200" spc="70" dirty="0">
                <a:latin typeface="Microsoft Sans Serif"/>
                <a:cs typeface="Microsoft Sans Serif"/>
              </a:rPr>
              <a:t>quality. </a:t>
            </a:r>
            <a:r>
              <a:rPr sz="1200" spc="45" dirty="0">
                <a:latin typeface="Microsoft Sans Serif"/>
                <a:cs typeface="Microsoft Sans Serif"/>
              </a:rPr>
              <a:t>Encouraging </a:t>
            </a:r>
            <a:r>
              <a:rPr sz="1200" spc="80" dirty="0">
                <a:latin typeface="Microsoft Sans Serif"/>
                <a:cs typeface="Microsoft Sans Serif"/>
              </a:rPr>
              <a:t>women </a:t>
            </a:r>
            <a:r>
              <a:rPr sz="1200" spc="125" dirty="0">
                <a:latin typeface="Microsoft Sans Serif"/>
                <a:cs typeface="Microsoft Sans Serif"/>
              </a:rPr>
              <a:t>to </a:t>
            </a:r>
            <a:r>
              <a:rPr sz="1200" spc="65" dirty="0">
                <a:latin typeface="Microsoft Sans Serif"/>
                <a:cs typeface="Microsoft Sans Serif"/>
              </a:rPr>
              <a:t>pursue </a:t>
            </a:r>
            <a:r>
              <a:rPr sz="1200" spc="75" dirty="0">
                <a:latin typeface="Microsoft Sans Serif"/>
                <a:cs typeface="Microsoft Sans Serif"/>
              </a:rPr>
              <a:t>entrepreneurship </a:t>
            </a:r>
            <a:r>
              <a:rPr sz="1200" spc="70" dirty="0">
                <a:latin typeface="Microsoft Sans Serif"/>
                <a:cs typeface="Microsoft Sans Serif"/>
              </a:rPr>
              <a:t>and </a:t>
            </a:r>
            <a:r>
              <a:rPr sz="1200" spc="75" dirty="0">
                <a:latin typeface="Microsoft Sans Serif"/>
                <a:cs typeface="Microsoft Sans Serif"/>
              </a:rPr>
              <a:t>providing </a:t>
            </a:r>
            <a:r>
              <a:rPr sz="1200" spc="95" dirty="0">
                <a:latin typeface="Microsoft Sans Serif"/>
                <a:cs typeface="Microsoft Sans Serif"/>
              </a:rPr>
              <a:t>them with </a:t>
            </a:r>
            <a:r>
              <a:rPr sz="1200" spc="55" dirty="0">
                <a:latin typeface="Microsoft Sans Serif"/>
                <a:cs typeface="Microsoft Sans Serif"/>
              </a:rPr>
              <a:t>resources </a:t>
            </a:r>
            <a:r>
              <a:rPr sz="1200" spc="45" dirty="0">
                <a:latin typeface="Microsoft Sans Serif"/>
                <a:cs typeface="Microsoft Sans Serif"/>
              </a:rPr>
              <a:t>also </a:t>
            </a:r>
            <a:r>
              <a:rPr sz="1200" spc="60" dirty="0">
                <a:latin typeface="Microsoft Sans Serif"/>
                <a:cs typeface="Microsoft Sans Serif"/>
              </a:rPr>
              <a:t>helps </a:t>
            </a:r>
            <a:r>
              <a:rPr sz="1200" spc="125" dirty="0">
                <a:latin typeface="Microsoft Sans Serif"/>
                <a:cs typeface="Microsoft Sans Serif"/>
              </a:rPr>
              <a:t>to </a:t>
            </a:r>
            <a:r>
              <a:rPr sz="1200" spc="75" dirty="0">
                <a:latin typeface="Microsoft Sans Serif"/>
                <a:cs typeface="Microsoft Sans Serif"/>
              </a:rPr>
              <a:t>strengthen </a:t>
            </a:r>
            <a:r>
              <a:rPr sz="1200" spc="95" dirty="0">
                <a:latin typeface="Microsoft Sans Serif"/>
                <a:cs typeface="Microsoft Sans Serif"/>
              </a:rPr>
              <a:t>the </a:t>
            </a:r>
            <a:r>
              <a:rPr sz="1200" spc="80" dirty="0">
                <a:latin typeface="Microsoft Sans Serif"/>
                <a:cs typeface="Microsoft Sans Serif"/>
              </a:rPr>
              <a:t>economy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90" dirty="0">
                <a:latin typeface="Microsoft Sans Serif"/>
                <a:cs typeface="Microsoft Sans Serif"/>
              </a:rPr>
              <a:t>the </a:t>
            </a:r>
            <a:r>
              <a:rPr sz="1200" spc="95" dirty="0">
                <a:latin typeface="Microsoft Sans Serif"/>
                <a:cs typeface="Microsoft Sans Serif"/>
              </a:rPr>
              <a:t>country </a:t>
            </a:r>
            <a:r>
              <a:rPr sz="1200" spc="100" dirty="0">
                <a:latin typeface="Microsoft Sans Serif"/>
                <a:cs typeface="Microsoft Sans Serif"/>
              </a:rPr>
              <a:t>by </a:t>
            </a:r>
            <a:r>
              <a:rPr sz="1200" spc="75" dirty="0">
                <a:latin typeface="Microsoft Sans Serif"/>
                <a:cs typeface="Microsoft Sans Serif"/>
              </a:rPr>
              <a:t>supporting </a:t>
            </a:r>
            <a:r>
              <a:rPr sz="1200" spc="8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individual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entrepreneurs.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Addressing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these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issues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in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post-pandemic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age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is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a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roadmap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for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creating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0" dirty="0">
                <a:latin typeface="Microsoft Sans Serif"/>
                <a:cs typeface="Microsoft Sans Serif"/>
              </a:rPr>
              <a:t>a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more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robust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and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inclusive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economy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that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benefits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all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people,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110" dirty="0">
                <a:latin typeface="Microsoft Sans Serif"/>
                <a:cs typeface="Microsoft Sans Serif"/>
              </a:rPr>
              <a:t>not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just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gender </a:t>
            </a:r>
            <a:r>
              <a:rPr sz="1200" spc="65" dirty="0">
                <a:latin typeface="Microsoft Sans Serif"/>
                <a:cs typeface="Microsoft Sans Serif"/>
              </a:rPr>
              <a:t> equality.</a:t>
            </a:r>
            <a:endParaRPr sz="1200">
              <a:latin typeface="Microsoft Sans Serif"/>
              <a:cs typeface="Microsoft Sans Serif"/>
            </a:endParaRPr>
          </a:p>
        </p:txBody>
      </p:sp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16252552"/>
            <a:ext cx="14167598" cy="3672833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13107" y="16410034"/>
            <a:ext cx="13446125" cy="324929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sz="1200" b="1" spc="20" dirty="0">
                <a:latin typeface="Arial"/>
                <a:cs typeface="Arial"/>
              </a:rPr>
              <a:t>References</a:t>
            </a:r>
            <a:endParaRPr sz="1200">
              <a:latin typeface="Arial"/>
              <a:cs typeface="Arial"/>
            </a:endParaRPr>
          </a:p>
          <a:p>
            <a:pPr marL="276225" marR="5080" indent="-139065">
              <a:lnSpc>
                <a:spcPct val="117500"/>
              </a:lnSpc>
              <a:buAutoNum type="arabicPeriod"/>
              <a:tabLst>
                <a:tab pos="276860" algn="l"/>
              </a:tabLst>
            </a:pPr>
            <a:r>
              <a:rPr sz="1200" spc="55" dirty="0">
                <a:latin typeface="Microsoft Sans Serif"/>
                <a:cs typeface="Microsoft Sans Serif"/>
              </a:rPr>
              <a:t>Doyle, </a:t>
            </a:r>
            <a:r>
              <a:rPr sz="1200" dirty="0">
                <a:latin typeface="Microsoft Sans Serif"/>
                <a:cs typeface="Microsoft Sans Serif"/>
              </a:rPr>
              <a:t>A.</a:t>
            </a:r>
            <a:r>
              <a:rPr sz="1200" spc="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(2022,</a:t>
            </a:r>
            <a:r>
              <a:rPr sz="1200" spc="3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September </a:t>
            </a:r>
            <a:r>
              <a:rPr sz="1200" spc="-30" dirty="0">
                <a:latin typeface="Microsoft Sans Serif"/>
                <a:cs typeface="Microsoft Sans Serif"/>
              </a:rPr>
              <a:t>7).</a:t>
            </a:r>
            <a:r>
              <a:rPr sz="1200" spc="-2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What </a:t>
            </a:r>
            <a:r>
              <a:rPr sz="1200" spc="30" dirty="0">
                <a:latin typeface="Microsoft Sans Serif"/>
                <a:cs typeface="Microsoft Sans Serif"/>
              </a:rPr>
              <a:t>is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 </a:t>
            </a:r>
            <a:r>
              <a:rPr sz="1200" spc="35" dirty="0">
                <a:latin typeface="Microsoft Sans Serif"/>
                <a:cs typeface="Microsoft Sans Serif"/>
              </a:rPr>
              <a:t>average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number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70" dirty="0">
                <a:latin typeface="Microsoft Sans Serif"/>
                <a:cs typeface="Microsoft Sans Serif"/>
              </a:rPr>
              <a:t>work hours </a:t>
            </a:r>
            <a:r>
              <a:rPr sz="1200" spc="80" dirty="0">
                <a:latin typeface="Microsoft Sans Serif"/>
                <a:cs typeface="Microsoft Sans Serif"/>
              </a:rPr>
              <a:t>per </a:t>
            </a:r>
            <a:r>
              <a:rPr sz="1200" spc="20" dirty="0">
                <a:latin typeface="Microsoft Sans Serif"/>
                <a:cs typeface="Microsoft Sans Serif"/>
              </a:rPr>
              <a:t>week?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The</a:t>
            </a:r>
            <a:r>
              <a:rPr sz="1200" spc="35" dirty="0">
                <a:latin typeface="Microsoft Sans Serif"/>
                <a:cs typeface="Microsoft Sans Serif"/>
              </a:rPr>
              <a:t> Balance.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https://</a:t>
            </a:r>
            <a:r>
              <a:rPr sz="1200" spc="65" dirty="0">
                <a:latin typeface="Microsoft Sans Serif"/>
                <a:cs typeface="Microsoft Sans Serif"/>
                <a:hlinkClick r:id="rId8"/>
              </a:rPr>
              <a:t>www.thebalancemoney.com/what-is-the-average-hours-per-week-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worked-in-the-us-2060631#:~:text=Key%20Takeaways,work%20from%20home%20in%202021.</a:t>
            </a:r>
            <a:endParaRPr sz="1200">
              <a:latin typeface="Microsoft Sans Serif"/>
              <a:cs typeface="Microsoft Sans Serif"/>
            </a:endParaRPr>
          </a:p>
          <a:p>
            <a:pPr marL="276225" marR="5080" indent="-141605">
              <a:lnSpc>
                <a:spcPct val="117500"/>
              </a:lnSpc>
              <a:buAutoNum type="arabicPeriod"/>
              <a:tabLst>
                <a:tab pos="276860" algn="l"/>
                <a:tab pos="1017269" algn="l"/>
                <a:tab pos="1486535" algn="l"/>
                <a:tab pos="2857500" algn="l"/>
                <a:tab pos="3645535" algn="l"/>
                <a:tab pos="4194810" algn="l"/>
                <a:tab pos="4630420" algn="l"/>
                <a:tab pos="5556885" algn="l"/>
                <a:tab pos="6525895" algn="l"/>
                <a:tab pos="7216140" algn="l"/>
                <a:tab pos="8097520" algn="l"/>
              </a:tabLst>
            </a:pPr>
            <a:r>
              <a:rPr sz="1200" spc="55" dirty="0">
                <a:latin typeface="Microsoft Sans Serif"/>
                <a:cs typeface="Microsoft Sans Serif"/>
              </a:rPr>
              <a:t>Gender	</a:t>
            </a:r>
            <a:r>
              <a:rPr sz="1200" spc="70" dirty="0">
                <a:latin typeface="Microsoft Sans Serif"/>
                <a:cs typeface="Microsoft Sans Serif"/>
              </a:rPr>
              <a:t>and	</a:t>
            </a:r>
            <a:r>
              <a:rPr sz="1200" spc="80" dirty="0">
                <a:latin typeface="Microsoft Sans Serif"/>
                <a:cs typeface="Microsoft Sans Serif"/>
              </a:rPr>
              <a:t>unemployment:	</a:t>
            </a:r>
            <a:r>
              <a:rPr sz="1200" spc="30" dirty="0">
                <a:latin typeface="Microsoft Sans Serif"/>
                <a:cs typeface="Microsoft Sans Serif"/>
              </a:rPr>
              <a:t>Lessons	</a:t>
            </a:r>
            <a:r>
              <a:rPr sz="1200" spc="110" dirty="0">
                <a:latin typeface="Microsoft Sans Serif"/>
                <a:cs typeface="Microsoft Sans Serif"/>
              </a:rPr>
              <a:t>from	</a:t>
            </a:r>
            <a:r>
              <a:rPr sz="1200" spc="90" dirty="0">
                <a:latin typeface="Microsoft Sans Serif"/>
                <a:cs typeface="Microsoft Sans Serif"/>
              </a:rPr>
              <a:t>the	</a:t>
            </a:r>
            <a:r>
              <a:rPr sz="1200" spc="30" dirty="0">
                <a:latin typeface="Microsoft Sans Serif"/>
                <a:cs typeface="Microsoft Sans Serif"/>
              </a:rPr>
              <a:t>COVID-19	</a:t>
            </a:r>
            <a:r>
              <a:rPr sz="1200" spc="60" dirty="0">
                <a:latin typeface="Microsoft Sans Serif"/>
                <a:cs typeface="Microsoft Sans Serif"/>
              </a:rPr>
              <a:t>pandemic.	</a:t>
            </a:r>
            <a:r>
              <a:rPr sz="1200" spc="20" dirty="0">
                <a:latin typeface="Microsoft Sans Serif"/>
                <a:cs typeface="Microsoft Sans Serif"/>
              </a:rPr>
              <a:t>(2021).	</a:t>
            </a:r>
            <a:r>
              <a:rPr sz="1200" spc="10" dirty="0">
                <a:latin typeface="Microsoft Sans Serif"/>
                <a:cs typeface="Microsoft Sans Serif"/>
              </a:rPr>
              <a:t>UNCTAD.	</a:t>
            </a:r>
            <a:r>
              <a:rPr sz="1200" spc="70" dirty="0">
                <a:latin typeface="Microsoft Sans Serif"/>
                <a:cs typeface="Microsoft Sans Serif"/>
              </a:rPr>
              <a:t>https://unctad.org/news/gender-and-unemployment-lessons-covid-19- 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pandemic#:~:text=In%20the%20US%2C%204.4%25%20of,to%206.7%25%20in%20December%202020.</a:t>
            </a:r>
            <a:endParaRPr sz="1200">
              <a:latin typeface="Microsoft Sans Serif"/>
              <a:cs typeface="Microsoft Sans Serif"/>
            </a:endParaRPr>
          </a:p>
          <a:p>
            <a:pPr marL="276225" marR="5080" indent="-146685">
              <a:lnSpc>
                <a:spcPct val="117500"/>
              </a:lnSpc>
              <a:buAutoNum type="arabicPeriod"/>
              <a:tabLst>
                <a:tab pos="276860" algn="l"/>
              </a:tabLst>
            </a:pPr>
            <a:r>
              <a:rPr sz="1200" spc="70" dirty="0">
                <a:latin typeface="Microsoft Sans Serif"/>
                <a:cs typeface="Microsoft Sans Serif"/>
              </a:rPr>
              <a:t>Robert </a:t>
            </a:r>
            <a:r>
              <a:rPr sz="1200" spc="-10" dirty="0">
                <a:latin typeface="Microsoft Sans Serif"/>
                <a:cs typeface="Microsoft Sans Serif"/>
              </a:rPr>
              <a:t>W.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Fairlie,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Kenneth </a:t>
            </a:r>
            <a:r>
              <a:rPr sz="1200" spc="45" dirty="0">
                <a:latin typeface="Microsoft Sans Serif"/>
                <a:cs typeface="Microsoft Sans Serif"/>
              </a:rPr>
              <a:t>Couch, </a:t>
            </a:r>
            <a:r>
              <a:rPr sz="1200" spc="50" dirty="0">
                <a:latin typeface="Microsoft Sans Serif"/>
                <a:cs typeface="Microsoft Sans Serif"/>
              </a:rPr>
              <a:t>Huanan </a:t>
            </a:r>
            <a:r>
              <a:rPr sz="1200" spc="10" dirty="0">
                <a:latin typeface="Microsoft Sans Serif"/>
                <a:cs typeface="Microsoft Sans Serif"/>
              </a:rPr>
              <a:t>Xu.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20" dirty="0">
                <a:latin typeface="Microsoft Sans Serif"/>
                <a:cs typeface="Microsoft Sans Serif"/>
              </a:rPr>
              <a:t>(2021).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The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evolving </a:t>
            </a:r>
            <a:r>
              <a:rPr sz="1200" spc="75" dirty="0">
                <a:latin typeface="Microsoft Sans Serif"/>
                <a:cs typeface="Microsoft Sans Serif"/>
              </a:rPr>
              <a:t>impacts </a:t>
            </a:r>
            <a:r>
              <a:rPr sz="1200" spc="105" dirty="0">
                <a:latin typeface="Microsoft Sans Serif"/>
                <a:cs typeface="Microsoft Sans Serif"/>
              </a:rPr>
              <a:t>of </a:t>
            </a:r>
            <a:r>
              <a:rPr sz="1200" spc="90" dirty="0">
                <a:latin typeface="Microsoft Sans Serif"/>
                <a:cs typeface="Microsoft Sans Serif"/>
              </a:rPr>
              <a:t>the </a:t>
            </a:r>
            <a:r>
              <a:rPr sz="1200" spc="70" dirty="0">
                <a:latin typeface="Microsoft Sans Serif"/>
                <a:cs typeface="Microsoft Sans Serif"/>
              </a:rPr>
              <a:t>covid-19 pandemic </a:t>
            </a:r>
            <a:r>
              <a:rPr sz="1200" spc="85" dirty="0">
                <a:latin typeface="Microsoft Sans Serif"/>
                <a:cs typeface="Microsoft Sans Serif"/>
              </a:rPr>
              <a:t>on </a:t>
            </a:r>
            <a:r>
              <a:rPr sz="1200" spc="60" dirty="0">
                <a:latin typeface="Microsoft Sans Serif"/>
                <a:cs typeface="Microsoft Sans Serif"/>
              </a:rPr>
              <a:t>gender </a:t>
            </a:r>
            <a:r>
              <a:rPr sz="1200" spc="75" dirty="0">
                <a:latin typeface="Microsoft Sans Serif"/>
                <a:cs typeface="Microsoft Sans Serif"/>
              </a:rPr>
              <a:t>inequality </a:t>
            </a:r>
            <a:r>
              <a:rPr sz="1200" spc="70" dirty="0">
                <a:latin typeface="Microsoft Sans Serif"/>
                <a:cs typeface="Microsoft Sans Serif"/>
              </a:rPr>
              <a:t>in </a:t>
            </a:r>
            <a:r>
              <a:rPr sz="1200" spc="95" dirty="0">
                <a:latin typeface="Microsoft Sans Serif"/>
                <a:cs typeface="Microsoft Sans Serif"/>
              </a:rPr>
              <a:t>the </a:t>
            </a:r>
            <a:r>
              <a:rPr sz="1200" spc="10" dirty="0">
                <a:latin typeface="Microsoft Sans Serif"/>
                <a:cs typeface="Microsoft Sans Serif"/>
              </a:rPr>
              <a:t>u.s.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Labor </a:t>
            </a:r>
            <a:r>
              <a:rPr sz="1200" spc="55" dirty="0">
                <a:latin typeface="Microsoft Sans Serif"/>
                <a:cs typeface="Microsoft Sans Serif"/>
              </a:rPr>
              <a:t>market: </a:t>
            </a:r>
            <a:r>
              <a:rPr sz="1200" spc="30" dirty="0">
                <a:latin typeface="Microsoft Sans Serif"/>
                <a:cs typeface="Microsoft Sans Serif"/>
              </a:rPr>
              <a:t>The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covid </a:t>
            </a:r>
            <a:r>
              <a:rPr sz="1200" spc="95" dirty="0">
                <a:latin typeface="Microsoft Sans Serif"/>
                <a:cs typeface="Microsoft Sans Serif"/>
              </a:rPr>
              <a:t>motherhood </a:t>
            </a:r>
            <a:r>
              <a:rPr sz="1200" spc="100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penalty.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National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Bureau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of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Economic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Research.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NBER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Working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Paper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40" dirty="0">
                <a:latin typeface="Microsoft Sans Serif"/>
                <a:cs typeface="Microsoft Sans Serif"/>
              </a:rPr>
              <a:t>No.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45" dirty="0">
                <a:latin typeface="Microsoft Sans Serif"/>
                <a:cs typeface="Microsoft Sans Serif"/>
              </a:rPr>
              <a:t>29426.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  <a:hlinkClick r:id="rId9"/>
              </a:rPr>
              <a:t>http://www.nber.org/papers/w29426</a:t>
            </a:r>
            <a:endParaRPr sz="1200">
              <a:latin typeface="Microsoft Sans Serif"/>
              <a:cs typeface="Microsoft Sans Serif"/>
            </a:endParaRPr>
          </a:p>
          <a:p>
            <a:pPr marL="276225" marR="5080" indent="-150495">
              <a:lnSpc>
                <a:spcPct val="117500"/>
              </a:lnSpc>
              <a:spcBef>
                <a:spcPts val="5"/>
              </a:spcBef>
              <a:buAutoNum type="arabicPeriod"/>
              <a:tabLst>
                <a:tab pos="276860" algn="l"/>
                <a:tab pos="908685" algn="l"/>
                <a:tab pos="1271270" algn="l"/>
                <a:tab pos="1987550" algn="l"/>
                <a:tab pos="2363470" algn="l"/>
                <a:tab pos="2643505" algn="l"/>
                <a:tab pos="3527425" algn="l"/>
                <a:tab pos="3831590" algn="l"/>
                <a:tab pos="4514850" algn="l"/>
                <a:tab pos="5431155" algn="l"/>
                <a:tab pos="5890260" algn="l"/>
                <a:tab pos="6591934" algn="l"/>
                <a:tab pos="7592059" algn="l"/>
                <a:tab pos="8298180" algn="l"/>
                <a:tab pos="8999220" algn="l"/>
                <a:tab pos="9963150" algn="l"/>
                <a:tab pos="10831195" algn="l"/>
                <a:tab pos="11146155" algn="l"/>
                <a:tab pos="12179300" algn="l"/>
                <a:tab pos="12764770" algn="l"/>
              </a:tabLst>
            </a:pPr>
            <a:r>
              <a:rPr sz="1200" spc="-60" dirty="0">
                <a:latin typeface="Microsoft Sans Serif"/>
                <a:cs typeface="Microsoft Sans Serif"/>
              </a:rPr>
              <a:t>S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dirty="0">
                <a:latin typeface="Microsoft Sans Serif"/>
                <a:cs typeface="Microsoft Sans Serif"/>
              </a:rPr>
              <a:t>g</a:t>
            </a:r>
            <a:r>
              <a:rPr sz="1200" spc="85" dirty="0">
                <a:latin typeface="Microsoft Sans Serif"/>
                <a:cs typeface="Microsoft Sans Serif"/>
              </a:rPr>
              <a:t>h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5" dirty="0">
                <a:latin typeface="Microsoft Sans Serif"/>
                <a:cs typeface="Microsoft Sans Serif"/>
              </a:rPr>
              <a:t>V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60" dirty="0">
                <a:latin typeface="Microsoft Sans Serif"/>
                <a:cs typeface="Microsoft Sans Serif"/>
              </a:rPr>
              <a:t>S</a:t>
            </a:r>
            <a:r>
              <a:rPr sz="1200" spc="85" dirty="0">
                <a:latin typeface="Microsoft Sans Serif"/>
                <a:cs typeface="Microsoft Sans Serif"/>
              </a:rPr>
              <a:t>h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100" dirty="0">
                <a:latin typeface="Microsoft Sans Serif"/>
                <a:cs typeface="Microsoft Sans Serif"/>
              </a:rPr>
              <a:t>r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-35" dirty="0">
                <a:latin typeface="Microsoft Sans Serif"/>
                <a:cs typeface="Microsoft Sans Serif"/>
              </a:rPr>
              <a:t>z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50" dirty="0">
                <a:latin typeface="Microsoft Sans Serif"/>
                <a:cs typeface="Microsoft Sans Serif"/>
              </a:rPr>
              <a:t>H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5" dirty="0">
                <a:latin typeface="Microsoft Sans Serif"/>
                <a:cs typeface="Microsoft Sans Serif"/>
              </a:rPr>
              <a:t>&amp;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30" dirty="0">
                <a:latin typeface="Microsoft Sans Serif"/>
                <a:cs typeface="Microsoft Sans Serif"/>
              </a:rPr>
              <a:t>T</a:t>
            </a:r>
            <a:r>
              <a:rPr sz="1200" spc="75" dirty="0">
                <a:latin typeface="Microsoft Sans Serif"/>
                <a:cs typeface="Microsoft Sans Serif"/>
              </a:rPr>
              <a:t>u</a:t>
            </a:r>
            <a:r>
              <a:rPr sz="1200" spc="100" dirty="0">
                <a:latin typeface="Microsoft Sans Serif"/>
                <a:cs typeface="Microsoft Sans Serif"/>
              </a:rPr>
              <a:t>r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160" dirty="0">
                <a:latin typeface="Microsoft Sans Serif"/>
                <a:cs typeface="Microsoft Sans Serif"/>
              </a:rPr>
              <a:t>t</a:t>
            </a:r>
            <a:r>
              <a:rPr sz="1200" spc="5" dirty="0">
                <a:latin typeface="Microsoft Sans Serif"/>
                <a:cs typeface="Microsoft Sans Serif"/>
              </a:rPr>
              <a:t>k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70" dirty="0">
                <a:latin typeface="Microsoft Sans Serif"/>
                <a:cs typeface="Microsoft Sans Serif"/>
              </a:rPr>
              <a:t>J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5" dirty="0">
                <a:latin typeface="Microsoft Sans Serif"/>
                <a:cs typeface="Microsoft Sans Serif"/>
              </a:rPr>
              <a:t>(2</a:t>
            </a:r>
            <a:r>
              <a:rPr sz="1200" spc="185" dirty="0">
                <a:latin typeface="Microsoft Sans Serif"/>
                <a:cs typeface="Microsoft Sans Serif"/>
              </a:rPr>
              <a:t>0</a:t>
            </a:r>
            <a:r>
              <a:rPr sz="1200" spc="-5" dirty="0">
                <a:latin typeface="Microsoft Sans Serif"/>
                <a:cs typeface="Microsoft Sans Serif"/>
              </a:rPr>
              <a:t>22)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20" dirty="0">
                <a:latin typeface="Microsoft Sans Serif"/>
                <a:cs typeface="Microsoft Sans Serif"/>
              </a:rPr>
              <a:t>C</a:t>
            </a:r>
            <a:r>
              <a:rPr sz="1200" spc="15" dirty="0">
                <a:latin typeface="Microsoft Sans Serif"/>
                <a:cs typeface="Microsoft Sans Serif"/>
              </a:rPr>
              <a:t>O</a:t>
            </a:r>
            <a:r>
              <a:rPr sz="1200" spc="5" dirty="0">
                <a:latin typeface="Microsoft Sans Serif"/>
                <a:cs typeface="Microsoft Sans Serif"/>
              </a:rPr>
              <a:t>V</a:t>
            </a:r>
            <a:r>
              <a:rPr sz="1200" spc="30" dirty="0">
                <a:latin typeface="Microsoft Sans Serif"/>
                <a:cs typeface="Microsoft Sans Serif"/>
              </a:rPr>
              <a:t>I</a:t>
            </a:r>
            <a:r>
              <a:rPr sz="1200" spc="55" dirty="0">
                <a:latin typeface="Microsoft Sans Serif"/>
                <a:cs typeface="Microsoft Sans Serif"/>
              </a:rPr>
              <a:t>D-</a:t>
            </a:r>
            <a:r>
              <a:rPr sz="1200" spc="-25" dirty="0">
                <a:latin typeface="Microsoft Sans Serif"/>
                <a:cs typeface="Microsoft Sans Serif"/>
              </a:rPr>
              <a:t>1</a:t>
            </a:r>
            <a:r>
              <a:rPr sz="1200" spc="114" dirty="0">
                <a:latin typeface="Microsoft Sans Serif"/>
                <a:cs typeface="Microsoft Sans Serif"/>
              </a:rPr>
              <a:t>9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114" dirty="0">
                <a:latin typeface="Microsoft Sans Serif"/>
                <a:cs typeface="Microsoft Sans Serif"/>
              </a:rPr>
              <a:t>d</a:t>
            </a:r>
            <a:r>
              <a:rPr sz="1200" dirty="0">
                <a:latin typeface="Microsoft Sans Serif"/>
                <a:cs typeface="Microsoft Sans Serif"/>
              </a:rPr>
              <a:t>	g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110" dirty="0">
                <a:latin typeface="Microsoft Sans Serif"/>
                <a:cs typeface="Microsoft Sans Serif"/>
              </a:rPr>
              <a:t>d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105" dirty="0">
                <a:latin typeface="Microsoft Sans Serif"/>
                <a:cs typeface="Microsoft Sans Serif"/>
              </a:rPr>
              <a:t>r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110" dirty="0">
                <a:latin typeface="Microsoft Sans Serif"/>
                <a:cs typeface="Microsoft Sans Serif"/>
              </a:rPr>
              <a:t>d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dirty="0">
                <a:latin typeface="Microsoft Sans Serif"/>
                <a:cs typeface="Microsoft Sans Serif"/>
              </a:rPr>
              <a:t>s</a:t>
            </a:r>
            <a:r>
              <a:rPr sz="1200" spc="110" dirty="0">
                <a:latin typeface="Microsoft Sans Serif"/>
                <a:cs typeface="Microsoft Sans Serif"/>
              </a:rPr>
              <a:t>p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100" dirty="0">
                <a:latin typeface="Microsoft Sans Serif"/>
                <a:cs typeface="Microsoft Sans Serif"/>
              </a:rPr>
              <a:t>r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160" dirty="0">
                <a:latin typeface="Microsoft Sans Serif"/>
                <a:cs typeface="Microsoft Sans Serif"/>
              </a:rPr>
              <a:t>t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dirty="0">
                <a:latin typeface="Microsoft Sans Serif"/>
                <a:cs typeface="Microsoft Sans Serif"/>
              </a:rPr>
              <a:t>s</a:t>
            </a:r>
            <a:r>
              <a:rPr sz="1200" spc="-15" dirty="0">
                <a:latin typeface="Microsoft Sans Serif"/>
                <a:cs typeface="Microsoft Sans Serif"/>
              </a:rPr>
              <a:t>: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15" dirty="0">
                <a:latin typeface="Microsoft Sans Serif"/>
                <a:cs typeface="Microsoft Sans Serif"/>
              </a:rPr>
              <a:t>L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110" dirty="0">
                <a:latin typeface="Microsoft Sans Serif"/>
                <a:cs typeface="Microsoft Sans Serif"/>
              </a:rPr>
              <a:t>b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75" dirty="0">
                <a:latin typeface="Microsoft Sans Serif"/>
                <a:cs typeface="Microsoft Sans Serif"/>
              </a:rPr>
              <a:t>u</a:t>
            </a:r>
            <a:r>
              <a:rPr sz="1200" spc="105" dirty="0">
                <a:latin typeface="Microsoft Sans Serif"/>
                <a:cs typeface="Microsoft Sans Serif"/>
              </a:rPr>
              <a:t>r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114" dirty="0">
                <a:latin typeface="Microsoft Sans Serif"/>
                <a:cs typeface="Microsoft Sans Serif"/>
              </a:rPr>
              <a:t>m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100" dirty="0">
                <a:latin typeface="Microsoft Sans Serif"/>
                <a:cs typeface="Microsoft Sans Serif"/>
              </a:rPr>
              <a:t>r</a:t>
            </a:r>
            <a:r>
              <a:rPr sz="1200" spc="5" dirty="0">
                <a:latin typeface="Microsoft Sans Serif"/>
                <a:cs typeface="Microsoft Sans Serif"/>
              </a:rPr>
              <a:t>k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165" dirty="0">
                <a:latin typeface="Microsoft Sans Serif"/>
                <a:cs typeface="Microsoft Sans Serif"/>
              </a:rPr>
              <a:t>t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75" dirty="0">
                <a:latin typeface="Microsoft Sans Serif"/>
                <a:cs typeface="Microsoft Sans Serif"/>
              </a:rPr>
              <a:t>u</a:t>
            </a:r>
            <a:r>
              <a:rPr sz="1200" spc="160" dirty="0">
                <a:latin typeface="Microsoft Sans Serif"/>
                <a:cs typeface="Microsoft Sans Serif"/>
              </a:rPr>
              <a:t>t</a:t>
            </a:r>
            <a:r>
              <a:rPr sz="1200" spc="70" dirty="0">
                <a:latin typeface="Microsoft Sans Serif"/>
                <a:cs typeface="Microsoft Sans Serif"/>
              </a:rPr>
              <a:t>c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114" dirty="0">
                <a:latin typeface="Microsoft Sans Serif"/>
                <a:cs typeface="Microsoft Sans Serif"/>
              </a:rPr>
              <a:t>m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dirty="0">
                <a:latin typeface="Microsoft Sans Serif"/>
                <a:cs typeface="Microsoft Sans Serif"/>
              </a:rPr>
              <a:t>s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65" dirty="0">
                <a:latin typeface="Microsoft Sans Serif"/>
                <a:cs typeface="Microsoft Sans Serif"/>
              </a:rPr>
              <a:t>R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dirty="0">
                <a:latin typeface="Microsoft Sans Serif"/>
                <a:cs typeface="Microsoft Sans Serif"/>
              </a:rPr>
              <a:t>s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100" dirty="0">
                <a:latin typeface="Microsoft Sans Serif"/>
                <a:cs typeface="Microsoft Sans Serif"/>
              </a:rPr>
              <a:t>r</a:t>
            </a:r>
            <a:r>
              <a:rPr sz="1200" spc="70" dirty="0">
                <a:latin typeface="Microsoft Sans Serif"/>
                <a:cs typeface="Microsoft Sans Serif"/>
              </a:rPr>
              <a:t>c</a:t>
            </a:r>
            <a:r>
              <a:rPr sz="1200" spc="90" dirty="0">
                <a:latin typeface="Microsoft Sans Serif"/>
                <a:cs typeface="Microsoft Sans Serif"/>
              </a:rPr>
              <a:t>h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90" dirty="0">
                <a:latin typeface="Microsoft Sans Serif"/>
                <a:cs typeface="Microsoft Sans Serif"/>
              </a:rPr>
              <a:t>n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70" dirty="0">
                <a:latin typeface="Microsoft Sans Serif"/>
                <a:cs typeface="Microsoft Sans Serif"/>
              </a:rPr>
              <a:t>E</a:t>
            </a:r>
            <a:r>
              <a:rPr sz="1200" spc="70" dirty="0">
                <a:latin typeface="Microsoft Sans Serif"/>
                <a:cs typeface="Microsoft Sans Serif"/>
              </a:rPr>
              <a:t>c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114" dirty="0">
                <a:latin typeface="Microsoft Sans Serif"/>
                <a:cs typeface="Microsoft Sans Serif"/>
              </a:rPr>
              <a:t>m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70" dirty="0">
                <a:latin typeface="Microsoft Sans Serif"/>
                <a:cs typeface="Microsoft Sans Serif"/>
              </a:rPr>
              <a:t>c</a:t>
            </a:r>
            <a:r>
              <a:rPr sz="1200" dirty="0">
                <a:latin typeface="Microsoft Sans Serif"/>
                <a:cs typeface="Microsoft Sans Serif"/>
              </a:rPr>
              <a:t>s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70" dirty="0">
                <a:latin typeface="Microsoft Sans Serif"/>
                <a:cs typeface="Microsoft Sans Serif"/>
              </a:rPr>
              <a:t>7</a:t>
            </a:r>
            <a:r>
              <a:rPr sz="1200" spc="110" dirty="0">
                <a:latin typeface="Microsoft Sans Serif"/>
                <a:cs typeface="Microsoft Sans Serif"/>
              </a:rPr>
              <a:t>6</a:t>
            </a:r>
            <a:r>
              <a:rPr sz="1200" spc="-5" dirty="0">
                <a:latin typeface="Microsoft Sans Serif"/>
                <a:cs typeface="Microsoft Sans Serif"/>
              </a:rPr>
              <a:t>(</a:t>
            </a:r>
            <a:r>
              <a:rPr sz="1200" spc="35" dirty="0">
                <a:latin typeface="Microsoft Sans Serif"/>
                <a:cs typeface="Microsoft Sans Serif"/>
              </a:rPr>
              <a:t>3</a:t>
            </a:r>
            <a:r>
              <a:rPr sz="1200" spc="-5" dirty="0">
                <a:latin typeface="Microsoft Sans Serif"/>
                <a:cs typeface="Microsoft Sans Serif"/>
              </a:rPr>
              <a:t>)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5" dirty="0">
                <a:latin typeface="Microsoft Sans Serif"/>
                <a:cs typeface="Microsoft Sans Serif"/>
              </a:rPr>
              <a:t>2</a:t>
            </a:r>
            <a:r>
              <a:rPr sz="1200" spc="185" dirty="0">
                <a:latin typeface="Microsoft Sans Serif"/>
                <a:cs typeface="Microsoft Sans Serif"/>
              </a:rPr>
              <a:t>0</a:t>
            </a:r>
            <a:r>
              <a:rPr sz="1200" spc="110" dirty="0">
                <a:latin typeface="Microsoft Sans Serif"/>
                <a:cs typeface="Microsoft Sans Serif"/>
              </a:rPr>
              <a:t>6</a:t>
            </a:r>
            <a:r>
              <a:rPr sz="1200" spc="340" dirty="0">
                <a:latin typeface="Microsoft Sans Serif"/>
                <a:cs typeface="Microsoft Sans Serif"/>
              </a:rPr>
              <a:t>–</a:t>
            </a:r>
            <a:r>
              <a:rPr sz="1200" spc="-5" dirty="0">
                <a:latin typeface="Microsoft Sans Serif"/>
                <a:cs typeface="Microsoft Sans Serif"/>
              </a:rPr>
              <a:t>2</a:t>
            </a:r>
            <a:r>
              <a:rPr sz="1200" spc="-25" dirty="0">
                <a:latin typeface="Microsoft Sans Serif"/>
                <a:cs typeface="Microsoft Sans Serif"/>
              </a:rPr>
              <a:t>1</a:t>
            </a:r>
            <a:r>
              <a:rPr sz="1200" spc="-70" dirty="0">
                <a:latin typeface="Microsoft Sans Serif"/>
                <a:cs typeface="Microsoft Sans Serif"/>
              </a:rPr>
              <a:t>7</a:t>
            </a:r>
            <a:r>
              <a:rPr sz="1200" spc="-15" dirty="0">
                <a:latin typeface="Microsoft Sans Serif"/>
                <a:cs typeface="Microsoft Sans Serif"/>
              </a:rPr>
              <a:t>.  </a:t>
            </a:r>
            <a:r>
              <a:rPr sz="1200" spc="60" dirty="0">
                <a:latin typeface="Microsoft Sans Serif"/>
                <a:cs typeface="Microsoft Sans Serif"/>
              </a:rPr>
              <a:t>https://doi.org/10.1016/j.rie.2022.07.011</a:t>
            </a:r>
            <a:endParaRPr sz="1200">
              <a:latin typeface="Microsoft Sans Serif"/>
              <a:cs typeface="Microsoft Sans Serif"/>
            </a:endParaRPr>
          </a:p>
          <a:p>
            <a:pPr marL="276225" marR="5080" indent="-148590">
              <a:lnSpc>
                <a:spcPct val="117500"/>
              </a:lnSpc>
              <a:buAutoNum type="arabicPeriod"/>
              <a:tabLst>
                <a:tab pos="276860" algn="l"/>
              </a:tabLst>
            </a:pPr>
            <a:r>
              <a:rPr sz="1200" spc="70" dirty="0">
                <a:latin typeface="Microsoft Sans Serif"/>
                <a:cs typeface="Microsoft Sans Serif"/>
              </a:rPr>
              <a:t>Smith </a:t>
            </a:r>
            <a:r>
              <a:rPr sz="1200" spc="10" dirty="0">
                <a:latin typeface="Microsoft Sans Serif"/>
                <a:cs typeface="Microsoft Sans Serif"/>
              </a:rPr>
              <a:t>Sean,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40" dirty="0">
                <a:latin typeface="Microsoft Sans Serif"/>
                <a:cs typeface="Microsoft Sans Serif"/>
              </a:rPr>
              <a:t>M.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C.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20" dirty="0">
                <a:latin typeface="Microsoft Sans Serif"/>
                <a:cs typeface="Microsoft Sans Serif"/>
              </a:rPr>
              <a:t>(2021).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Unemployment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35" dirty="0">
                <a:latin typeface="Microsoft Sans Serif"/>
                <a:cs typeface="Microsoft Sans Serif"/>
              </a:rPr>
              <a:t>rises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in 2020,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5" dirty="0">
                <a:latin typeface="Microsoft Sans Serif"/>
                <a:cs typeface="Microsoft Sans Serif"/>
              </a:rPr>
              <a:t>as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95" dirty="0">
                <a:latin typeface="Microsoft Sans Serif"/>
                <a:cs typeface="Microsoft Sans Serif"/>
              </a:rPr>
              <a:t>country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battles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90" dirty="0">
                <a:latin typeface="Microsoft Sans Serif"/>
                <a:cs typeface="Microsoft Sans Serif"/>
              </a:rPr>
              <a:t>the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COVID-19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pandemic: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95" dirty="0">
                <a:latin typeface="Microsoft Sans Serif"/>
                <a:cs typeface="Microsoft Sans Serif"/>
              </a:rPr>
              <a:t>Monthly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Labor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Review: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U.S.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Bureau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of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65" dirty="0">
                <a:latin typeface="Microsoft Sans Serif"/>
                <a:cs typeface="Microsoft Sans Serif"/>
              </a:rPr>
              <a:t>Labor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55" dirty="0">
                <a:latin typeface="Microsoft Sans Serif"/>
                <a:cs typeface="Microsoft Sans Serif"/>
              </a:rPr>
              <a:t>Statistics.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Retrieved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110" dirty="0">
                <a:latin typeface="Microsoft Sans Serif"/>
                <a:cs typeface="Microsoft Sans Serif"/>
              </a:rPr>
              <a:t>from </a:t>
            </a:r>
            <a:r>
              <a:rPr sz="1200" spc="114" dirty="0">
                <a:latin typeface="Microsoft Sans Serif"/>
                <a:cs typeface="Microsoft Sans Serif"/>
              </a:rPr>
              <a:t> </a:t>
            </a:r>
            <a:r>
              <a:rPr sz="1200" spc="75" dirty="0">
                <a:latin typeface="Microsoft Sans Serif"/>
                <a:cs typeface="Microsoft Sans Serif"/>
              </a:rPr>
              <a:t>https://</a:t>
            </a:r>
            <a:r>
              <a:rPr sz="1200" spc="75" dirty="0">
                <a:latin typeface="Microsoft Sans Serif"/>
                <a:cs typeface="Microsoft Sans Serif"/>
                <a:hlinkClick r:id="rId10"/>
              </a:rPr>
              <a:t>www.bls.gov/opub/mlr/2021/article/unemployment-rises-in-2020-as-the-country-battles-the-covid-19-pandemic.htm</a:t>
            </a:r>
            <a:endParaRPr sz="1200">
              <a:latin typeface="Microsoft Sans Serif"/>
              <a:cs typeface="Microsoft Sans Serif"/>
            </a:endParaRPr>
          </a:p>
          <a:p>
            <a:pPr marL="276225" marR="5080" indent="-156210">
              <a:lnSpc>
                <a:spcPct val="117500"/>
              </a:lnSpc>
              <a:buAutoNum type="arabicPeriod"/>
              <a:tabLst>
                <a:tab pos="276860" algn="l"/>
              </a:tabLst>
            </a:pPr>
            <a:r>
              <a:rPr sz="1200" spc="30" dirty="0">
                <a:latin typeface="Microsoft Sans Serif"/>
                <a:cs typeface="Microsoft Sans Serif"/>
              </a:rPr>
              <a:t>The</a:t>
            </a:r>
            <a:r>
              <a:rPr sz="1200" spc="26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U.S.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80" dirty="0">
                <a:latin typeface="Microsoft Sans Serif"/>
                <a:cs typeface="Microsoft Sans Serif"/>
              </a:rPr>
              <a:t>economy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in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global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context.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25" dirty="0">
                <a:latin typeface="Microsoft Sans Serif"/>
                <a:cs typeface="Microsoft Sans Serif"/>
              </a:rPr>
              <a:t>(2023).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U.S.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85" dirty="0">
                <a:latin typeface="Microsoft Sans Serif"/>
                <a:cs typeface="Microsoft Sans Serif"/>
              </a:rPr>
              <a:t>Department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of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30" dirty="0">
                <a:latin typeface="Microsoft Sans Serif"/>
                <a:cs typeface="Microsoft Sans Serif"/>
              </a:rPr>
              <a:t>The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40" dirty="0">
                <a:latin typeface="Microsoft Sans Serif"/>
                <a:cs typeface="Microsoft Sans Serif"/>
              </a:rPr>
              <a:t>Treasury.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60" dirty="0">
                <a:latin typeface="Microsoft Sans Serif"/>
                <a:cs typeface="Microsoft Sans Serif"/>
              </a:rPr>
              <a:t>Retrieved</a:t>
            </a:r>
            <a:r>
              <a:rPr sz="1200" spc="260" dirty="0">
                <a:latin typeface="Microsoft Sans Serif"/>
                <a:cs typeface="Microsoft Sans Serif"/>
              </a:rPr>
              <a:t> </a:t>
            </a:r>
            <a:r>
              <a:rPr sz="1200" spc="105" dirty="0">
                <a:latin typeface="Microsoft Sans Serif"/>
                <a:cs typeface="Microsoft Sans Serif"/>
              </a:rPr>
              <a:t>from</a:t>
            </a:r>
            <a:r>
              <a:rPr sz="1200" spc="265" dirty="0">
                <a:latin typeface="Microsoft Sans Serif"/>
                <a:cs typeface="Microsoft Sans Serif"/>
              </a:rPr>
              <a:t> </a:t>
            </a:r>
            <a:r>
              <a:rPr sz="1200" spc="70" dirty="0">
                <a:latin typeface="Microsoft Sans Serif"/>
                <a:cs typeface="Microsoft Sans Serif"/>
              </a:rPr>
              <a:t>https://home.treasury.gov/news/featured-stories/the-us-economy-in-global- 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spc="50" dirty="0">
                <a:latin typeface="Microsoft Sans Serif"/>
                <a:cs typeface="Microsoft Sans Serif"/>
              </a:rPr>
              <a:t>context#:~:text=The%20United%20States%20has%20seen,States%20has%20been%20especially%20resilient.</a:t>
            </a:r>
            <a:endParaRPr sz="1200">
              <a:latin typeface="Microsoft Sans Serif"/>
              <a:cs typeface="Microsoft Sans Serif"/>
            </a:endParaRPr>
          </a:p>
          <a:p>
            <a:pPr marL="276225" marR="5080" indent="-133350">
              <a:lnSpc>
                <a:spcPct val="117500"/>
              </a:lnSpc>
              <a:buAutoNum type="arabicPeriod"/>
              <a:tabLst>
                <a:tab pos="276860" algn="l"/>
                <a:tab pos="1120140" algn="l"/>
                <a:tab pos="1375410" algn="l"/>
                <a:tab pos="1679575" algn="l"/>
                <a:tab pos="2195195" algn="l"/>
                <a:tab pos="2501265" algn="l"/>
                <a:tab pos="2733040" algn="l"/>
                <a:tab pos="3482975" algn="l"/>
                <a:tab pos="3756660" algn="l"/>
                <a:tab pos="4035425" algn="l"/>
                <a:tab pos="4667250" algn="l"/>
                <a:tab pos="5071745" algn="l"/>
                <a:tab pos="5914390" algn="l"/>
                <a:tab pos="6824980" algn="l"/>
                <a:tab pos="7229475" algn="l"/>
                <a:tab pos="8275955" algn="l"/>
                <a:tab pos="8560435" algn="l"/>
                <a:tab pos="9418955" algn="l"/>
                <a:tab pos="9768205" algn="l"/>
                <a:tab pos="10256520" algn="l"/>
                <a:tab pos="10668000" algn="l"/>
                <a:tab pos="11301095" algn="l"/>
                <a:tab pos="12159615" algn="l"/>
                <a:tab pos="13016865" algn="l"/>
              </a:tabLst>
            </a:pPr>
            <a:r>
              <a:rPr sz="1200" spc="-60" dirty="0">
                <a:latin typeface="Microsoft Sans Serif"/>
                <a:cs typeface="Microsoft Sans Serif"/>
              </a:rPr>
              <a:t>Y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90" dirty="0">
                <a:latin typeface="Microsoft Sans Serif"/>
                <a:cs typeface="Microsoft Sans Serif"/>
              </a:rPr>
              <a:t>v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100" dirty="0">
                <a:latin typeface="Microsoft Sans Serif"/>
                <a:cs typeface="Microsoft Sans Serif"/>
              </a:rPr>
              <a:t>r</a:t>
            </a:r>
            <a:r>
              <a:rPr sz="1200" dirty="0">
                <a:latin typeface="Microsoft Sans Serif"/>
                <a:cs typeface="Microsoft Sans Serif"/>
              </a:rPr>
              <a:t>s</a:t>
            </a:r>
            <a:r>
              <a:rPr sz="1200" spc="5" dirty="0">
                <a:latin typeface="Microsoft Sans Serif"/>
                <a:cs typeface="Microsoft Sans Serif"/>
              </a:rPr>
              <a:t>k</a:t>
            </a:r>
            <a:r>
              <a:rPr sz="1200" spc="85" dirty="0">
                <a:latin typeface="Microsoft Sans Serif"/>
                <a:cs typeface="Microsoft Sans Serif"/>
              </a:rPr>
              <a:t>y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70" dirty="0">
                <a:latin typeface="Microsoft Sans Serif"/>
                <a:cs typeface="Microsoft Sans Serif"/>
              </a:rPr>
              <a:t>J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70" dirty="0">
                <a:latin typeface="Microsoft Sans Serif"/>
                <a:cs typeface="Microsoft Sans Serif"/>
              </a:rPr>
              <a:t>E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15" dirty="0">
                <a:latin typeface="Microsoft Sans Serif"/>
                <a:cs typeface="Microsoft Sans Serif"/>
              </a:rPr>
              <a:t>Q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60" dirty="0">
                <a:latin typeface="Microsoft Sans Serif"/>
                <a:cs typeface="Microsoft Sans Serif"/>
              </a:rPr>
              <a:t>Y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5" dirty="0">
                <a:latin typeface="Microsoft Sans Serif"/>
                <a:cs typeface="Microsoft Sans Serif"/>
              </a:rPr>
              <a:t>&amp;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60" dirty="0">
                <a:latin typeface="Microsoft Sans Serif"/>
                <a:cs typeface="Microsoft Sans Serif"/>
              </a:rPr>
              <a:t>S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100" dirty="0">
                <a:latin typeface="Microsoft Sans Serif"/>
                <a:cs typeface="Microsoft Sans Serif"/>
              </a:rPr>
              <a:t>r</a:t>
            </a:r>
            <a:r>
              <a:rPr sz="1200" dirty="0">
                <a:latin typeface="Microsoft Sans Serif"/>
                <a:cs typeface="Microsoft Sans Serif"/>
              </a:rPr>
              <a:t>g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160" dirty="0">
                <a:latin typeface="Microsoft Sans Serif"/>
                <a:cs typeface="Microsoft Sans Serif"/>
              </a:rPr>
              <a:t>t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10" dirty="0">
                <a:latin typeface="Microsoft Sans Serif"/>
                <a:cs typeface="Microsoft Sans Serif"/>
              </a:rPr>
              <a:t>A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20" dirty="0">
                <a:latin typeface="Microsoft Sans Serif"/>
                <a:cs typeface="Microsoft Sans Serif"/>
              </a:rPr>
              <a:t>C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5" dirty="0">
                <a:latin typeface="Microsoft Sans Serif"/>
                <a:cs typeface="Microsoft Sans Serif"/>
              </a:rPr>
              <a:t>(2</a:t>
            </a:r>
            <a:r>
              <a:rPr sz="1200" spc="185" dirty="0">
                <a:latin typeface="Microsoft Sans Serif"/>
                <a:cs typeface="Microsoft Sans Serif"/>
              </a:rPr>
              <a:t>0</a:t>
            </a:r>
            <a:r>
              <a:rPr sz="1200" spc="-5" dirty="0">
                <a:latin typeface="Microsoft Sans Serif"/>
                <a:cs typeface="Microsoft Sans Serif"/>
              </a:rPr>
              <a:t>2</a:t>
            </a:r>
            <a:r>
              <a:rPr sz="1200" spc="-25" dirty="0">
                <a:latin typeface="Microsoft Sans Serif"/>
                <a:cs typeface="Microsoft Sans Serif"/>
              </a:rPr>
              <a:t>1</a:t>
            </a:r>
            <a:r>
              <a:rPr sz="1200" spc="-5" dirty="0">
                <a:latin typeface="Microsoft Sans Serif"/>
                <a:cs typeface="Microsoft Sans Serif"/>
              </a:rPr>
              <a:t>)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30" dirty="0">
                <a:latin typeface="Microsoft Sans Serif"/>
                <a:cs typeface="Microsoft Sans Serif"/>
              </a:rPr>
              <a:t>T</a:t>
            </a:r>
            <a:r>
              <a:rPr sz="1200" spc="85" dirty="0">
                <a:latin typeface="Microsoft Sans Serif"/>
                <a:cs typeface="Microsoft Sans Serif"/>
              </a:rPr>
              <a:t>h</a:t>
            </a:r>
            <a:r>
              <a:rPr sz="1200" spc="30" dirty="0">
                <a:latin typeface="Microsoft Sans Serif"/>
                <a:cs typeface="Microsoft Sans Serif"/>
              </a:rPr>
              <a:t>e</a:t>
            </a:r>
            <a:r>
              <a:rPr sz="1200" dirty="0">
                <a:latin typeface="Microsoft Sans Serif"/>
                <a:cs typeface="Microsoft Sans Serif"/>
              </a:rPr>
              <a:t>	g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110" dirty="0">
                <a:latin typeface="Microsoft Sans Serif"/>
                <a:cs typeface="Microsoft Sans Serif"/>
              </a:rPr>
              <a:t>d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100" dirty="0">
                <a:latin typeface="Microsoft Sans Serif"/>
                <a:cs typeface="Microsoft Sans Serif"/>
              </a:rPr>
              <a:t>r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114" dirty="0">
                <a:latin typeface="Microsoft Sans Serif"/>
                <a:cs typeface="Microsoft Sans Serif"/>
              </a:rPr>
              <a:t>d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110" dirty="0">
                <a:latin typeface="Microsoft Sans Serif"/>
                <a:cs typeface="Microsoft Sans Serif"/>
              </a:rPr>
              <a:t>p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110" dirty="0">
                <a:latin typeface="Microsoft Sans Serif"/>
                <a:cs typeface="Microsoft Sans Serif"/>
              </a:rPr>
              <a:t>d</a:t>
            </a:r>
            <a:r>
              <a:rPr sz="1200" spc="25" dirty="0">
                <a:latin typeface="Microsoft Sans Serif"/>
                <a:cs typeface="Microsoft Sans Serif"/>
              </a:rPr>
              <a:t>e</a:t>
            </a:r>
            <a:r>
              <a:rPr sz="1200" spc="114" dirty="0">
                <a:latin typeface="Microsoft Sans Serif"/>
                <a:cs typeface="Microsoft Sans Serif"/>
              </a:rPr>
              <a:t>m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70" dirty="0">
                <a:latin typeface="Microsoft Sans Serif"/>
                <a:cs typeface="Microsoft Sans Serif"/>
              </a:rPr>
              <a:t>c</a:t>
            </a:r>
            <a:r>
              <a:rPr sz="1200" spc="-15" dirty="0">
                <a:latin typeface="Microsoft Sans Serif"/>
                <a:cs typeface="Microsoft Sans Serif"/>
              </a:rPr>
              <a:t>: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30" dirty="0">
                <a:latin typeface="Microsoft Sans Serif"/>
                <a:cs typeface="Microsoft Sans Serif"/>
              </a:rPr>
              <a:t>T</a:t>
            </a:r>
            <a:r>
              <a:rPr sz="1200" spc="85" dirty="0">
                <a:latin typeface="Microsoft Sans Serif"/>
                <a:cs typeface="Microsoft Sans Serif"/>
              </a:rPr>
              <a:t>h</a:t>
            </a:r>
            <a:r>
              <a:rPr sz="1200" spc="30" dirty="0">
                <a:latin typeface="Microsoft Sans Serif"/>
                <a:cs typeface="Microsoft Sans Serif"/>
              </a:rPr>
              <a:t>e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114" dirty="0">
                <a:latin typeface="Microsoft Sans Serif"/>
                <a:cs typeface="Microsoft Sans Serif"/>
              </a:rPr>
              <a:t>m</a:t>
            </a:r>
            <a:r>
              <a:rPr sz="1200" spc="110" dirty="0">
                <a:latin typeface="Microsoft Sans Serif"/>
                <a:cs typeface="Microsoft Sans Serif"/>
              </a:rPr>
              <a:t>p</a:t>
            </a:r>
            <a:r>
              <a:rPr sz="1200" spc="80" dirty="0">
                <a:latin typeface="Microsoft Sans Serif"/>
                <a:cs typeface="Microsoft Sans Serif"/>
              </a:rPr>
              <a:t>l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70" dirty="0">
                <a:latin typeface="Microsoft Sans Serif"/>
                <a:cs typeface="Microsoft Sans Serif"/>
              </a:rPr>
              <a:t>c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160" dirty="0">
                <a:latin typeface="Microsoft Sans Serif"/>
                <a:cs typeface="Microsoft Sans Serif"/>
              </a:rPr>
              <a:t>t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5" dirty="0">
                <a:latin typeface="Microsoft Sans Serif"/>
                <a:cs typeface="Microsoft Sans Serif"/>
              </a:rPr>
              <a:t>s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135" dirty="0">
                <a:latin typeface="Microsoft Sans Serif"/>
                <a:cs typeface="Microsoft Sans Serif"/>
              </a:rPr>
              <a:t>f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20" dirty="0">
                <a:latin typeface="Microsoft Sans Serif"/>
                <a:cs typeface="Microsoft Sans Serif"/>
              </a:rPr>
              <a:t>C</a:t>
            </a:r>
            <a:r>
              <a:rPr sz="1200" spc="15" dirty="0">
                <a:latin typeface="Microsoft Sans Serif"/>
                <a:cs typeface="Microsoft Sans Serif"/>
              </a:rPr>
              <a:t>O</a:t>
            </a:r>
            <a:r>
              <a:rPr sz="1200" spc="5" dirty="0">
                <a:latin typeface="Microsoft Sans Serif"/>
                <a:cs typeface="Microsoft Sans Serif"/>
              </a:rPr>
              <a:t>V</a:t>
            </a:r>
            <a:r>
              <a:rPr sz="1200" spc="30" dirty="0">
                <a:latin typeface="Microsoft Sans Serif"/>
                <a:cs typeface="Microsoft Sans Serif"/>
              </a:rPr>
              <a:t>I</a:t>
            </a:r>
            <a:r>
              <a:rPr sz="1200" spc="55" dirty="0">
                <a:latin typeface="Microsoft Sans Serif"/>
                <a:cs typeface="Microsoft Sans Serif"/>
              </a:rPr>
              <a:t>D</a:t>
            </a:r>
            <a:r>
              <a:rPr sz="1200" dirty="0">
                <a:latin typeface="Lucida Sans Unicode"/>
                <a:cs typeface="Lucida Sans Unicode"/>
              </a:rPr>
              <a:t>‐</a:t>
            </a:r>
            <a:r>
              <a:rPr sz="1200" spc="-25" dirty="0">
                <a:latin typeface="Microsoft Sans Serif"/>
                <a:cs typeface="Microsoft Sans Serif"/>
              </a:rPr>
              <a:t>1</a:t>
            </a:r>
            <a:r>
              <a:rPr sz="1200" spc="114" dirty="0">
                <a:latin typeface="Microsoft Sans Serif"/>
                <a:cs typeface="Microsoft Sans Serif"/>
              </a:rPr>
              <a:t>9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130" dirty="0">
                <a:latin typeface="Microsoft Sans Serif"/>
                <a:cs typeface="Microsoft Sans Serif"/>
              </a:rPr>
              <a:t>f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105" dirty="0">
                <a:latin typeface="Microsoft Sans Serif"/>
                <a:cs typeface="Microsoft Sans Serif"/>
              </a:rPr>
              <a:t>r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85" dirty="0">
                <a:latin typeface="Microsoft Sans Serif"/>
                <a:cs typeface="Microsoft Sans Serif"/>
              </a:rPr>
              <a:t>w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100" dirty="0">
                <a:latin typeface="Microsoft Sans Serif"/>
                <a:cs typeface="Microsoft Sans Serif"/>
              </a:rPr>
              <a:t>r</a:t>
            </a:r>
            <a:r>
              <a:rPr sz="1200" spc="10" dirty="0">
                <a:latin typeface="Microsoft Sans Serif"/>
                <a:cs typeface="Microsoft Sans Serif"/>
              </a:rPr>
              <a:t>k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85" dirty="0">
                <a:latin typeface="Microsoft Sans Serif"/>
                <a:cs typeface="Microsoft Sans Serif"/>
              </a:rPr>
              <a:t>n</a:t>
            </a:r>
            <a:r>
              <a:rPr sz="1200" spc="114" dirty="0">
                <a:latin typeface="Microsoft Sans Serif"/>
                <a:cs typeface="Microsoft Sans Serif"/>
              </a:rPr>
              <a:t>d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135" dirty="0">
                <a:latin typeface="Microsoft Sans Serif"/>
                <a:cs typeface="Microsoft Sans Serif"/>
              </a:rPr>
              <a:t>f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spc="114" dirty="0">
                <a:latin typeface="Microsoft Sans Serif"/>
                <a:cs typeface="Microsoft Sans Serif"/>
              </a:rPr>
              <a:t>m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80" dirty="0">
                <a:latin typeface="Microsoft Sans Serif"/>
                <a:cs typeface="Microsoft Sans Serif"/>
              </a:rPr>
              <a:t>l</a:t>
            </a:r>
            <a:r>
              <a:rPr sz="1200" spc="85" dirty="0">
                <a:latin typeface="Microsoft Sans Serif"/>
                <a:cs typeface="Microsoft Sans Serif"/>
              </a:rPr>
              <a:t>y</a:t>
            </a:r>
            <a:r>
              <a:rPr sz="1200" spc="-15" dirty="0">
                <a:latin typeface="Microsoft Sans Serif"/>
                <a:cs typeface="Microsoft Sans Serif"/>
              </a:rPr>
              <a:t>.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60" dirty="0">
                <a:latin typeface="Microsoft Sans Serif"/>
                <a:cs typeface="Microsoft Sans Serif"/>
              </a:rPr>
              <a:t>S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70" dirty="0">
                <a:latin typeface="Microsoft Sans Serif"/>
                <a:cs typeface="Microsoft Sans Serif"/>
              </a:rPr>
              <a:t>c</a:t>
            </a:r>
            <a:r>
              <a:rPr sz="1200" spc="50" dirty="0">
                <a:latin typeface="Microsoft Sans Serif"/>
                <a:cs typeface="Microsoft Sans Serif"/>
              </a:rPr>
              <a:t>i</a:t>
            </a:r>
            <a:r>
              <a:rPr sz="1200" spc="80" dirty="0">
                <a:latin typeface="Microsoft Sans Serif"/>
                <a:cs typeface="Microsoft Sans Serif"/>
              </a:rPr>
              <a:t>olo</a:t>
            </a:r>
            <a:r>
              <a:rPr sz="1200" dirty="0">
                <a:latin typeface="Microsoft Sans Serif"/>
                <a:cs typeface="Microsoft Sans Serif"/>
              </a:rPr>
              <a:t>g</a:t>
            </a:r>
            <a:r>
              <a:rPr sz="1200" spc="90" dirty="0">
                <a:latin typeface="Microsoft Sans Serif"/>
                <a:cs typeface="Microsoft Sans Serif"/>
              </a:rPr>
              <a:t>y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20" dirty="0">
                <a:latin typeface="Microsoft Sans Serif"/>
                <a:cs typeface="Microsoft Sans Serif"/>
              </a:rPr>
              <a:t>C</a:t>
            </a:r>
            <a:r>
              <a:rPr sz="1200" spc="80" dirty="0">
                <a:latin typeface="Microsoft Sans Serif"/>
                <a:cs typeface="Microsoft Sans Serif"/>
              </a:rPr>
              <a:t>o</a:t>
            </a:r>
            <a:r>
              <a:rPr sz="1200" spc="114" dirty="0">
                <a:latin typeface="Microsoft Sans Serif"/>
                <a:cs typeface="Microsoft Sans Serif"/>
              </a:rPr>
              <a:t>m</a:t>
            </a:r>
            <a:r>
              <a:rPr sz="1200" spc="110" dirty="0">
                <a:latin typeface="Microsoft Sans Serif"/>
                <a:cs typeface="Microsoft Sans Serif"/>
              </a:rPr>
              <a:t>p</a:t>
            </a:r>
            <a:r>
              <a:rPr sz="1200" spc="5" dirty="0">
                <a:latin typeface="Microsoft Sans Serif"/>
                <a:cs typeface="Microsoft Sans Serif"/>
              </a:rPr>
              <a:t>a</a:t>
            </a:r>
            <a:r>
              <a:rPr sz="1200" dirty="0">
                <a:latin typeface="Microsoft Sans Serif"/>
                <a:cs typeface="Microsoft Sans Serif"/>
              </a:rPr>
              <a:t>ss</a:t>
            </a:r>
            <a:r>
              <a:rPr sz="1200" spc="-10" dirty="0">
                <a:latin typeface="Microsoft Sans Serif"/>
                <a:cs typeface="Microsoft Sans Serif"/>
              </a:rPr>
              <a:t>,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25" dirty="0">
                <a:latin typeface="Microsoft Sans Serif"/>
                <a:cs typeface="Microsoft Sans Serif"/>
              </a:rPr>
              <a:t>1</a:t>
            </a:r>
            <a:r>
              <a:rPr sz="1200" spc="45" dirty="0">
                <a:latin typeface="Microsoft Sans Serif"/>
                <a:cs typeface="Microsoft Sans Serif"/>
              </a:rPr>
              <a:t>5</a:t>
            </a:r>
            <a:r>
              <a:rPr sz="1200" spc="-5" dirty="0">
                <a:latin typeface="Microsoft Sans Serif"/>
                <a:cs typeface="Microsoft Sans Serif"/>
              </a:rPr>
              <a:t>(</a:t>
            </a:r>
            <a:r>
              <a:rPr sz="1200" spc="110" dirty="0">
                <a:latin typeface="Microsoft Sans Serif"/>
                <a:cs typeface="Microsoft Sans Serif"/>
              </a:rPr>
              <a:t>6</a:t>
            </a:r>
            <a:r>
              <a:rPr sz="1200" spc="-5" dirty="0">
                <a:latin typeface="Microsoft Sans Serif"/>
                <a:cs typeface="Microsoft Sans Serif"/>
              </a:rPr>
              <a:t>)</a:t>
            </a:r>
            <a:r>
              <a:rPr sz="1200" spc="-15" dirty="0">
                <a:latin typeface="Microsoft Sans Serif"/>
                <a:cs typeface="Microsoft Sans Serif"/>
              </a:rPr>
              <a:t>.  </a:t>
            </a:r>
            <a:r>
              <a:rPr sz="1200" spc="50" dirty="0">
                <a:latin typeface="Microsoft Sans Serif"/>
                <a:cs typeface="Microsoft Sans Serif"/>
              </a:rPr>
              <a:t>https://doi.org/10.1111/soc4.12881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976490" y="12725540"/>
            <a:ext cx="10812145" cy="3832225"/>
            <a:chOff x="1976490" y="12725540"/>
            <a:chExt cx="10812145" cy="3832225"/>
          </a:xfrm>
        </p:grpSpPr>
        <p:sp>
          <p:nvSpPr>
            <p:cNvPr id="19" name="object 19"/>
            <p:cNvSpPr/>
            <p:nvPr/>
          </p:nvSpPr>
          <p:spPr>
            <a:xfrm>
              <a:off x="1976490" y="13053193"/>
              <a:ext cx="774065" cy="561340"/>
            </a:xfrm>
            <a:custGeom>
              <a:avLst/>
              <a:gdLst/>
              <a:ahLst/>
              <a:cxnLst/>
              <a:rect l="l" t="t" r="r" b="b"/>
              <a:pathLst>
                <a:path w="774064" h="561340">
                  <a:moveTo>
                    <a:pt x="768516" y="145202"/>
                  </a:moveTo>
                  <a:lnTo>
                    <a:pt x="567541" y="25001"/>
                  </a:lnTo>
                  <a:lnTo>
                    <a:pt x="541724" y="15549"/>
                  </a:lnTo>
                  <a:lnTo>
                    <a:pt x="539669" y="14313"/>
                  </a:lnTo>
                  <a:lnTo>
                    <a:pt x="539169" y="8522"/>
                  </a:lnTo>
                  <a:lnTo>
                    <a:pt x="540418" y="6471"/>
                  </a:lnTo>
                  <a:lnTo>
                    <a:pt x="544541" y="2912"/>
                  </a:lnTo>
                  <a:lnTo>
                    <a:pt x="545779" y="872"/>
                  </a:lnTo>
                  <a:lnTo>
                    <a:pt x="550833" y="0"/>
                  </a:lnTo>
                  <a:lnTo>
                    <a:pt x="552889" y="1223"/>
                  </a:lnTo>
                  <a:lnTo>
                    <a:pt x="577376" y="20796"/>
                  </a:lnTo>
                  <a:lnTo>
                    <a:pt x="772968" y="137779"/>
                  </a:lnTo>
                  <a:lnTo>
                    <a:pt x="773638" y="140453"/>
                  </a:lnTo>
                  <a:lnTo>
                    <a:pt x="771162" y="144544"/>
                  </a:lnTo>
                  <a:lnTo>
                    <a:pt x="768516" y="145202"/>
                  </a:lnTo>
                  <a:close/>
                </a:path>
                <a:path w="774064" h="561340">
                  <a:moveTo>
                    <a:pt x="106562" y="561223"/>
                  </a:moveTo>
                  <a:lnTo>
                    <a:pt x="57142" y="550154"/>
                  </a:lnTo>
                  <a:lnTo>
                    <a:pt x="10995" y="515589"/>
                  </a:lnTo>
                  <a:lnTo>
                    <a:pt x="0" y="469568"/>
                  </a:lnTo>
                  <a:lnTo>
                    <a:pt x="6468" y="445727"/>
                  </a:lnTo>
                  <a:lnTo>
                    <a:pt x="8176" y="437313"/>
                  </a:lnTo>
                  <a:lnTo>
                    <a:pt x="14014" y="414749"/>
                  </a:lnTo>
                  <a:lnTo>
                    <a:pt x="25055" y="382055"/>
                  </a:lnTo>
                  <a:lnTo>
                    <a:pt x="42370" y="343251"/>
                  </a:lnTo>
                  <a:lnTo>
                    <a:pt x="67628" y="287093"/>
                  </a:lnTo>
                  <a:lnTo>
                    <a:pt x="84953" y="237145"/>
                  </a:lnTo>
                  <a:lnTo>
                    <a:pt x="98108" y="193055"/>
                  </a:lnTo>
                  <a:lnTo>
                    <a:pt x="110857" y="154472"/>
                  </a:lnTo>
                  <a:lnTo>
                    <a:pt x="163581" y="84892"/>
                  </a:lnTo>
                  <a:lnTo>
                    <a:pt x="237262" y="42026"/>
                  </a:lnTo>
                  <a:lnTo>
                    <a:pt x="302805" y="20356"/>
                  </a:lnTo>
                  <a:lnTo>
                    <a:pt x="331118" y="14359"/>
                  </a:lnTo>
                  <a:lnTo>
                    <a:pt x="505084" y="14359"/>
                  </a:lnTo>
                  <a:lnTo>
                    <a:pt x="568472" y="58026"/>
                  </a:lnTo>
                  <a:lnTo>
                    <a:pt x="612933" y="91916"/>
                  </a:lnTo>
                  <a:lnTo>
                    <a:pt x="640281" y="120998"/>
                  </a:lnTo>
                  <a:lnTo>
                    <a:pt x="667761" y="189334"/>
                  </a:lnTo>
                  <a:lnTo>
                    <a:pt x="689347" y="285614"/>
                  </a:lnTo>
                  <a:lnTo>
                    <a:pt x="715064" y="408458"/>
                  </a:lnTo>
                  <a:lnTo>
                    <a:pt x="736594" y="514190"/>
                  </a:lnTo>
                  <a:lnTo>
                    <a:pt x="745619" y="559139"/>
                  </a:lnTo>
                  <a:lnTo>
                    <a:pt x="131074" y="559139"/>
                  </a:lnTo>
                  <a:lnTo>
                    <a:pt x="106562" y="561223"/>
                  </a:lnTo>
                  <a:close/>
                </a:path>
              </a:pathLst>
            </a:custGeom>
            <a:solidFill>
              <a:srgbClr val="D5E9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299987" y="12848219"/>
              <a:ext cx="694055" cy="608965"/>
            </a:xfrm>
            <a:custGeom>
              <a:avLst/>
              <a:gdLst/>
              <a:ahLst/>
              <a:cxnLst/>
              <a:rect l="l" t="t" r="r" b="b"/>
              <a:pathLst>
                <a:path w="694055" h="608965">
                  <a:moveTo>
                    <a:pt x="457839" y="608522"/>
                  </a:moveTo>
                  <a:lnTo>
                    <a:pt x="442270" y="606921"/>
                  </a:lnTo>
                  <a:lnTo>
                    <a:pt x="420239" y="591093"/>
                  </a:lnTo>
                  <a:lnTo>
                    <a:pt x="411547" y="567179"/>
                  </a:lnTo>
                  <a:lnTo>
                    <a:pt x="410505" y="545362"/>
                  </a:lnTo>
                  <a:lnTo>
                    <a:pt x="411422" y="535827"/>
                  </a:lnTo>
                  <a:lnTo>
                    <a:pt x="456592" y="525049"/>
                  </a:lnTo>
                  <a:lnTo>
                    <a:pt x="471982" y="475024"/>
                  </a:lnTo>
                  <a:lnTo>
                    <a:pt x="412768" y="474868"/>
                  </a:lnTo>
                  <a:lnTo>
                    <a:pt x="392043" y="453812"/>
                  </a:lnTo>
                  <a:lnTo>
                    <a:pt x="393369" y="426260"/>
                  </a:lnTo>
                  <a:lnTo>
                    <a:pt x="407777" y="389932"/>
                  </a:lnTo>
                  <a:lnTo>
                    <a:pt x="428501" y="347553"/>
                  </a:lnTo>
                  <a:lnTo>
                    <a:pt x="432775" y="339035"/>
                  </a:lnTo>
                  <a:lnTo>
                    <a:pt x="429997" y="335551"/>
                  </a:lnTo>
                  <a:lnTo>
                    <a:pt x="424834" y="327321"/>
                  </a:lnTo>
                  <a:lnTo>
                    <a:pt x="422047" y="317678"/>
                  </a:lnTo>
                  <a:lnTo>
                    <a:pt x="426392" y="309954"/>
                  </a:lnTo>
                  <a:lnTo>
                    <a:pt x="441725" y="302173"/>
                  </a:lnTo>
                  <a:lnTo>
                    <a:pt x="459999" y="294259"/>
                  </a:lnTo>
                  <a:lnTo>
                    <a:pt x="475301" y="288115"/>
                  </a:lnTo>
                  <a:lnTo>
                    <a:pt x="481715" y="285644"/>
                  </a:lnTo>
                  <a:lnTo>
                    <a:pt x="509423" y="247925"/>
                  </a:lnTo>
                  <a:lnTo>
                    <a:pt x="544835" y="221669"/>
                  </a:lnTo>
                  <a:lnTo>
                    <a:pt x="589623" y="211922"/>
                  </a:lnTo>
                  <a:lnTo>
                    <a:pt x="645460" y="223730"/>
                  </a:lnTo>
                  <a:lnTo>
                    <a:pt x="681284" y="249337"/>
                  </a:lnTo>
                  <a:lnTo>
                    <a:pt x="693916" y="284329"/>
                  </a:lnTo>
                  <a:lnTo>
                    <a:pt x="689795" y="324258"/>
                  </a:lnTo>
                  <a:lnTo>
                    <a:pt x="675357" y="364675"/>
                  </a:lnTo>
                  <a:lnTo>
                    <a:pt x="657040" y="401132"/>
                  </a:lnTo>
                  <a:lnTo>
                    <a:pt x="641280" y="429180"/>
                  </a:lnTo>
                  <a:lnTo>
                    <a:pt x="630976" y="453633"/>
                  </a:lnTo>
                  <a:lnTo>
                    <a:pt x="623995" y="480775"/>
                  </a:lnTo>
                  <a:lnTo>
                    <a:pt x="619691" y="507510"/>
                  </a:lnTo>
                  <a:lnTo>
                    <a:pt x="617418" y="530738"/>
                  </a:lnTo>
                  <a:lnTo>
                    <a:pt x="636010" y="533538"/>
                  </a:lnTo>
                  <a:lnTo>
                    <a:pt x="636044" y="534433"/>
                  </a:lnTo>
                  <a:lnTo>
                    <a:pt x="682123" y="590850"/>
                  </a:lnTo>
                  <a:lnTo>
                    <a:pt x="535245" y="590850"/>
                  </a:lnTo>
                  <a:lnTo>
                    <a:pt x="510221" y="593329"/>
                  </a:lnTo>
                  <a:lnTo>
                    <a:pt x="482454" y="601605"/>
                  </a:lnTo>
                  <a:lnTo>
                    <a:pt x="457839" y="608522"/>
                  </a:lnTo>
                  <a:close/>
                </a:path>
                <a:path w="694055" h="608965">
                  <a:moveTo>
                    <a:pt x="588303" y="594895"/>
                  </a:moveTo>
                  <a:lnTo>
                    <a:pt x="535245" y="590850"/>
                  </a:lnTo>
                  <a:lnTo>
                    <a:pt x="682123" y="590850"/>
                  </a:lnTo>
                  <a:lnTo>
                    <a:pt x="682975" y="591893"/>
                  </a:lnTo>
                  <a:lnTo>
                    <a:pt x="669884" y="593024"/>
                  </a:lnTo>
                  <a:lnTo>
                    <a:pt x="635755" y="594822"/>
                  </a:lnTo>
                  <a:lnTo>
                    <a:pt x="588303" y="594895"/>
                  </a:lnTo>
                  <a:close/>
                </a:path>
                <a:path w="694055" h="608965">
                  <a:moveTo>
                    <a:pt x="276876" y="73836"/>
                  </a:moveTo>
                  <a:lnTo>
                    <a:pt x="56635" y="73836"/>
                  </a:lnTo>
                  <a:lnTo>
                    <a:pt x="98701" y="65366"/>
                  </a:lnTo>
                  <a:lnTo>
                    <a:pt x="151728" y="31098"/>
                  </a:lnTo>
                  <a:lnTo>
                    <a:pt x="193204" y="7496"/>
                  </a:lnTo>
                  <a:lnTo>
                    <a:pt x="237469" y="0"/>
                  </a:lnTo>
                  <a:lnTo>
                    <a:pt x="272630" y="6366"/>
                  </a:lnTo>
                  <a:lnTo>
                    <a:pt x="286794" y="24355"/>
                  </a:lnTo>
                  <a:lnTo>
                    <a:pt x="284739" y="44172"/>
                  </a:lnTo>
                  <a:lnTo>
                    <a:pt x="280550" y="62180"/>
                  </a:lnTo>
                  <a:lnTo>
                    <a:pt x="276876" y="73836"/>
                  </a:lnTo>
                  <a:close/>
                </a:path>
                <a:path w="694055" h="608965">
                  <a:moveTo>
                    <a:pt x="128399" y="284658"/>
                  </a:moveTo>
                  <a:lnTo>
                    <a:pt x="74470" y="274665"/>
                  </a:lnTo>
                  <a:lnTo>
                    <a:pt x="34095" y="252681"/>
                  </a:lnTo>
                  <a:lnTo>
                    <a:pt x="8773" y="230697"/>
                  </a:lnTo>
                  <a:lnTo>
                    <a:pt x="0" y="220704"/>
                  </a:lnTo>
                  <a:lnTo>
                    <a:pt x="29064" y="150018"/>
                  </a:lnTo>
                  <a:lnTo>
                    <a:pt x="18922" y="65098"/>
                  </a:lnTo>
                  <a:lnTo>
                    <a:pt x="28914" y="69437"/>
                  </a:lnTo>
                  <a:lnTo>
                    <a:pt x="56635" y="73836"/>
                  </a:lnTo>
                  <a:lnTo>
                    <a:pt x="276876" y="73836"/>
                  </a:lnTo>
                  <a:lnTo>
                    <a:pt x="276425" y="75265"/>
                  </a:lnTo>
                  <a:lnTo>
                    <a:pt x="274562" y="80319"/>
                  </a:lnTo>
                  <a:lnTo>
                    <a:pt x="181553" y="207694"/>
                  </a:lnTo>
                  <a:lnTo>
                    <a:pt x="182269" y="219719"/>
                  </a:lnTo>
                  <a:lnTo>
                    <a:pt x="179032" y="246176"/>
                  </a:lnTo>
                  <a:lnTo>
                    <a:pt x="163767" y="272632"/>
                  </a:lnTo>
                  <a:lnTo>
                    <a:pt x="128399" y="284658"/>
                  </a:lnTo>
                  <a:close/>
                </a:path>
              </a:pathLst>
            </a:custGeom>
            <a:solidFill>
              <a:srgbClr val="E88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107564" y="13090888"/>
              <a:ext cx="509905" cy="521970"/>
            </a:xfrm>
            <a:custGeom>
              <a:avLst/>
              <a:gdLst/>
              <a:ahLst/>
              <a:cxnLst/>
              <a:rect l="l" t="t" r="r" b="b"/>
              <a:pathLst>
                <a:path w="509905" h="521969">
                  <a:moveTo>
                    <a:pt x="452411" y="157102"/>
                  </a:moveTo>
                  <a:lnTo>
                    <a:pt x="423348" y="157102"/>
                  </a:lnTo>
                  <a:lnTo>
                    <a:pt x="423348" y="113072"/>
                  </a:lnTo>
                  <a:lnTo>
                    <a:pt x="445030" y="113072"/>
                  </a:lnTo>
                  <a:lnTo>
                    <a:pt x="448471" y="141110"/>
                  </a:lnTo>
                  <a:lnTo>
                    <a:pt x="449985" y="146327"/>
                  </a:lnTo>
                  <a:lnTo>
                    <a:pt x="452411" y="157102"/>
                  </a:lnTo>
                  <a:close/>
                </a:path>
                <a:path w="509905" h="521969">
                  <a:moveTo>
                    <a:pt x="77471" y="262320"/>
                  </a:moveTo>
                  <a:lnTo>
                    <a:pt x="108236" y="220414"/>
                  </a:lnTo>
                  <a:lnTo>
                    <a:pt x="152920" y="194400"/>
                  </a:lnTo>
                  <a:lnTo>
                    <a:pt x="369853" y="121799"/>
                  </a:lnTo>
                  <a:lnTo>
                    <a:pt x="396163" y="139161"/>
                  </a:lnTo>
                  <a:lnTo>
                    <a:pt x="361721" y="139161"/>
                  </a:lnTo>
                  <a:lnTo>
                    <a:pt x="173844" y="219778"/>
                  </a:lnTo>
                  <a:lnTo>
                    <a:pt x="77471" y="262320"/>
                  </a:lnTo>
                  <a:close/>
                </a:path>
                <a:path w="509905" h="521969">
                  <a:moveTo>
                    <a:pt x="298038" y="521785"/>
                  </a:moveTo>
                  <a:lnTo>
                    <a:pt x="156986" y="521785"/>
                  </a:lnTo>
                  <a:lnTo>
                    <a:pt x="157384" y="521445"/>
                  </a:lnTo>
                  <a:lnTo>
                    <a:pt x="0" y="521445"/>
                  </a:lnTo>
                  <a:lnTo>
                    <a:pt x="71626" y="493146"/>
                  </a:lnTo>
                  <a:lnTo>
                    <a:pt x="108249" y="469910"/>
                  </a:lnTo>
                  <a:lnTo>
                    <a:pt x="145833" y="443018"/>
                  </a:lnTo>
                  <a:lnTo>
                    <a:pt x="201812" y="399548"/>
                  </a:lnTo>
                  <a:lnTo>
                    <a:pt x="239760" y="372478"/>
                  </a:lnTo>
                  <a:lnTo>
                    <a:pt x="288986" y="341687"/>
                  </a:lnTo>
                  <a:lnTo>
                    <a:pt x="343766" y="302338"/>
                  </a:lnTo>
                  <a:lnTo>
                    <a:pt x="384029" y="262601"/>
                  </a:lnTo>
                  <a:lnTo>
                    <a:pt x="408859" y="231869"/>
                  </a:lnTo>
                  <a:lnTo>
                    <a:pt x="417340" y="219537"/>
                  </a:lnTo>
                  <a:lnTo>
                    <a:pt x="415555" y="212929"/>
                  </a:lnTo>
                  <a:lnTo>
                    <a:pt x="393966" y="163698"/>
                  </a:lnTo>
                  <a:lnTo>
                    <a:pt x="361721" y="139161"/>
                  </a:lnTo>
                  <a:lnTo>
                    <a:pt x="396163" y="139161"/>
                  </a:lnTo>
                  <a:lnTo>
                    <a:pt x="423348" y="157102"/>
                  </a:lnTo>
                  <a:lnTo>
                    <a:pt x="452411" y="157102"/>
                  </a:lnTo>
                  <a:lnTo>
                    <a:pt x="453315" y="161117"/>
                  </a:lnTo>
                  <a:lnTo>
                    <a:pt x="456646" y="184189"/>
                  </a:lnTo>
                  <a:lnTo>
                    <a:pt x="458160" y="214256"/>
                  </a:lnTo>
                  <a:lnTo>
                    <a:pt x="454635" y="250939"/>
                  </a:lnTo>
                  <a:lnTo>
                    <a:pt x="441024" y="288475"/>
                  </a:lnTo>
                  <a:lnTo>
                    <a:pt x="412764" y="323328"/>
                  </a:lnTo>
                  <a:lnTo>
                    <a:pt x="365299" y="351967"/>
                  </a:lnTo>
                  <a:lnTo>
                    <a:pt x="351433" y="358753"/>
                  </a:lnTo>
                  <a:lnTo>
                    <a:pt x="337543" y="367422"/>
                  </a:lnTo>
                  <a:lnTo>
                    <a:pt x="323743" y="377677"/>
                  </a:lnTo>
                  <a:lnTo>
                    <a:pt x="310145" y="389219"/>
                  </a:lnTo>
                  <a:lnTo>
                    <a:pt x="310284" y="389219"/>
                  </a:lnTo>
                  <a:lnTo>
                    <a:pt x="304421" y="395815"/>
                  </a:lnTo>
                  <a:lnTo>
                    <a:pt x="292456" y="412827"/>
                  </a:lnTo>
                  <a:lnTo>
                    <a:pt x="285371" y="433221"/>
                  </a:lnTo>
                  <a:lnTo>
                    <a:pt x="293688" y="450487"/>
                  </a:lnTo>
                  <a:lnTo>
                    <a:pt x="364547" y="450487"/>
                  </a:lnTo>
                  <a:lnTo>
                    <a:pt x="333361" y="478328"/>
                  </a:lnTo>
                  <a:lnTo>
                    <a:pt x="298038" y="521785"/>
                  </a:lnTo>
                  <a:close/>
                </a:path>
                <a:path w="509905" h="521969">
                  <a:moveTo>
                    <a:pt x="364547" y="450487"/>
                  </a:moveTo>
                  <a:lnTo>
                    <a:pt x="293688" y="450487"/>
                  </a:lnTo>
                  <a:lnTo>
                    <a:pt x="328296" y="444625"/>
                  </a:lnTo>
                  <a:lnTo>
                    <a:pt x="379040" y="414136"/>
                  </a:lnTo>
                  <a:lnTo>
                    <a:pt x="424901" y="380263"/>
                  </a:lnTo>
                  <a:lnTo>
                    <a:pt x="444860" y="364252"/>
                  </a:lnTo>
                  <a:lnTo>
                    <a:pt x="430390" y="399963"/>
                  </a:lnTo>
                  <a:lnTo>
                    <a:pt x="414591" y="410857"/>
                  </a:lnTo>
                  <a:lnTo>
                    <a:pt x="377230" y="439165"/>
                  </a:lnTo>
                  <a:lnTo>
                    <a:pt x="364547" y="450487"/>
                  </a:lnTo>
                  <a:close/>
                </a:path>
                <a:path w="509905" h="521969">
                  <a:moveTo>
                    <a:pt x="310710" y="388740"/>
                  </a:moveTo>
                  <a:close/>
                </a:path>
                <a:path w="509905" h="521969">
                  <a:moveTo>
                    <a:pt x="310284" y="389219"/>
                  </a:moveTo>
                  <a:lnTo>
                    <a:pt x="310145" y="389219"/>
                  </a:lnTo>
                  <a:lnTo>
                    <a:pt x="310710" y="388740"/>
                  </a:lnTo>
                  <a:lnTo>
                    <a:pt x="310284" y="389219"/>
                  </a:lnTo>
                  <a:close/>
                </a:path>
                <a:path w="509905" h="521969">
                  <a:moveTo>
                    <a:pt x="266146" y="76273"/>
                  </a:moveTo>
                  <a:lnTo>
                    <a:pt x="219225" y="49076"/>
                  </a:lnTo>
                  <a:lnTo>
                    <a:pt x="178782" y="37592"/>
                  </a:lnTo>
                  <a:lnTo>
                    <a:pt x="170270" y="37122"/>
                  </a:lnTo>
                  <a:lnTo>
                    <a:pt x="161774" y="36473"/>
                  </a:lnTo>
                  <a:lnTo>
                    <a:pt x="139336" y="20501"/>
                  </a:lnTo>
                  <a:lnTo>
                    <a:pt x="144913" y="15299"/>
                  </a:lnTo>
                  <a:lnTo>
                    <a:pt x="152875" y="9202"/>
                  </a:lnTo>
                  <a:lnTo>
                    <a:pt x="158065" y="6085"/>
                  </a:lnTo>
                  <a:lnTo>
                    <a:pt x="168798" y="0"/>
                  </a:lnTo>
                  <a:lnTo>
                    <a:pt x="176045" y="1790"/>
                  </a:lnTo>
                  <a:lnTo>
                    <a:pt x="183120" y="11378"/>
                  </a:lnTo>
                  <a:lnTo>
                    <a:pt x="187198" y="14959"/>
                  </a:lnTo>
                  <a:lnTo>
                    <a:pt x="191548" y="17849"/>
                  </a:lnTo>
                  <a:lnTo>
                    <a:pt x="197424" y="21383"/>
                  </a:lnTo>
                  <a:lnTo>
                    <a:pt x="203526" y="24526"/>
                  </a:lnTo>
                  <a:lnTo>
                    <a:pt x="209716" y="27519"/>
                  </a:lnTo>
                  <a:lnTo>
                    <a:pt x="215853" y="30599"/>
                  </a:lnTo>
                  <a:lnTo>
                    <a:pt x="253322" y="57781"/>
                  </a:lnTo>
                  <a:lnTo>
                    <a:pt x="269337" y="72351"/>
                  </a:lnTo>
                  <a:lnTo>
                    <a:pt x="266146" y="76273"/>
                  </a:lnTo>
                  <a:close/>
                </a:path>
                <a:path w="509905" h="521969">
                  <a:moveTo>
                    <a:pt x="466587" y="364252"/>
                  </a:moveTo>
                  <a:lnTo>
                    <a:pt x="470856" y="347916"/>
                  </a:lnTo>
                  <a:lnTo>
                    <a:pt x="478738" y="325747"/>
                  </a:lnTo>
                  <a:lnTo>
                    <a:pt x="486141" y="299014"/>
                  </a:lnTo>
                  <a:lnTo>
                    <a:pt x="488973" y="268984"/>
                  </a:lnTo>
                  <a:lnTo>
                    <a:pt x="488061" y="242720"/>
                  </a:lnTo>
                  <a:lnTo>
                    <a:pt x="487364" y="225680"/>
                  </a:lnTo>
                  <a:lnTo>
                    <a:pt x="487451" y="215162"/>
                  </a:lnTo>
                  <a:lnTo>
                    <a:pt x="488973" y="210516"/>
                  </a:lnTo>
                  <a:lnTo>
                    <a:pt x="492233" y="207274"/>
                  </a:lnTo>
                  <a:lnTo>
                    <a:pt x="496026" y="212148"/>
                  </a:lnTo>
                  <a:lnTo>
                    <a:pt x="497117" y="225680"/>
                  </a:lnTo>
                  <a:lnTo>
                    <a:pt x="499520" y="252189"/>
                  </a:lnTo>
                  <a:lnTo>
                    <a:pt x="503757" y="297327"/>
                  </a:lnTo>
                  <a:lnTo>
                    <a:pt x="509587" y="358835"/>
                  </a:lnTo>
                  <a:lnTo>
                    <a:pt x="466587" y="364252"/>
                  </a:lnTo>
                  <a:close/>
                </a:path>
              </a:pathLst>
            </a:custGeom>
            <a:solidFill>
              <a:srgbClr val="A6BC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412894" y="12891161"/>
              <a:ext cx="629920" cy="453390"/>
            </a:xfrm>
            <a:custGeom>
              <a:avLst/>
              <a:gdLst/>
              <a:ahLst/>
              <a:cxnLst/>
              <a:rect l="l" t="t" r="r" b="b"/>
              <a:pathLst>
                <a:path w="629919" h="453390">
                  <a:moveTo>
                    <a:pt x="330589" y="340837"/>
                  </a:moveTo>
                  <a:lnTo>
                    <a:pt x="329760" y="335307"/>
                  </a:lnTo>
                  <a:lnTo>
                    <a:pt x="436512" y="319531"/>
                  </a:lnTo>
                  <a:lnTo>
                    <a:pt x="446097" y="301215"/>
                  </a:lnTo>
                  <a:lnTo>
                    <a:pt x="455224" y="281819"/>
                  </a:lnTo>
                  <a:lnTo>
                    <a:pt x="462051" y="263877"/>
                  </a:lnTo>
                  <a:lnTo>
                    <a:pt x="464736" y="249922"/>
                  </a:lnTo>
                  <a:lnTo>
                    <a:pt x="459888" y="230868"/>
                  </a:lnTo>
                  <a:lnTo>
                    <a:pt x="447441" y="213526"/>
                  </a:lnTo>
                  <a:lnTo>
                    <a:pt x="430534" y="200683"/>
                  </a:lnTo>
                  <a:lnTo>
                    <a:pt x="412308" y="195125"/>
                  </a:lnTo>
                  <a:lnTo>
                    <a:pt x="397228" y="188692"/>
                  </a:lnTo>
                  <a:lnTo>
                    <a:pt x="388786" y="174576"/>
                  </a:lnTo>
                  <a:lnTo>
                    <a:pt x="388641" y="157594"/>
                  </a:lnTo>
                  <a:lnTo>
                    <a:pt x="398452" y="142561"/>
                  </a:lnTo>
                  <a:lnTo>
                    <a:pt x="417879" y="132514"/>
                  </a:lnTo>
                  <a:lnTo>
                    <a:pt x="442648" y="127900"/>
                  </a:lnTo>
                  <a:lnTo>
                    <a:pt x="468485" y="129676"/>
                  </a:lnTo>
                  <a:lnTo>
                    <a:pt x="491120" y="138799"/>
                  </a:lnTo>
                  <a:lnTo>
                    <a:pt x="513976" y="153594"/>
                  </a:lnTo>
                  <a:lnTo>
                    <a:pt x="540666" y="169972"/>
                  </a:lnTo>
                  <a:lnTo>
                    <a:pt x="567201" y="185239"/>
                  </a:lnTo>
                  <a:lnTo>
                    <a:pt x="589591" y="196700"/>
                  </a:lnTo>
                  <a:lnTo>
                    <a:pt x="609030" y="212097"/>
                  </a:lnTo>
                  <a:lnTo>
                    <a:pt x="624671" y="238547"/>
                  </a:lnTo>
                  <a:lnTo>
                    <a:pt x="629462" y="272424"/>
                  </a:lnTo>
                  <a:lnTo>
                    <a:pt x="620204" y="299028"/>
                  </a:lnTo>
                  <a:lnTo>
                    <a:pt x="502341" y="299028"/>
                  </a:lnTo>
                  <a:lnTo>
                    <a:pt x="493161" y="301267"/>
                  </a:lnTo>
                  <a:lnTo>
                    <a:pt x="486958" y="304186"/>
                  </a:lnTo>
                  <a:lnTo>
                    <a:pt x="484680" y="305636"/>
                  </a:lnTo>
                  <a:lnTo>
                    <a:pt x="470335" y="320483"/>
                  </a:lnTo>
                  <a:lnTo>
                    <a:pt x="466526" y="325685"/>
                  </a:lnTo>
                  <a:lnTo>
                    <a:pt x="433127" y="325685"/>
                  </a:lnTo>
                  <a:lnTo>
                    <a:pt x="330589" y="340837"/>
                  </a:lnTo>
                  <a:close/>
                </a:path>
                <a:path w="629919" h="453390">
                  <a:moveTo>
                    <a:pt x="421860" y="268021"/>
                  </a:moveTo>
                  <a:lnTo>
                    <a:pt x="420963" y="267783"/>
                  </a:lnTo>
                  <a:lnTo>
                    <a:pt x="420656" y="267398"/>
                  </a:lnTo>
                  <a:lnTo>
                    <a:pt x="417783" y="263533"/>
                  </a:lnTo>
                  <a:lnTo>
                    <a:pt x="415852" y="259566"/>
                  </a:lnTo>
                  <a:lnTo>
                    <a:pt x="413115" y="256166"/>
                  </a:lnTo>
                  <a:lnTo>
                    <a:pt x="383607" y="236752"/>
                  </a:lnTo>
                  <a:lnTo>
                    <a:pt x="382608" y="235880"/>
                  </a:lnTo>
                  <a:lnTo>
                    <a:pt x="383448" y="233726"/>
                  </a:lnTo>
                  <a:lnTo>
                    <a:pt x="384720" y="231482"/>
                  </a:lnTo>
                  <a:lnTo>
                    <a:pt x="385924" y="229476"/>
                  </a:lnTo>
                  <a:lnTo>
                    <a:pt x="387196" y="229114"/>
                  </a:lnTo>
                  <a:lnTo>
                    <a:pt x="389025" y="229306"/>
                  </a:lnTo>
                  <a:lnTo>
                    <a:pt x="422951" y="256574"/>
                  </a:lnTo>
                  <a:lnTo>
                    <a:pt x="425108" y="264213"/>
                  </a:lnTo>
                  <a:lnTo>
                    <a:pt x="424416" y="266400"/>
                  </a:lnTo>
                  <a:lnTo>
                    <a:pt x="422360" y="267806"/>
                  </a:lnTo>
                  <a:lnTo>
                    <a:pt x="421860" y="268021"/>
                  </a:lnTo>
                  <a:close/>
                </a:path>
                <a:path w="629919" h="453390">
                  <a:moveTo>
                    <a:pt x="389854" y="262706"/>
                  </a:moveTo>
                  <a:lnTo>
                    <a:pt x="383289" y="262706"/>
                  </a:lnTo>
                  <a:lnTo>
                    <a:pt x="380632" y="260054"/>
                  </a:lnTo>
                  <a:lnTo>
                    <a:pt x="380632" y="253514"/>
                  </a:lnTo>
                  <a:lnTo>
                    <a:pt x="383289" y="250851"/>
                  </a:lnTo>
                  <a:lnTo>
                    <a:pt x="389854" y="250851"/>
                  </a:lnTo>
                  <a:lnTo>
                    <a:pt x="392512" y="253514"/>
                  </a:lnTo>
                  <a:lnTo>
                    <a:pt x="392512" y="260054"/>
                  </a:lnTo>
                  <a:lnTo>
                    <a:pt x="389854" y="262706"/>
                  </a:lnTo>
                  <a:close/>
                </a:path>
                <a:path w="629919" h="453390">
                  <a:moveTo>
                    <a:pt x="596443" y="364229"/>
                  </a:moveTo>
                  <a:lnTo>
                    <a:pt x="474980" y="364229"/>
                  </a:lnTo>
                  <a:lnTo>
                    <a:pt x="482328" y="362906"/>
                  </a:lnTo>
                  <a:lnTo>
                    <a:pt x="491480" y="360162"/>
                  </a:lnTo>
                  <a:lnTo>
                    <a:pt x="501062" y="355491"/>
                  </a:lnTo>
                  <a:lnTo>
                    <a:pt x="509701" y="348385"/>
                  </a:lnTo>
                  <a:lnTo>
                    <a:pt x="518431" y="334792"/>
                  </a:lnTo>
                  <a:lnTo>
                    <a:pt x="522823" y="319599"/>
                  </a:lnTo>
                  <a:lnTo>
                    <a:pt x="521618" y="306607"/>
                  </a:lnTo>
                  <a:lnTo>
                    <a:pt x="513551" y="299618"/>
                  </a:lnTo>
                  <a:lnTo>
                    <a:pt x="502341" y="299028"/>
                  </a:lnTo>
                  <a:lnTo>
                    <a:pt x="620204" y="299028"/>
                  </a:lnTo>
                  <a:lnTo>
                    <a:pt x="616350" y="310101"/>
                  </a:lnTo>
                  <a:lnTo>
                    <a:pt x="601649" y="344608"/>
                  </a:lnTo>
                  <a:lnTo>
                    <a:pt x="596443" y="364229"/>
                  </a:lnTo>
                  <a:close/>
                </a:path>
                <a:path w="629919" h="453390">
                  <a:moveTo>
                    <a:pt x="445246" y="351298"/>
                  </a:moveTo>
                  <a:lnTo>
                    <a:pt x="426869" y="345382"/>
                  </a:lnTo>
                  <a:lnTo>
                    <a:pt x="424870" y="340214"/>
                  </a:lnTo>
                  <a:lnTo>
                    <a:pt x="428868" y="333278"/>
                  </a:lnTo>
                  <a:lnTo>
                    <a:pt x="430890" y="329719"/>
                  </a:lnTo>
                  <a:lnTo>
                    <a:pt x="433127" y="325685"/>
                  </a:lnTo>
                  <a:lnTo>
                    <a:pt x="466526" y="325685"/>
                  </a:lnTo>
                  <a:lnTo>
                    <a:pt x="448551" y="350233"/>
                  </a:lnTo>
                  <a:lnTo>
                    <a:pt x="445246" y="351298"/>
                  </a:lnTo>
                  <a:close/>
                </a:path>
                <a:path w="629919" h="453390">
                  <a:moveTo>
                    <a:pt x="330987" y="413983"/>
                  </a:moveTo>
                  <a:lnTo>
                    <a:pt x="329363" y="408622"/>
                  </a:lnTo>
                  <a:lnTo>
                    <a:pt x="474958" y="364105"/>
                  </a:lnTo>
                  <a:lnTo>
                    <a:pt x="596443" y="364229"/>
                  </a:lnTo>
                  <a:lnTo>
                    <a:pt x="595279" y="368615"/>
                  </a:lnTo>
                  <a:lnTo>
                    <a:pt x="474367" y="368615"/>
                  </a:lnTo>
                  <a:lnTo>
                    <a:pt x="473674" y="369760"/>
                  </a:lnTo>
                  <a:lnTo>
                    <a:pt x="472595" y="370667"/>
                  </a:lnTo>
                  <a:lnTo>
                    <a:pt x="330987" y="413983"/>
                  </a:lnTo>
                  <a:close/>
                </a:path>
                <a:path w="629919" h="453390">
                  <a:moveTo>
                    <a:pt x="514255" y="453048"/>
                  </a:moveTo>
                  <a:lnTo>
                    <a:pt x="497077" y="449447"/>
                  </a:lnTo>
                  <a:lnTo>
                    <a:pt x="483053" y="438023"/>
                  </a:lnTo>
                  <a:lnTo>
                    <a:pt x="474629" y="417849"/>
                  </a:lnTo>
                  <a:lnTo>
                    <a:pt x="474253" y="387995"/>
                  </a:lnTo>
                  <a:lnTo>
                    <a:pt x="473447" y="380119"/>
                  </a:lnTo>
                  <a:lnTo>
                    <a:pt x="473879" y="373069"/>
                  </a:lnTo>
                  <a:lnTo>
                    <a:pt x="474367" y="368615"/>
                  </a:lnTo>
                  <a:lnTo>
                    <a:pt x="595279" y="368615"/>
                  </a:lnTo>
                  <a:lnTo>
                    <a:pt x="591592" y="382514"/>
                  </a:lnTo>
                  <a:lnTo>
                    <a:pt x="578675" y="417461"/>
                  </a:lnTo>
                  <a:lnTo>
                    <a:pt x="555397" y="443092"/>
                  </a:lnTo>
                  <a:lnTo>
                    <a:pt x="514255" y="453048"/>
                  </a:lnTo>
                  <a:close/>
                </a:path>
                <a:path w="629919" h="453390">
                  <a:moveTo>
                    <a:pt x="128842" y="27619"/>
                  </a:moveTo>
                  <a:lnTo>
                    <a:pt x="124049" y="25363"/>
                  </a:lnTo>
                  <a:lnTo>
                    <a:pt x="123027" y="22507"/>
                  </a:lnTo>
                  <a:lnTo>
                    <a:pt x="125287" y="17713"/>
                  </a:lnTo>
                  <a:lnTo>
                    <a:pt x="128149" y="16693"/>
                  </a:lnTo>
                  <a:lnTo>
                    <a:pt x="132942" y="18949"/>
                  </a:lnTo>
                  <a:lnTo>
                    <a:pt x="133975" y="21805"/>
                  </a:lnTo>
                  <a:lnTo>
                    <a:pt x="131715" y="26599"/>
                  </a:lnTo>
                  <a:lnTo>
                    <a:pt x="128842" y="27619"/>
                  </a:lnTo>
                  <a:close/>
                </a:path>
                <a:path w="629919" h="453390">
                  <a:moveTo>
                    <a:pt x="183601" y="117639"/>
                  </a:moveTo>
                  <a:lnTo>
                    <a:pt x="41183" y="117639"/>
                  </a:lnTo>
                  <a:lnTo>
                    <a:pt x="44707" y="106839"/>
                  </a:lnTo>
                  <a:lnTo>
                    <a:pt x="67714" y="68917"/>
                  </a:lnTo>
                  <a:lnTo>
                    <a:pt x="73212" y="63681"/>
                  </a:lnTo>
                  <a:lnTo>
                    <a:pt x="34731" y="31404"/>
                  </a:lnTo>
                  <a:lnTo>
                    <a:pt x="36231" y="30305"/>
                  </a:lnTo>
                  <a:lnTo>
                    <a:pt x="39297" y="27925"/>
                  </a:lnTo>
                  <a:lnTo>
                    <a:pt x="77800" y="60225"/>
                  </a:lnTo>
                  <a:lnTo>
                    <a:pt x="174440" y="60225"/>
                  </a:lnTo>
                  <a:lnTo>
                    <a:pt x="179198" y="70088"/>
                  </a:lnTo>
                  <a:lnTo>
                    <a:pt x="186096" y="104486"/>
                  </a:lnTo>
                  <a:lnTo>
                    <a:pt x="183601" y="117639"/>
                  </a:lnTo>
                  <a:close/>
                </a:path>
                <a:path w="629919" h="453390">
                  <a:moveTo>
                    <a:pt x="174440" y="60225"/>
                  </a:moveTo>
                  <a:lnTo>
                    <a:pt x="77800" y="60225"/>
                  </a:lnTo>
                  <a:lnTo>
                    <a:pt x="103892" y="47613"/>
                  </a:lnTo>
                  <a:lnTo>
                    <a:pt x="131274" y="40764"/>
                  </a:lnTo>
                  <a:lnTo>
                    <a:pt x="152882" y="37933"/>
                  </a:lnTo>
                  <a:lnTo>
                    <a:pt x="161654" y="37377"/>
                  </a:lnTo>
                  <a:lnTo>
                    <a:pt x="167710" y="46276"/>
                  </a:lnTo>
                  <a:lnTo>
                    <a:pt x="174440" y="60225"/>
                  </a:lnTo>
                  <a:close/>
                </a:path>
                <a:path w="629919" h="453390">
                  <a:moveTo>
                    <a:pt x="97550" y="192768"/>
                  </a:moveTo>
                  <a:lnTo>
                    <a:pt x="59518" y="172194"/>
                  </a:lnTo>
                  <a:lnTo>
                    <a:pt x="37866" y="134617"/>
                  </a:lnTo>
                  <a:lnTo>
                    <a:pt x="38116" y="131307"/>
                  </a:lnTo>
                  <a:lnTo>
                    <a:pt x="39206" y="125879"/>
                  </a:lnTo>
                  <a:lnTo>
                    <a:pt x="0" y="51815"/>
                  </a:lnTo>
                  <a:lnTo>
                    <a:pt x="3373" y="50331"/>
                  </a:lnTo>
                  <a:lnTo>
                    <a:pt x="5110" y="49492"/>
                  </a:lnTo>
                  <a:lnTo>
                    <a:pt x="41183" y="117639"/>
                  </a:lnTo>
                  <a:lnTo>
                    <a:pt x="183601" y="117639"/>
                  </a:lnTo>
                  <a:lnTo>
                    <a:pt x="178384" y="145145"/>
                  </a:lnTo>
                  <a:lnTo>
                    <a:pt x="171542" y="157324"/>
                  </a:lnTo>
                  <a:lnTo>
                    <a:pt x="163833" y="166327"/>
                  </a:lnTo>
                  <a:lnTo>
                    <a:pt x="113384" y="166327"/>
                  </a:lnTo>
                  <a:lnTo>
                    <a:pt x="110726" y="166984"/>
                  </a:lnTo>
                  <a:lnTo>
                    <a:pt x="108250" y="171076"/>
                  </a:lnTo>
                  <a:lnTo>
                    <a:pt x="108920" y="173750"/>
                  </a:lnTo>
                  <a:lnTo>
                    <a:pt x="131136" y="187033"/>
                  </a:lnTo>
                  <a:lnTo>
                    <a:pt x="113830" y="191614"/>
                  </a:lnTo>
                  <a:lnTo>
                    <a:pt x="97550" y="192768"/>
                  </a:lnTo>
                  <a:close/>
                </a:path>
                <a:path w="629919" h="453390">
                  <a:moveTo>
                    <a:pt x="140972" y="182828"/>
                  </a:moveTo>
                  <a:lnTo>
                    <a:pt x="113384" y="166327"/>
                  </a:lnTo>
                  <a:lnTo>
                    <a:pt x="163833" y="166327"/>
                  </a:lnTo>
                  <a:lnTo>
                    <a:pt x="162711" y="167638"/>
                  </a:lnTo>
                  <a:lnTo>
                    <a:pt x="152363" y="176126"/>
                  </a:lnTo>
                  <a:lnTo>
                    <a:pt x="140972" y="182828"/>
                  </a:lnTo>
                  <a:close/>
                </a:path>
                <a:path w="629919" h="453390">
                  <a:moveTo>
                    <a:pt x="144890" y="13429"/>
                  </a:moveTo>
                  <a:lnTo>
                    <a:pt x="143754" y="13157"/>
                  </a:lnTo>
                  <a:lnTo>
                    <a:pt x="136184" y="11847"/>
                  </a:lnTo>
                  <a:lnTo>
                    <a:pt x="128515" y="11171"/>
                  </a:lnTo>
                  <a:lnTo>
                    <a:pt x="113089" y="10358"/>
                  </a:lnTo>
                  <a:lnTo>
                    <a:pt x="110817" y="10188"/>
                  </a:lnTo>
                  <a:lnTo>
                    <a:pt x="108489" y="9950"/>
                  </a:lnTo>
                  <a:lnTo>
                    <a:pt x="104434" y="7978"/>
                  </a:lnTo>
                  <a:lnTo>
                    <a:pt x="102764" y="6074"/>
                  </a:lnTo>
                  <a:lnTo>
                    <a:pt x="102867" y="2481"/>
                  </a:lnTo>
                  <a:lnTo>
                    <a:pt x="103821" y="1053"/>
                  </a:lnTo>
                  <a:lnTo>
                    <a:pt x="105263" y="430"/>
                  </a:lnTo>
                  <a:lnTo>
                    <a:pt x="108330" y="0"/>
                  </a:lnTo>
                  <a:lnTo>
                    <a:pt x="138337" y="3105"/>
                  </a:lnTo>
                  <a:lnTo>
                    <a:pt x="142687" y="3626"/>
                  </a:lnTo>
                  <a:lnTo>
                    <a:pt x="147150" y="7105"/>
                  </a:lnTo>
                  <a:lnTo>
                    <a:pt x="148229" y="8522"/>
                  </a:lnTo>
                  <a:lnTo>
                    <a:pt x="148377" y="11661"/>
                  </a:lnTo>
                  <a:lnTo>
                    <a:pt x="147150" y="13305"/>
                  </a:lnTo>
                  <a:lnTo>
                    <a:pt x="144890" y="13429"/>
                  </a:lnTo>
                  <a:close/>
                </a:path>
              </a:pathLst>
            </a:custGeom>
            <a:solidFill>
              <a:srgbClr val="1629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258368" y="12725540"/>
              <a:ext cx="901065" cy="930910"/>
            </a:xfrm>
            <a:custGeom>
              <a:avLst/>
              <a:gdLst/>
              <a:ahLst/>
              <a:cxnLst/>
              <a:rect l="l" t="t" r="r" b="b"/>
              <a:pathLst>
                <a:path w="901064" h="930909">
                  <a:moveTo>
                    <a:pt x="286946" y="318348"/>
                  </a:moveTo>
                  <a:lnTo>
                    <a:pt x="279004" y="316749"/>
                  </a:lnTo>
                  <a:lnTo>
                    <a:pt x="272516" y="312385"/>
                  </a:lnTo>
                  <a:lnTo>
                    <a:pt x="268141" y="305912"/>
                  </a:lnTo>
                  <a:lnTo>
                    <a:pt x="266536" y="297982"/>
                  </a:lnTo>
                  <a:lnTo>
                    <a:pt x="268141" y="290057"/>
                  </a:lnTo>
                  <a:lnTo>
                    <a:pt x="272516" y="283583"/>
                  </a:lnTo>
                  <a:lnTo>
                    <a:pt x="279004" y="279217"/>
                  </a:lnTo>
                  <a:lnTo>
                    <a:pt x="286946" y="277616"/>
                  </a:lnTo>
                  <a:lnTo>
                    <a:pt x="294888" y="279217"/>
                  </a:lnTo>
                  <a:lnTo>
                    <a:pt x="301376" y="283583"/>
                  </a:lnTo>
                  <a:lnTo>
                    <a:pt x="305751" y="290057"/>
                  </a:lnTo>
                  <a:lnTo>
                    <a:pt x="307356" y="297982"/>
                  </a:lnTo>
                  <a:lnTo>
                    <a:pt x="305751" y="305912"/>
                  </a:lnTo>
                  <a:lnTo>
                    <a:pt x="301376" y="312385"/>
                  </a:lnTo>
                  <a:lnTo>
                    <a:pt x="294888" y="316749"/>
                  </a:lnTo>
                  <a:lnTo>
                    <a:pt x="286946" y="318348"/>
                  </a:lnTo>
                  <a:close/>
                </a:path>
                <a:path w="901064" h="930909">
                  <a:moveTo>
                    <a:pt x="262606" y="571070"/>
                  </a:moveTo>
                  <a:lnTo>
                    <a:pt x="243162" y="529046"/>
                  </a:lnTo>
                  <a:lnTo>
                    <a:pt x="210917" y="504509"/>
                  </a:lnTo>
                  <a:lnTo>
                    <a:pt x="248863" y="397364"/>
                  </a:lnTo>
                  <a:lnTo>
                    <a:pt x="254838" y="390949"/>
                  </a:lnTo>
                  <a:lnTo>
                    <a:pt x="313364" y="365325"/>
                  </a:lnTo>
                  <a:lnTo>
                    <a:pt x="321666" y="362746"/>
                  </a:lnTo>
                  <a:lnTo>
                    <a:pt x="330226" y="362056"/>
                  </a:lnTo>
                  <a:lnTo>
                    <a:pt x="338729" y="363248"/>
                  </a:lnTo>
                  <a:lnTo>
                    <a:pt x="388121" y="387544"/>
                  </a:lnTo>
                  <a:lnTo>
                    <a:pt x="427177" y="412211"/>
                  </a:lnTo>
                  <a:lnTo>
                    <a:pt x="429502" y="417409"/>
                  </a:lnTo>
                  <a:lnTo>
                    <a:pt x="429144" y="420121"/>
                  </a:lnTo>
                  <a:lnTo>
                    <a:pt x="401932" y="420121"/>
                  </a:lnTo>
                  <a:lnTo>
                    <a:pt x="404910" y="427247"/>
                  </a:lnTo>
                  <a:lnTo>
                    <a:pt x="411461" y="443192"/>
                  </a:lnTo>
                  <a:lnTo>
                    <a:pt x="418012" y="459810"/>
                  </a:lnTo>
                  <a:lnTo>
                    <a:pt x="420990" y="468956"/>
                  </a:lnTo>
                  <a:lnTo>
                    <a:pt x="420990" y="472560"/>
                  </a:lnTo>
                  <a:lnTo>
                    <a:pt x="420533" y="475643"/>
                  </a:lnTo>
                  <a:lnTo>
                    <a:pt x="375650" y="475643"/>
                  </a:lnTo>
                  <a:lnTo>
                    <a:pt x="334955" y="480267"/>
                  </a:lnTo>
                  <a:lnTo>
                    <a:pt x="330825" y="485785"/>
                  </a:lnTo>
                  <a:lnTo>
                    <a:pt x="320657" y="500239"/>
                  </a:lnTo>
                  <a:lnTo>
                    <a:pt x="307782" y="520477"/>
                  </a:lnTo>
                  <a:lnTo>
                    <a:pt x="295532" y="543348"/>
                  </a:lnTo>
                  <a:lnTo>
                    <a:pt x="287649" y="555985"/>
                  </a:lnTo>
                  <a:lnTo>
                    <a:pt x="278861" y="564183"/>
                  </a:lnTo>
                  <a:lnTo>
                    <a:pt x="270177" y="568894"/>
                  </a:lnTo>
                  <a:lnTo>
                    <a:pt x="262606" y="571070"/>
                  </a:lnTo>
                  <a:close/>
                </a:path>
                <a:path w="901064" h="930909">
                  <a:moveTo>
                    <a:pt x="421251" y="428338"/>
                  </a:moveTo>
                  <a:lnTo>
                    <a:pt x="413006" y="424745"/>
                  </a:lnTo>
                  <a:lnTo>
                    <a:pt x="401932" y="420121"/>
                  </a:lnTo>
                  <a:lnTo>
                    <a:pt x="429144" y="420121"/>
                  </a:lnTo>
                  <a:lnTo>
                    <a:pt x="428975" y="421402"/>
                  </a:lnTo>
                  <a:lnTo>
                    <a:pt x="427691" y="426287"/>
                  </a:lnTo>
                  <a:lnTo>
                    <a:pt x="421251" y="428338"/>
                  </a:lnTo>
                  <a:close/>
                </a:path>
                <a:path w="901064" h="930909">
                  <a:moveTo>
                    <a:pt x="454382" y="607665"/>
                  </a:moveTo>
                  <a:lnTo>
                    <a:pt x="426942" y="575966"/>
                  </a:lnTo>
                  <a:lnTo>
                    <a:pt x="425140" y="567021"/>
                  </a:lnTo>
                  <a:lnTo>
                    <a:pt x="425320" y="559958"/>
                  </a:lnTo>
                  <a:lnTo>
                    <a:pt x="426942" y="550511"/>
                  </a:lnTo>
                  <a:lnTo>
                    <a:pt x="429102" y="539173"/>
                  </a:lnTo>
                  <a:lnTo>
                    <a:pt x="431215" y="527517"/>
                  </a:lnTo>
                  <a:lnTo>
                    <a:pt x="434320" y="516671"/>
                  </a:lnTo>
                  <a:lnTo>
                    <a:pt x="439458" y="507762"/>
                  </a:lnTo>
                  <a:lnTo>
                    <a:pt x="448297" y="496862"/>
                  </a:lnTo>
                  <a:lnTo>
                    <a:pt x="459295" y="482718"/>
                  </a:lnTo>
                  <a:lnTo>
                    <a:pt x="468669" y="470465"/>
                  </a:lnTo>
                  <a:lnTo>
                    <a:pt x="472634" y="465239"/>
                  </a:lnTo>
                  <a:lnTo>
                    <a:pt x="502425" y="485560"/>
                  </a:lnTo>
                  <a:lnTo>
                    <a:pt x="503356" y="490524"/>
                  </a:lnTo>
                  <a:lnTo>
                    <a:pt x="496691" y="500239"/>
                  </a:lnTo>
                  <a:lnTo>
                    <a:pt x="490920" y="508736"/>
                  </a:lnTo>
                  <a:lnTo>
                    <a:pt x="483147" y="548600"/>
                  </a:lnTo>
                  <a:lnTo>
                    <a:pt x="482776" y="554353"/>
                  </a:lnTo>
                  <a:lnTo>
                    <a:pt x="503527" y="590042"/>
                  </a:lnTo>
                  <a:lnTo>
                    <a:pt x="501812" y="594269"/>
                  </a:lnTo>
                  <a:lnTo>
                    <a:pt x="454382" y="607665"/>
                  </a:lnTo>
                  <a:close/>
                </a:path>
                <a:path w="901064" h="930909">
                  <a:moveTo>
                    <a:pt x="418934" y="486432"/>
                  </a:moveTo>
                  <a:lnTo>
                    <a:pt x="379353" y="476871"/>
                  </a:lnTo>
                  <a:lnTo>
                    <a:pt x="375650" y="475643"/>
                  </a:lnTo>
                  <a:lnTo>
                    <a:pt x="420533" y="475643"/>
                  </a:lnTo>
                  <a:lnTo>
                    <a:pt x="418934" y="486432"/>
                  </a:lnTo>
                  <a:close/>
                </a:path>
                <a:path w="901064" h="930909">
                  <a:moveTo>
                    <a:pt x="816828" y="696031"/>
                  </a:moveTo>
                  <a:lnTo>
                    <a:pt x="594218" y="696031"/>
                  </a:lnTo>
                  <a:lnTo>
                    <a:pt x="641718" y="688166"/>
                  </a:lnTo>
                  <a:lnTo>
                    <a:pt x="666598" y="675823"/>
                  </a:lnTo>
                  <a:lnTo>
                    <a:pt x="676151" y="663745"/>
                  </a:lnTo>
                  <a:lnTo>
                    <a:pt x="677664" y="656670"/>
                  </a:lnTo>
                  <a:lnTo>
                    <a:pt x="704085" y="659995"/>
                  </a:lnTo>
                  <a:lnTo>
                    <a:pt x="736730" y="665360"/>
                  </a:lnTo>
                  <a:lnTo>
                    <a:pt x="770217" y="672964"/>
                  </a:lnTo>
                  <a:lnTo>
                    <a:pt x="799169" y="683009"/>
                  </a:lnTo>
                  <a:lnTo>
                    <a:pt x="816828" y="696031"/>
                  </a:lnTo>
                  <a:close/>
                </a:path>
                <a:path w="901064" h="930909">
                  <a:moveTo>
                    <a:pt x="901059" y="930585"/>
                  </a:moveTo>
                  <a:lnTo>
                    <a:pt x="144156" y="930585"/>
                  </a:lnTo>
                  <a:lnTo>
                    <a:pt x="146846" y="925942"/>
                  </a:lnTo>
                  <a:lnTo>
                    <a:pt x="155666" y="910018"/>
                  </a:lnTo>
                  <a:lnTo>
                    <a:pt x="171741" y="879818"/>
                  </a:lnTo>
                  <a:lnTo>
                    <a:pt x="196198" y="832348"/>
                  </a:lnTo>
                  <a:lnTo>
                    <a:pt x="224366" y="779760"/>
                  </a:lnTo>
                  <a:lnTo>
                    <a:pt x="252410" y="736772"/>
                  </a:lnTo>
                  <a:lnTo>
                    <a:pt x="282707" y="704238"/>
                  </a:lnTo>
                  <a:lnTo>
                    <a:pt x="317635" y="683009"/>
                  </a:lnTo>
                  <a:lnTo>
                    <a:pt x="381543" y="667472"/>
                  </a:lnTo>
                  <a:lnTo>
                    <a:pt x="453042" y="658506"/>
                  </a:lnTo>
                  <a:lnTo>
                    <a:pt x="462794" y="665180"/>
                  </a:lnTo>
                  <a:lnTo>
                    <a:pt x="490813" y="679432"/>
                  </a:lnTo>
                  <a:lnTo>
                    <a:pt x="535241" y="692601"/>
                  </a:lnTo>
                  <a:lnTo>
                    <a:pt x="594218" y="696031"/>
                  </a:lnTo>
                  <a:lnTo>
                    <a:pt x="816828" y="696031"/>
                  </a:lnTo>
                  <a:lnTo>
                    <a:pt x="827957" y="704238"/>
                  </a:lnTo>
                  <a:lnTo>
                    <a:pt x="848846" y="736772"/>
                  </a:lnTo>
                  <a:lnTo>
                    <a:pt x="864460" y="779760"/>
                  </a:lnTo>
                  <a:lnTo>
                    <a:pt x="877424" y="832348"/>
                  </a:lnTo>
                  <a:lnTo>
                    <a:pt x="888156" y="879818"/>
                  </a:lnTo>
                  <a:lnTo>
                    <a:pt x="895498" y="910018"/>
                  </a:lnTo>
                  <a:lnTo>
                    <a:pt x="899712" y="925942"/>
                  </a:lnTo>
                  <a:lnTo>
                    <a:pt x="901059" y="930585"/>
                  </a:lnTo>
                  <a:close/>
                </a:path>
                <a:path w="901064" h="930909">
                  <a:moveTo>
                    <a:pt x="47395" y="275517"/>
                  </a:moveTo>
                  <a:lnTo>
                    <a:pt x="34201" y="273964"/>
                  </a:lnTo>
                  <a:lnTo>
                    <a:pt x="18653" y="267545"/>
                  </a:lnTo>
                  <a:lnTo>
                    <a:pt x="6024" y="253125"/>
                  </a:lnTo>
                  <a:lnTo>
                    <a:pt x="0" y="231186"/>
                  </a:lnTo>
                  <a:lnTo>
                    <a:pt x="193" y="207167"/>
                  </a:lnTo>
                  <a:lnTo>
                    <a:pt x="5763" y="185373"/>
                  </a:lnTo>
                  <a:lnTo>
                    <a:pt x="15871" y="170109"/>
                  </a:lnTo>
                  <a:lnTo>
                    <a:pt x="24103" y="152412"/>
                  </a:lnTo>
                  <a:lnTo>
                    <a:pt x="29027" y="125498"/>
                  </a:lnTo>
                  <a:lnTo>
                    <a:pt x="37246" y="96905"/>
                  </a:lnTo>
                  <a:lnTo>
                    <a:pt x="55362" y="74172"/>
                  </a:lnTo>
                  <a:lnTo>
                    <a:pt x="81956" y="53711"/>
                  </a:lnTo>
                  <a:lnTo>
                    <a:pt x="110344" y="30744"/>
                  </a:lnTo>
                  <a:lnTo>
                    <a:pt x="139252" y="11026"/>
                  </a:lnTo>
                  <a:lnTo>
                    <a:pt x="167406" y="313"/>
                  </a:lnTo>
                  <a:lnTo>
                    <a:pt x="200511" y="0"/>
                  </a:lnTo>
                  <a:lnTo>
                    <a:pt x="239353" y="8235"/>
                  </a:lnTo>
                  <a:lnTo>
                    <a:pt x="275249" y="25880"/>
                  </a:lnTo>
                  <a:lnTo>
                    <a:pt x="299519" y="53795"/>
                  </a:lnTo>
                  <a:lnTo>
                    <a:pt x="315249" y="79692"/>
                  </a:lnTo>
                  <a:lnTo>
                    <a:pt x="329288" y="96934"/>
                  </a:lnTo>
                  <a:lnTo>
                    <a:pt x="338599" y="114853"/>
                  </a:lnTo>
                  <a:lnTo>
                    <a:pt x="340146" y="142784"/>
                  </a:lnTo>
                  <a:lnTo>
                    <a:pt x="339818" y="145112"/>
                  </a:lnTo>
                  <a:lnTo>
                    <a:pt x="282819" y="145112"/>
                  </a:lnTo>
                  <a:lnTo>
                    <a:pt x="247460" y="155250"/>
                  </a:lnTo>
                  <a:lnTo>
                    <a:pt x="210031" y="180048"/>
                  </a:lnTo>
                  <a:lnTo>
                    <a:pt x="159360" y="215254"/>
                  </a:lnTo>
                  <a:lnTo>
                    <a:pt x="142559" y="220054"/>
                  </a:lnTo>
                  <a:lnTo>
                    <a:pt x="92331" y="220054"/>
                  </a:lnTo>
                  <a:lnTo>
                    <a:pt x="70683" y="272698"/>
                  </a:lnTo>
                  <a:lnTo>
                    <a:pt x="52965" y="275338"/>
                  </a:lnTo>
                  <a:lnTo>
                    <a:pt x="47395" y="275517"/>
                  </a:lnTo>
                  <a:close/>
                </a:path>
                <a:path w="901064" h="930909">
                  <a:moveTo>
                    <a:pt x="319599" y="207780"/>
                  </a:moveTo>
                  <a:lnTo>
                    <a:pt x="317532" y="204698"/>
                  </a:lnTo>
                  <a:lnTo>
                    <a:pt x="316181" y="202998"/>
                  </a:lnTo>
                  <a:lnTo>
                    <a:pt x="316603" y="200847"/>
                  </a:lnTo>
                  <a:lnTo>
                    <a:pt x="317558" y="194148"/>
                  </a:lnTo>
                  <a:lnTo>
                    <a:pt x="318577" y="182529"/>
                  </a:lnTo>
                  <a:lnTo>
                    <a:pt x="319191" y="165621"/>
                  </a:lnTo>
                  <a:lnTo>
                    <a:pt x="309074" y="148834"/>
                  </a:lnTo>
                  <a:lnTo>
                    <a:pt x="282819" y="145112"/>
                  </a:lnTo>
                  <a:lnTo>
                    <a:pt x="339818" y="145112"/>
                  </a:lnTo>
                  <a:lnTo>
                    <a:pt x="337767" y="159668"/>
                  </a:lnTo>
                  <a:lnTo>
                    <a:pt x="333650" y="176506"/>
                  </a:lnTo>
                  <a:lnTo>
                    <a:pt x="327644" y="192732"/>
                  </a:lnTo>
                  <a:lnTo>
                    <a:pt x="319599" y="207780"/>
                  </a:lnTo>
                  <a:close/>
                </a:path>
                <a:path w="901064" h="930909">
                  <a:moveTo>
                    <a:pt x="122487" y="225789"/>
                  </a:moveTo>
                  <a:lnTo>
                    <a:pt x="99961" y="223455"/>
                  </a:lnTo>
                  <a:lnTo>
                    <a:pt x="92331" y="220054"/>
                  </a:lnTo>
                  <a:lnTo>
                    <a:pt x="142559" y="220054"/>
                  </a:lnTo>
                  <a:lnTo>
                    <a:pt x="122487" y="225789"/>
                  </a:lnTo>
                  <a:close/>
                </a:path>
              </a:pathLst>
            </a:custGeom>
            <a:solidFill>
              <a:srgbClr val="4A64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701374" y="15526261"/>
              <a:ext cx="1086994" cy="1030949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3371850" y="70077"/>
            <a:ext cx="7696200" cy="7802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5135" marR="1843405" indent="120650">
              <a:lnSpc>
                <a:spcPct val="113599"/>
              </a:lnSpc>
              <a:spcBef>
                <a:spcPts val="100"/>
              </a:spcBef>
            </a:pPr>
            <a:r>
              <a:rPr sz="1500" b="1" spc="85" dirty="0">
                <a:latin typeface="Arial"/>
                <a:cs typeface="Arial"/>
              </a:rPr>
              <a:t>N</a:t>
            </a:r>
            <a:r>
              <a:rPr sz="1500" b="1" spc="10" dirty="0">
                <a:latin typeface="Arial"/>
                <a:cs typeface="Arial"/>
              </a:rPr>
              <a:t>a</a:t>
            </a:r>
            <a:r>
              <a:rPr sz="1500" b="1" spc="60" dirty="0">
                <a:latin typeface="Arial"/>
                <a:cs typeface="Arial"/>
              </a:rPr>
              <a:t>m</a:t>
            </a:r>
            <a:r>
              <a:rPr sz="1500" b="1" spc="40" dirty="0">
                <a:latin typeface="Arial"/>
                <a:cs typeface="Arial"/>
              </a:rPr>
              <a:t>e</a:t>
            </a:r>
            <a:r>
              <a:rPr sz="1500" b="1" spc="-85" dirty="0">
                <a:latin typeface="Arial"/>
                <a:cs typeface="Arial"/>
              </a:rPr>
              <a:t>: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-40" dirty="0">
                <a:latin typeface="Arial"/>
                <a:cs typeface="Arial"/>
              </a:rPr>
              <a:t>C</a:t>
            </a:r>
            <a:r>
              <a:rPr sz="1500" b="1" spc="25" dirty="0">
                <a:latin typeface="Arial"/>
                <a:cs typeface="Arial"/>
              </a:rPr>
              <a:t>h</a:t>
            </a:r>
            <a:r>
              <a:rPr sz="1500" b="1" spc="10" dirty="0">
                <a:latin typeface="Arial"/>
                <a:cs typeface="Arial"/>
              </a:rPr>
              <a:t>a</a:t>
            </a:r>
            <a:r>
              <a:rPr sz="1500" b="1" spc="25" dirty="0">
                <a:latin typeface="Arial"/>
                <a:cs typeface="Arial"/>
              </a:rPr>
              <a:t>n</a:t>
            </a:r>
            <a:r>
              <a:rPr sz="1500" b="1" spc="-75" dirty="0">
                <a:latin typeface="Arial"/>
                <a:cs typeface="Arial"/>
              </a:rPr>
              <a:t>g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-100" dirty="0">
                <a:latin typeface="Arial"/>
                <a:cs typeface="Arial"/>
              </a:rPr>
              <a:t>K</a:t>
            </a:r>
            <a:r>
              <a:rPr sz="1500" b="1" spc="25" dirty="0">
                <a:latin typeface="Arial"/>
                <a:cs typeface="Arial"/>
              </a:rPr>
              <a:t>o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-45" dirty="0">
                <a:latin typeface="Arial"/>
                <a:cs typeface="Arial"/>
              </a:rPr>
              <a:t>Y</a:t>
            </a:r>
            <a:r>
              <a:rPr sz="1500" b="1" spc="15" dirty="0">
                <a:latin typeface="Arial"/>
                <a:cs typeface="Arial"/>
              </a:rPr>
              <a:t>i</a:t>
            </a:r>
            <a:r>
              <a:rPr sz="1500" b="1" spc="25" dirty="0">
                <a:latin typeface="Arial"/>
                <a:cs typeface="Arial"/>
              </a:rPr>
              <a:t>n</a:t>
            </a:r>
            <a:r>
              <a:rPr sz="1500" b="1" spc="-50" dirty="0">
                <a:latin typeface="Arial"/>
                <a:cs typeface="Arial"/>
              </a:rPr>
              <a:t>g </a:t>
            </a:r>
            <a:r>
              <a:rPr lang="en-MY" sz="1500" b="1" spc="-50" dirty="0">
                <a:latin typeface="Arial"/>
                <a:cs typeface="Arial"/>
              </a:rPr>
              <a:t>, Cheong Jia </a:t>
            </a:r>
            <a:r>
              <a:rPr lang="en-MY" sz="1500" b="1" spc="-50">
                <a:latin typeface="Arial"/>
                <a:cs typeface="Arial"/>
              </a:rPr>
              <a:t>Qi                    </a:t>
            </a:r>
            <a:r>
              <a:rPr sz="1500" b="1" spc="-10">
                <a:latin typeface="Arial"/>
                <a:cs typeface="Arial"/>
              </a:rPr>
              <a:t>Topic</a:t>
            </a:r>
            <a:r>
              <a:rPr sz="1500" b="1" spc="-10" dirty="0">
                <a:latin typeface="Arial"/>
                <a:cs typeface="Arial"/>
              </a:rPr>
              <a:t>: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10" dirty="0">
                <a:latin typeface="Arial"/>
                <a:cs typeface="Arial"/>
              </a:rPr>
              <a:t>The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30" dirty="0">
                <a:latin typeface="Arial"/>
                <a:cs typeface="Arial"/>
              </a:rPr>
              <a:t>Impacts</a:t>
            </a:r>
            <a:r>
              <a:rPr sz="1500" b="1" spc="-60" dirty="0">
                <a:latin typeface="Arial"/>
                <a:cs typeface="Arial"/>
              </a:rPr>
              <a:t> </a:t>
            </a:r>
            <a:r>
              <a:rPr sz="1500" b="1" spc="50" dirty="0">
                <a:latin typeface="Arial"/>
                <a:cs typeface="Arial"/>
              </a:rPr>
              <a:t>of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30" dirty="0">
                <a:latin typeface="Arial"/>
                <a:cs typeface="Arial"/>
              </a:rPr>
              <a:t>Covid-19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25" dirty="0">
                <a:latin typeface="Arial"/>
                <a:cs typeface="Arial"/>
              </a:rPr>
              <a:t>on</a:t>
            </a:r>
            <a:r>
              <a:rPr sz="1500" b="1" spc="-60" dirty="0">
                <a:latin typeface="Arial"/>
                <a:cs typeface="Arial"/>
              </a:rPr>
              <a:t> </a:t>
            </a:r>
            <a:r>
              <a:rPr sz="1500" b="1" spc="30" dirty="0">
                <a:latin typeface="Arial"/>
                <a:cs typeface="Arial"/>
              </a:rPr>
              <a:t>Gendered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15" dirty="0">
                <a:latin typeface="Arial"/>
                <a:cs typeface="Arial"/>
              </a:rPr>
              <a:t>Labour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55" dirty="0">
                <a:latin typeface="Arial"/>
                <a:cs typeface="Arial"/>
              </a:rPr>
              <a:t>Market</a:t>
            </a:r>
            <a:r>
              <a:rPr sz="1500" b="1" spc="-60" dirty="0">
                <a:latin typeface="Arial"/>
                <a:cs typeface="Arial"/>
              </a:rPr>
              <a:t> </a:t>
            </a:r>
            <a:r>
              <a:rPr sz="1500" b="1" spc="25" dirty="0">
                <a:latin typeface="Arial"/>
                <a:cs typeface="Arial"/>
              </a:rPr>
              <a:t>in</a:t>
            </a:r>
            <a:r>
              <a:rPr sz="1500" b="1" spc="-65" dirty="0">
                <a:latin typeface="Arial"/>
                <a:cs typeface="Arial"/>
              </a:rPr>
              <a:t> </a:t>
            </a:r>
            <a:r>
              <a:rPr sz="1500" b="1" spc="-25" dirty="0">
                <a:latin typeface="Arial"/>
                <a:cs typeface="Arial"/>
              </a:rPr>
              <a:t>USA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359789" y="1652220"/>
            <a:ext cx="6460490" cy="1189990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370"/>
              </a:spcBef>
            </a:pPr>
            <a:r>
              <a:rPr sz="1300" b="1" spc="-25" dirty="0">
                <a:latin typeface="Times New Roman"/>
                <a:cs typeface="Times New Roman"/>
              </a:rPr>
              <a:t>Literature</a:t>
            </a:r>
            <a:r>
              <a:rPr sz="1300" b="1" spc="-35" dirty="0">
                <a:latin typeface="Times New Roman"/>
                <a:cs typeface="Times New Roman"/>
              </a:rPr>
              <a:t> Review:</a:t>
            </a:r>
            <a:endParaRPr sz="13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7500"/>
              </a:lnSpc>
            </a:pPr>
            <a:r>
              <a:rPr sz="1300" spc="50" dirty="0">
                <a:latin typeface="Times New Roman"/>
                <a:cs typeface="Times New Roman"/>
              </a:rPr>
              <a:t>Nowadays, </a:t>
            </a:r>
            <a:r>
              <a:rPr sz="1300" spc="55" dirty="0">
                <a:latin typeface="Times New Roman"/>
                <a:cs typeface="Times New Roman"/>
              </a:rPr>
              <a:t>many </a:t>
            </a:r>
            <a:r>
              <a:rPr sz="1300" spc="15" dirty="0">
                <a:latin typeface="Times New Roman"/>
                <a:cs typeface="Times New Roman"/>
              </a:rPr>
              <a:t>females </a:t>
            </a:r>
            <a:r>
              <a:rPr sz="1300" spc="30" dirty="0">
                <a:latin typeface="Times New Roman"/>
                <a:cs typeface="Times New Roman"/>
              </a:rPr>
              <a:t>join </a:t>
            </a:r>
            <a:r>
              <a:rPr sz="1300" spc="45" dirty="0">
                <a:latin typeface="Times New Roman"/>
                <a:cs typeface="Times New Roman"/>
              </a:rPr>
              <a:t>the </a:t>
            </a:r>
            <a:r>
              <a:rPr sz="1300" spc="55" dirty="0">
                <a:latin typeface="Times New Roman"/>
                <a:cs typeface="Times New Roman"/>
              </a:rPr>
              <a:t>labour market </a:t>
            </a:r>
            <a:r>
              <a:rPr sz="1300" spc="70" dirty="0">
                <a:latin typeface="Times New Roman"/>
                <a:cs typeface="Times New Roman"/>
              </a:rPr>
              <a:t>and </a:t>
            </a:r>
            <a:r>
              <a:rPr sz="1300" spc="45" dirty="0">
                <a:latin typeface="Times New Roman"/>
                <a:cs typeface="Times New Roman"/>
              </a:rPr>
              <a:t>the </a:t>
            </a:r>
            <a:r>
              <a:rPr sz="1300" spc="30" dirty="0">
                <a:latin typeface="Times New Roman"/>
                <a:cs typeface="Times New Roman"/>
              </a:rPr>
              <a:t>gender </a:t>
            </a:r>
            <a:r>
              <a:rPr sz="1300" spc="50" dirty="0">
                <a:latin typeface="Times New Roman"/>
                <a:cs typeface="Times New Roman"/>
              </a:rPr>
              <a:t>gap happened </a:t>
            </a:r>
            <a:r>
              <a:rPr sz="1300" spc="45" dirty="0">
                <a:latin typeface="Times New Roman"/>
                <a:cs typeface="Times New Roman"/>
              </a:rPr>
              <a:t>int the </a:t>
            </a:r>
            <a:r>
              <a:rPr sz="1300" spc="50" dirty="0">
                <a:latin typeface="Times New Roman"/>
                <a:cs typeface="Times New Roman"/>
              </a:rPr>
              <a:t> </a:t>
            </a:r>
            <a:r>
              <a:rPr sz="1300" spc="55" dirty="0">
                <a:latin typeface="Times New Roman"/>
                <a:cs typeface="Times New Roman"/>
              </a:rPr>
              <a:t>labour </a:t>
            </a:r>
            <a:r>
              <a:rPr sz="1300" spc="50" dirty="0">
                <a:latin typeface="Times New Roman"/>
                <a:cs typeface="Times New Roman"/>
              </a:rPr>
              <a:t>market. When </a:t>
            </a:r>
            <a:r>
              <a:rPr sz="1300" spc="45" dirty="0">
                <a:latin typeface="Times New Roman"/>
                <a:cs typeface="Times New Roman"/>
              </a:rPr>
              <a:t>the </a:t>
            </a:r>
            <a:r>
              <a:rPr sz="1300" spc="40" dirty="0">
                <a:latin typeface="Times New Roman"/>
                <a:cs typeface="Times New Roman"/>
              </a:rPr>
              <a:t>pandemic </a:t>
            </a:r>
            <a:r>
              <a:rPr sz="1300" spc="50" dirty="0">
                <a:latin typeface="Times New Roman"/>
                <a:cs typeface="Times New Roman"/>
              </a:rPr>
              <a:t>happened </a:t>
            </a:r>
            <a:r>
              <a:rPr sz="1300" spc="55" dirty="0">
                <a:latin typeface="Times New Roman"/>
                <a:cs typeface="Times New Roman"/>
              </a:rPr>
              <a:t>labour market </a:t>
            </a:r>
            <a:r>
              <a:rPr sz="1300" spc="70" dirty="0">
                <a:latin typeface="Times New Roman"/>
                <a:cs typeface="Times New Roman"/>
              </a:rPr>
              <a:t>had </a:t>
            </a:r>
            <a:r>
              <a:rPr sz="1300" spc="30" dirty="0">
                <a:latin typeface="Times New Roman"/>
                <a:cs typeface="Times New Roman"/>
              </a:rPr>
              <a:t>been </a:t>
            </a:r>
            <a:r>
              <a:rPr sz="1300" spc="25" dirty="0">
                <a:latin typeface="Times New Roman"/>
                <a:cs typeface="Times New Roman"/>
              </a:rPr>
              <a:t>affected </a:t>
            </a:r>
            <a:r>
              <a:rPr sz="1300" spc="60" dirty="0">
                <a:latin typeface="Times New Roman"/>
                <a:cs typeface="Times New Roman"/>
              </a:rPr>
              <a:t>too. </a:t>
            </a:r>
            <a:r>
              <a:rPr sz="1300" spc="25" dirty="0">
                <a:latin typeface="Times New Roman"/>
                <a:cs typeface="Times New Roman"/>
              </a:rPr>
              <a:t>Based </a:t>
            </a:r>
            <a:r>
              <a:rPr sz="1300" spc="-310" dirty="0">
                <a:latin typeface="Times New Roman"/>
                <a:cs typeface="Times New Roman"/>
              </a:rPr>
              <a:t> </a:t>
            </a:r>
            <a:r>
              <a:rPr sz="1300" spc="70" dirty="0">
                <a:latin typeface="Times New Roman"/>
                <a:cs typeface="Times New Roman"/>
              </a:rPr>
              <a:t>on our </a:t>
            </a:r>
            <a:r>
              <a:rPr sz="1300" spc="55" dirty="0">
                <a:latin typeface="Times New Roman"/>
                <a:cs typeface="Times New Roman"/>
              </a:rPr>
              <a:t>group </a:t>
            </a:r>
            <a:r>
              <a:rPr sz="1300" spc="30" dirty="0">
                <a:latin typeface="Times New Roman"/>
                <a:cs typeface="Times New Roman"/>
              </a:rPr>
              <a:t>assignment, </a:t>
            </a:r>
            <a:r>
              <a:rPr sz="1300" dirty="0">
                <a:latin typeface="Times New Roman"/>
                <a:cs typeface="Times New Roman"/>
              </a:rPr>
              <a:t>we </a:t>
            </a:r>
            <a:r>
              <a:rPr sz="1300" spc="-10" dirty="0">
                <a:latin typeface="Times New Roman"/>
                <a:cs typeface="Times New Roman"/>
              </a:rPr>
              <a:t>will </a:t>
            </a:r>
            <a:r>
              <a:rPr sz="1300" spc="15" dirty="0">
                <a:latin typeface="Times New Roman"/>
                <a:cs typeface="Times New Roman"/>
              </a:rPr>
              <a:t>discuss </a:t>
            </a:r>
            <a:r>
              <a:rPr sz="1300" spc="70" dirty="0">
                <a:latin typeface="Times New Roman"/>
                <a:cs typeface="Times New Roman"/>
              </a:rPr>
              <a:t>about </a:t>
            </a:r>
            <a:r>
              <a:rPr sz="1300" spc="55" dirty="0">
                <a:latin typeface="Times New Roman"/>
                <a:cs typeface="Times New Roman"/>
              </a:rPr>
              <a:t>what </a:t>
            </a:r>
            <a:r>
              <a:rPr sz="1300" spc="45" dirty="0">
                <a:latin typeface="Times New Roman"/>
                <a:cs typeface="Times New Roman"/>
              </a:rPr>
              <a:t>are the </a:t>
            </a:r>
            <a:r>
              <a:rPr sz="1300" spc="35" dirty="0">
                <a:latin typeface="Times New Roman"/>
                <a:cs typeface="Times New Roman"/>
              </a:rPr>
              <a:t>impacts of </a:t>
            </a:r>
            <a:r>
              <a:rPr sz="1300" spc="25" dirty="0">
                <a:latin typeface="Times New Roman"/>
                <a:cs typeface="Times New Roman"/>
              </a:rPr>
              <a:t>Covid-19 </a:t>
            </a:r>
            <a:r>
              <a:rPr sz="1300" spc="70" dirty="0">
                <a:latin typeface="Times New Roman"/>
                <a:cs typeface="Times New Roman"/>
              </a:rPr>
              <a:t>on </a:t>
            </a:r>
            <a:r>
              <a:rPr sz="1300" spc="75" dirty="0">
                <a:latin typeface="Times New Roman"/>
                <a:cs typeface="Times New Roman"/>
              </a:rPr>
              <a:t> </a:t>
            </a:r>
            <a:r>
              <a:rPr sz="1300" spc="30" dirty="0">
                <a:latin typeface="Times New Roman"/>
                <a:cs typeface="Times New Roman"/>
              </a:rPr>
              <a:t>gendered</a:t>
            </a:r>
            <a:r>
              <a:rPr sz="1300" spc="5" dirty="0">
                <a:latin typeface="Times New Roman"/>
                <a:cs typeface="Times New Roman"/>
              </a:rPr>
              <a:t> </a:t>
            </a:r>
            <a:r>
              <a:rPr sz="1300" spc="55" dirty="0">
                <a:latin typeface="Times New Roman"/>
                <a:cs typeface="Times New Roman"/>
              </a:rPr>
              <a:t>labour</a:t>
            </a:r>
            <a:r>
              <a:rPr sz="1300" spc="5" dirty="0">
                <a:latin typeface="Times New Roman"/>
                <a:cs typeface="Times New Roman"/>
              </a:rPr>
              <a:t> </a:t>
            </a:r>
            <a:r>
              <a:rPr sz="1300" spc="55" dirty="0">
                <a:latin typeface="Times New Roman"/>
                <a:cs typeface="Times New Roman"/>
              </a:rPr>
              <a:t>market</a:t>
            </a:r>
            <a:r>
              <a:rPr sz="1300" spc="10" dirty="0">
                <a:latin typeface="Times New Roman"/>
                <a:cs typeface="Times New Roman"/>
              </a:rPr>
              <a:t> </a:t>
            </a:r>
            <a:r>
              <a:rPr sz="1300" spc="30" dirty="0">
                <a:latin typeface="Times New Roman"/>
                <a:cs typeface="Times New Roman"/>
              </a:rPr>
              <a:t>in</a:t>
            </a:r>
            <a:r>
              <a:rPr sz="1300" spc="5" dirty="0">
                <a:latin typeface="Times New Roman"/>
                <a:cs typeface="Times New Roman"/>
              </a:rPr>
              <a:t> </a:t>
            </a:r>
            <a:r>
              <a:rPr sz="1300" spc="55" dirty="0">
                <a:latin typeface="Times New Roman"/>
                <a:cs typeface="Times New Roman"/>
              </a:rPr>
              <a:t>USA,</a:t>
            </a:r>
            <a:r>
              <a:rPr sz="1300" spc="5" dirty="0">
                <a:latin typeface="Times New Roman"/>
                <a:cs typeface="Times New Roman"/>
              </a:rPr>
              <a:t> </a:t>
            </a:r>
            <a:r>
              <a:rPr sz="1300" spc="25" dirty="0">
                <a:latin typeface="Times New Roman"/>
                <a:cs typeface="Times New Roman"/>
              </a:rPr>
              <a:t>which</a:t>
            </a:r>
            <a:r>
              <a:rPr sz="1300" spc="5" dirty="0">
                <a:latin typeface="Times New Roman"/>
                <a:cs typeface="Times New Roman"/>
              </a:rPr>
              <a:t> </a:t>
            </a:r>
            <a:r>
              <a:rPr sz="1300" spc="25" dirty="0">
                <a:latin typeface="Times New Roman"/>
                <a:cs typeface="Times New Roman"/>
              </a:rPr>
              <a:t>affected</a:t>
            </a:r>
            <a:r>
              <a:rPr sz="1300" spc="10" dirty="0">
                <a:latin typeface="Times New Roman"/>
                <a:cs typeface="Times New Roman"/>
              </a:rPr>
              <a:t> </a:t>
            </a:r>
            <a:r>
              <a:rPr sz="1300" spc="50" dirty="0">
                <a:latin typeface="Times New Roman"/>
                <a:cs typeface="Times New Roman"/>
              </a:rPr>
              <a:t>more</a:t>
            </a:r>
            <a:r>
              <a:rPr sz="1300" spc="5" dirty="0">
                <a:latin typeface="Times New Roman"/>
                <a:cs typeface="Times New Roman"/>
              </a:rPr>
              <a:t> </a:t>
            </a:r>
            <a:r>
              <a:rPr sz="1300" spc="70" dirty="0">
                <a:latin typeface="Times New Roman"/>
                <a:cs typeface="Times New Roman"/>
              </a:rPr>
              <a:t>on</a:t>
            </a:r>
            <a:r>
              <a:rPr sz="1300" spc="5" dirty="0">
                <a:latin typeface="Times New Roman"/>
                <a:cs typeface="Times New Roman"/>
              </a:rPr>
              <a:t> </a:t>
            </a:r>
            <a:r>
              <a:rPr sz="1300" spc="20" dirty="0">
                <a:latin typeface="Times New Roman"/>
                <a:cs typeface="Times New Roman"/>
              </a:rPr>
              <a:t>female</a:t>
            </a:r>
            <a:r>
              <a:rPr sz="1300" spc="10" dirty="0">
                <a:latin typeface="Times New Roman"/>
                <a:cs typeface="Times New Roman"/>
              </a:rPr>
              <a:t> </a:t>
            </a:r>
            <a:r>
              <a:rPr sz="1300" spc="45" dirty="0">
                <a:latin typeface="Times New Roman"/>
                <a:cs typeface="Times New Roman"/>
              </a:rPr>
              <a:t>labours</a:t>
            </a:r>
            <a:r>
              <a:rPr sz="1300" spc="5" dirty="0">
                <a:latin typeface="Times New Roman"/>
                <a:cs typeface="Times New Roman"/>
              </a:rPr>
              <a:t> </a:t>
            </a:r>
            <a:r>
              <a:rPr sz="1300" spc="70" dirty="0">
                <a:latin typeface="Times New Roman"/>
                <a:cs typeface="Times New Roman"/>
              </a:rPr>
              <a:t>or</a:t>
            </a:r>
            <a:r>
              <a:rPr sz="1300" spc="5" dirty="0">
                <a:latin typeface="Times New Roman"/>
                <a:cs typeface="Times New Roman"/>
              </a:rPr>
              <a:t> </a:t>
            </a:r>
            <a:r>
              <a:rPr sz="1300" spc="30" dirty="0">
                <a:latin typeface="Times New Roman"/>
                <a:cs typeface="Times New Roman"/>
              </a:rPr>
              <a:t>male</a:t>
            </a:r>
            <a:r>
              <a:rPr sz="1300" spc="10" dirty="0">
                <a:latin typeface="Times New Roman"/>
                <a:cs typeface="Times New Roman"/>
              </a:rPr>
              <a:t> </a:t>
            </a:r>
            <a:r>
              <a:rPr sz="1300" spc="45" dirty="0">
                <a:latin typeface="Times New Roman"/>
                <a:cs typeface="Times New Roman"/>
              </a:rPr>
              <a:t>labours.</a:t>
            </a:r>
            <a:endParaRPr sz="1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1599</Words>
  <Application>Microsoft Office PowerPoint</Application>
  <PresentationFormat>Custom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Lucida Sans Unicode</vt:lpstr>
      <vt:lpstr>Microsoft Sans Serif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demography poster</dc:title>
  <dc:creator>CHANG KO YING BB21110510</dc:creator>
  <cp:keywords>DAF159Ok63U,BAEy5xQr_r0</cp:keywords>
  <cp:lastModifiedBy>cheong jia qi</cp:lastModifiedBy>
  <cp:revision>2</cp:revision>
  <dcterms:created xsi:type="dcterms:W3CDTF">2023-12-26T10:58:03Z</dcterms:created>
  <dcterms:modified xsi:type="dcterms:W3CDTF">2023-12-26T10:59:43Z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2023-12-09T00:00:00Z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2023-12-26T00:00:00Z</vt:filetime>
  </property>
</Properties>
</file>