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4211300" cy="20104100"/>
  <p:notesSz cx="142113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" d="100"/>
          <a:sy n="20" d="100"/>
        </p:scale>
        <p:origin x="2308" y="1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323" y="6232271"/>
            <a:ext cx="1208500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2647" y="11258296"/>
            <a:ext cx="995235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0882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2089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211935" cy="20104100"/>
          </a:xfrm>
          <a:custGeom>
            <a:avLst/>
            <a:gdLst/>
            <a:ahLst/>
            <a:cxnLst/>
            <a:rect l="l" t="t" r="r" b="b"/>
            <a:pathLst>
              <a:path w="14211935" h="20104100">
                <a:moveTo>
                  <a:pt x="14211672" y="20104099"/>
                </a:moveTo>
                <a:lnTo>
                  <a:pt x="0" y="20104099"/>
                </a:lnTo>
                <a:lnTo>
                  <a:pt x="0" y="0"/>
                </a:lnTo>
                <a:lnTo>
                  <a:pt x="14211672" y="0"/>
                </a:lnTo>
                <a:lnTo>
                  <a:pt x="14211672" y="20104099"/>
                </a:lnTo>
                <a:close/>
              </a:path>
            </a:pathLst>
          </a:custGeom>
          <a:solidFill>
            <a:srgbClr val="F5F5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07522" y="1089992"/>
            <a:ext cx="11668760" cy="3600450"/>
          </a:xfrm>
          <a:custGeom>
            <a:avLst/>
            <a:gdLst/>
            <a:ahLst/>
            <a:cxnLst/>
            <a:rect l="l" t="t" r="r" b="b"/>
            <a:pathLst>
              <a:path w="11668760" h="3600450">
                <a:moveTo>
                  <a:pt x="11668437" y="3599932"/>
                </a:moveTo>
                <a:lnTo>
                  <a:pt x="0" y="3599932"/>
                </a:lnTo>
                <a:lnTo>
                  <a:pt x="0" y="0"/>
                </a:lnTo>
                <a:lnTo>
                  <a:pt x="11668437" y="0"/>
                </a:lnTo>
                <a:lnTo>
                  <a:pt x="11668437" y="3599932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444833" y="5204080"/>
            <a:ext cx="4629785" cy="5829935"/>
          </a:xfrm>
          <a:custGeom>
            <a:avLst/>
            <a:gdLst/>
            <a:ahLst/>
            <a:cxnLst/>
            <a:rect l="l" t="t" r="r" b="b"/>
            <a:pathLst>
              <a:path w="4629784" h="5829934">
                <a:moveTo>
                  <a:pt x="4629763" y="5829741"/>
                </a:moveTo>
                <a:lnTo>
                  <a:pt x="0" y="5829741"/>
                </a:lnTo>
                <a:lnTo>
                  <a:pt x="0" y="0"/>
                </a:lnTo>
                <a:lnTo>
                  <a:pt x="4629763" y="0"/>
                </a:lnTo>
                <a:lnTo>
                  <a:pt x="4629763" y="5829741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399524" y="11401905"/>
            <a:ext cx="1220970" cy="1283783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389087" y="5797127"/>
            <a:ext cx="3662679" cy="4200525"/>
          </a:xfrm>
          <a:custGeom>
            <a:avLst/>
            <a:gdLst/>
            <a:ahLst/>
            <a:cxnLst/>
            <a:rect l="l" t="t" r="r" b="b"/>
            <a:pathLst>
              <a:path w="3662679" h="4200525">
                <a:moveTo>
                  <a:pt x="3662617" y="4199920"/>
                </a:moveTo>
                <a:lnTo>
                  <a:pt x="0" y="4199920"/>
                </a:lnTo>
                <a:lnTo>
                  <a:pt x="0" y="0"/>
                </a:lnTo>
                <a:lnTo>
                  <a:pt x="3662617" y="0"/>
                </a:lnTo>
                <a:lnTo>
                  <a:pt x="3662617" y="419992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4324234" y="5653846"/>
            <a:ext cx="4997450" cy="958215"/>
          </a:xfrm>
          <a:custGeom>
            <a:avLst/>
            <a:gdLst/>
            <a:ahLst/>
            <a:cxnLst/>
            <a:rect l="l" t="t" r="r" b="b"/>
            <a:pathLst>
              <a:path w="4997450" h="958215">
                <a:moveTo>
                  <a:pt x="4996920" y="958190"/>
                </a:moveTo>
                <a:lnTo>
                  <a:pt x="0" y="958190"/>
                </a:lnTo>
                <a:lnTo>
                  <a:pt x="0" y="0"/>
                </a:lnTo>
                <a:lnTo>
                  <a:pt x="4996920" y="0"/>
                </a:lnTo>
                <a:lnTo>
                  <a:pt x="4996920" y="95819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0" y="10356698"/>
            <a:ext cx="4307840" cy="3134360"/>
          </a:xfrm>
          <a:custGeom>
            <a:avLst/>
            <a:gdLst/>
            <a:ahLst/>
            <a:cxnLst/>
            <a:rect l="l" t="t" r="r" b="b"/>
            <a:pathLst>
              <a:path w="4307840" h="3134359">
                <a:moveTo>
                  <a:pt x="4307381" y="3134269"/>
                </a:moveTo>
                <a:lnTo>
                  <a:pt x="0" y="3134269"/>
                </a:lnTo>
                <a:lnTo>
                  <a:pt x="0" y="0"/>
                </a:lnTo>
                <a:lnTo>
                  <a:pt x="4307381" y="0"/>
                </a:lnTo>
                <a:lnTo>
                  <a:pt x="4307381" y="3134269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28822" y="10097964"/>
            <a:ext cx="2310765" cy="439420"/>
          </a:xfrm>
          <a:custGeom>
            <a:avLst/>
            <a:gdLst/>
            <a:ahLst/>
            <a:cxnLst/>
            <a:rect l="l" t="t" r="r" b="b"/>
            <a:pathLst>
              <a:path w="2310765" h="439420">
                <a:moveTo>
                  <a:pt x="2310404" y="438797"/>
                </a:moveTo>
                <a:lnTo>
                  <a:pt x="0" y="438797"/>
                </a:lnTo>
                <a:lnTo>
                  <a:pt x="0" y="0"/>
                </a:lnTo>
                <a:lnTo>
                  <a:pt x="2310404" y="0"/>
                </a:lnTo>
                <a:lnTo>
                  <a:pt x="2310404" y="438797"/>
                </a:lnTo>
                <a:close/>
              </a:path>
            </a:pathLst>
          </a:custGeom>
          <a:solidFill>
            <a:srgbClr val="F46E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889335" y="1207564"/>
            <a:ext cx="323561" cy="559407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814585" y="612616"/>
            <a:ext cx="2397086" cy="3254697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3863761" y="4833349"/>
            <a:ext cx="7186295" cy="9525"/>
          </a:xfrm>
          <a:custGeom>
            <a:avLst/>
            <a:gdLst/>
            <a:ahLst/>
            <a:cxnLst/>
            <a:rect l="l" t="t" r="r" b="b"/>
            <a:pathLst>
              <a:path w="7186295" h="9525">
                <a:moveTo>
                  <a:pt x="0" y="0"/>
                </a:moveTo>
                <a:lnTo>
                  <a:pt x="7186122" y="8932"/>
                </a:lnTo>
              </a:path>
            </a:pathLst>
          </a:custGeom>
          <a:ln w="17910">
            <a:solidFill>
              <a:srgbClr val="F46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145387" y="1053509"/>
            <a:ext cx="2400300" cy="600075"/>
          </a:xfrm>
          <a:custGeom>
            <a:avLst/>
            <a:gdLst/>
            <a:ahLst/>
            <a:cxnLst/>
            <a:rect l="l" t="t" r="r" b="b"/>
            <a:pathLst>
              <a:path w="2400300" h="600075">
                <a:moveTo>
                  <a:pt x="2399954" y="599988"/>
                </a:moveTo>
                <a:lnTo>
                  <a:pt x="0" y="599988"/>
                </a:lnTo>
                <a:lnTo>
                  <a:pt x="0" y="0"/>
                </a:lnTo>
                <a:lnTo>
                  <a:pt x="2399954" y="0"/>
                </a:lnTo>
                <a:lnTo>
                  <a:pt x="2399954" y="599988"/>
                </a:lnTo>
                <a:close/>
              </a:path>
            </a:pathLst>
          </a:custGeom>
          <a:solidFill>
            <a:srgbClr val="F46E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4324234" y="7870013"/>
            <a:ext cx="4997450" cy="958215"/>
          </a:xfrm>
          <a:custGeom>
            <a:avLst/>
            <a:gdLst/>
            <a:ahLst/>
            <a:cxnLst/>
            <a:rect l="l" t="t" r="r" b="b"/>
            <a:pathLst>
              <a:path w="4997450" h="958215">
                <a:moveTo>
                  <a:pt x="4996920" y="958190"/>
                </a:moveTo>
                <a:lnTo>
                  <a:pt x="0" y="958190"/>
                </a:lnTo>
                <a:lnTo>
                  <a:pt x="0" y="0"/>
                </a:lnTo>
                <a:lnTo>
                  <a:pt x="4996920" y="0"/>
                </a:lnTo>
                <a:lnTo>
                  <a:pt x="4996920" y="95819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4347192" y="6763947"/>
            <a:ext cx="4997450" cy="958215"/>
          </a:xfrm>
          <a:custGeom>
            <a:avLst/>
            <a:gdLst/>
            <a:ahLst/>
            <a:cxnLst/>
            <a:rect l="l" t="t" r="r" b="b"/>
            <a:pathLst>
              <a:path w="4997450" h="958215">
                <a:moveTo>
                  <a:pt x="4996920" y="958190"/>
                </a:moveTo>
                <a:lnTo>
                  <a:pt x="0" y="958190"/>
                </a:lnTo>
                <a:lnTo>
                  <a:pt x="0" y="0"/>
                </a:lnTo>
                <a:lnTo>
                  <a:pt x="4996920" y="0"/>
                </a:lnTo>
                <a:lnTo>
                  <a:pt x="4996920" y="95819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4379763" y="8976080"/>
            <a:ext cx="4997450" cy="958215"/>
          </a:xfrm>
          <a:custGeom>
            <a:avLst/>
            <a:gdLst/>
            <a:ahLst/>
            <a:cxnLst/>
            <a:rect l="l" t="t" r="r" b="b"/>
            <a:pathLst>
              <a:path w="4997450" h="958215">
                <a:moveTo>
                  <a:pt x="4996920" y="958190"/>
                </a:moveTo>
                <a:lnTo>
                  <a:pt x="0" y="958190"/>
                </a:lnTo>
                <a:lnTo>
                  <a:pt x="0" y="0"/>
                </a:lnTo>
                <a:lnTo>
                  <a:pt x="4996920" y="0"/>
                </a:lnTo>
                <a:lnTo>
                  <a:pt x="4996920" y="95819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0" y="10034316"/>
            <a:ext cx="8965565" cy="18415"/>
          </a:xfrm>
          <a:custGeom>
            <a:avLst/>
            <a:gdLst/>
            <a:ahLst/>
            <a:cxnLst/>
            <a:rect l="l" t="t" r="r" b="b"/>
            <a:pathLst>
              <a:path w="8965565" h="18415">
                <a:moveTo>
                  <a:pt x="8965482" y="17910"/>
                </a:moveTo>
                <a:lnTo>
                  <a:pt x="0" y="17910"/>
                </a:lnTo>
                <a:lnTo>
                  <a:pt x="0" y="0"/>
                </a:lnTo>
                <a:lnTo>
                  <a:pt x="8965482" y="0"/>
                </a:lnTo>
                <a:lnTo>
                  <a:pt x="8965482" y="17910"/>
                </a:lnTo>
                <a:close/>
              </a:path>
            </a:pathLst>
          </a:custGeom>
          <a:solidFill>
            <a:srgbClr val="F46E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2" name="bg object 3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2456831" y="4885713"/>
            <a:ext cx="788852" cy="768021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0" y="4889488"/>
            <a:ext cx="7348855" cy="26670"/>
          </a:xfrm>
          <a:custGeom>
            <a:avLst/>
            <a:gdLst/>
            <a:ahLst/>
            <a:cxnLst/>
            <a:rect l="l" t="t" r="r" b="b"/>
            <a:pathLst>
              <a:path w="7348855" h="26670">
                <a:moveTo>
                  <a:pt x="7348484" y="26548"/>
                </a:moveTo>
                <a:lnTo>
                  <a:pt x="0" y="17910"/>
                </a:lnTo>
                <a:lnTo>
                  <a:pt x="0" y="0"/>
                </a:lnTo>
                <a:lnTo>
                  <a:pt x="7348505" y="8638"/>
                </a:lnTo>
                <a:lnTo>
                  <a:pt x="7348484" y="26548"/>
                </a:lnTo>
                <a:close/>
              </a:path>
            </a:pathLst>
          </a:custGeom>
          <a:solidFill>
            <a:srgbClr val="F46E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bg object 3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413040" y="10204462"/>
            <a:ext cx="4996920" cy="3089494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70374" y="13646007"/>
            <a:ext cx="4979010" cy="3322325"/>
          </a:xfrm>
          <a:prstGeom prst="rect">
            <a:avLst/>
          </a:prstGeom>
        </p:spPr>
      </p:pic>
      <p:sp>
        <p:nvSpPr>
          <p:cNvPr id="36" name="bg object 36"/>
          <p:cNvSpPr/>
          <p:nvPr/>
        </p:nvSpPr>
        <p:spPr>
          <a:xfrm>
            <a:off x="5362477" y="13557536"/>
            <a:ext cx="3949700" cy="3402965"/>
          </a:xfrm>
          <a:custGeom>
            <a:avLst/>
            <a:gdLst/>
            <a:ahLst/>
            <a:cxnLst/>
            <a:rect l="l" t="t" r="r" b="b"/>
            <a:pathLst>
              <a:path w="3949700" h="3402965">
                <a:moveTo>
                  <a:pt x="3949179" y="3402921"/>
                </a:moveTo>
                <a:lnTo>
                  <a:pt x="0" y="3402921"/>
                </a:lnTo>
                <a:lnTo>
                  <a:pt x="0" y="0"/>
                </a:lnTo>
                <a:lnTo>
                  <a:pt x="3949179" y="0"/>
                </a:lnTo>
                <a:lnTo>
                  <a:pt x="3949179" y="3402921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bg object 3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197644" y="10108493"/>
            <a:ext cx="1391170" cy="67661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0882" y="804164"/>
            <a:ext cx="1279588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882" y="4623943"/>
            <a:ext cx="1279588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4001" y="18696814"/>
            <a:ext cx="454964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0882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36708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85130" y="13997886"/>
            <a:ext cx="3705860" cy="4197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  <a:tabLst>
                <a:tab pos="899794" algn="l"/>
                <a:tab pos="1452245" algn="l"/>
                <a:tab pos="2665730" algn="l"/>
                <a:tab pos="3103880" algn="l"/>
              </a:tabLst>
            </a:pP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Malaysia's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20" dirty="0">
                <a:solidFill>
                  <a:srgbClr val="0D0D0D"/>
                </a:solidFill>
                <a:latin typeface="Tahoma"/>
                <a:cs typeface="Tahoma"/>
              </a:rPr>
              <a:t>youth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20" dirty="0">
                <a:solidFill>
                  <a:srgbClr val="0D0D0D"/>
                </a:solidFill>
                <a:latin typeface="Tahoma"/>
                <a:cs typeface="Tahoma"/>
              </a:rPr>
              <a:t>rate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reached </a:t>
            </a:r>
            <a:r>
              <a:rPr sz="1100" b="1" spc="-165" dirty="0">
                <a:solidFill>
                  <a:srgbClr val="0D0D0D"/>
                </a:solidFill>
                <a:latin typeface="Tahoma"/>
                <a:cs typeface="Tahoma"/>
              </a:rPr>
              <a:t>11.74%</a:t>
            </a:r>
            <a:r>
              <a:rPr sz="1100" b="1" spc="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100" b="1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2018,</a:t>
            </a:r>
            <a:r>
              <a:rPr sz="11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highest</a:t>
            </a:r>
            <a:r>
              <a:rPr sz="11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1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previous</a:t>
            </a:r>
            <a:r>
              <a:rPr sz="11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decade.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85130" y="14391909"/>
            <a:ext cx="3705860" cy="419734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325"/>
              </a:spcBef>
              <a:tabLst>
                <a:tab pos="429259" algn="l"/>
                <a:tab pos="970280" algn="l"/>
                <a:tab pos="1419860" algn="l"/>
                <a:tab pos="1666875" algn="l"/>
                <a:tab pos="2200910" algn="l"/>
                <a:tab pos="3053080" algn="l"/>
              </a:tabLst>
            </a:pP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issue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was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50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skills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mismatch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between</a:t>
            </a:r>
            <a:endParaRPr sz="1100">
              <a:latin typeface="Tahoma"/>
              <a:cs typeface="Tahoma"/>
            </a:endParaRPr>
          </a:p>
          <a:p>
            <a:pPr marR="5080" algn="r">
              <a:lnSpc>
                <a:spcPct val="100000"/>
              </a:lnSpc>
              <a:spcBef>
                <a:spcPts val="229"/>
              </a:spcBef>
            </a:pP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needs,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85130" y="14588920"/>
            <a:ext cx="3705860" cy="4197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  <a:tabLst>
                <a:tab pos="1035050" algn="l"/>
                <a:tab pos="2008505" algn="l"/>
                <a:tab pos="2453640" algn="l"/>
              </a:tabLst>
            </a:pP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educational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institutions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industry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particularly</a:t>
            </a:r>
            <a:r>
              <a:rPr sz="1100" b="1" spc="1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100" b="1" spc="1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1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context</a:t>
            </a:r>
            <a:r>
              <a:rPr sz="1100" b="1" spc="1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100" b="1" spc="1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technology</a:t>
            </a:r>
            <a:r>
              <a:rPr sz="1100" b="1" spc="1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85130" y="14982942"/>
            <a:ext cx="3705860" cy="814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changing</a:t>
            </a:r>
            <a:r>
              <a:rPr sz="1100" b="1" spc="1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industry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needs.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rate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fell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by</a:t>
            </a:r>
            <a:r>
              <a:rPr sz="1100" b="1" spc="1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75" dirty="0">
                <a:solidFill>
                  <a:srgbClr val="0D0D0D"/>
                </a:solidFill>
                <a:latin typeface="Tahoma"/>
                <a:cs typeface="Tahoma"/>
              </a:rPr>
              <a:t>0.47%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in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2019,</a:t>
            </a:r>
            <a:r>
              <a:rPr sz="1100" b="1" spc="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but</a:t>
            </a:r>
            <a:r>
              <a:rPr sz="11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remained</a:t>
            </a:r>
            <a:r>
              <a:rPr sz="11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high</a:t>
            </a:r>
            <a:r>
              <a:rPr sz="11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1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2020</a:t>
            </a:r>
            <a:r>
              <a:rPr sz="11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due</a:t>
            </a:r>
            <a:r>
              <a:rPr sz="11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1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COVID-</a:t>
            </a:r>
            <a:endParaRPr sz="1100">
              <a:latin typeface="Tahoma"/>
              <a:cs typeface="Tahoma"/>
            </a:endParaRPr>
          </a:p>
          <a:p>
            <a:pPr marL="12700" marR="5080">
              <a:lnSpc>
                <a:spcPct val="117500"/>
              </a:lnSpc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19</a:t>
            </a:r>
            <a:r>
              <a:rPr sz="1100" b="1" spc="4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pandemic.</a:t>
            </a:r>
            <a:r>
              <a:rPr sz="1100" b="1" spc="4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100" b="1" spc="4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2021,</a:t>
            </a:r>
            <a:r>
              <a:rPr sz="1100" b="1" spc="4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it</a:t>
            </a:r>
            <a:r>
              <a:rPr sz="1100" b="1" spc="4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decreased</a:t>
            </a:r>
            <a:r>
              <a:rPr sz="1100" b="1" spc="4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100" b="1" spc="4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85" dirty="0">
                <a:solidFill>
                  <a:srgbClr val="0D0D0D"/>
                </a:solidFill>
                <a:latin typeface="Tahoma"/>
                <a:cs typeface="Tahoma"/>
              </a:rPr>
              <a:t>12.44%,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indicating</a:t>
            </a:r>
            <a:r>
              <a:rPr sz="11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100" b="1" spc="2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recovery.</a:t>
            </a:r>
            <a:r>
              <a:rPr sz="1100" b="1" spc="2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Government</a:t>
            </a:r>
            <a:r>
              <a:rPr sz="1100" b="1" spc="2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initiatives,</a:t>
            </a:r>
            <a:r>
              <a:rPr sz="1100" b="1" spc="2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skill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85130" y="15770987"/>
            <a:ext cx="3705860" cy="814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7500"/>
              </a:lnSpc>
              <a:spcBef>
                <a:spcPts val="95"/>
              </a:spcBef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development</a:t>
            </a:r>
            <a:r>
              <a:rPr sz="1100" b="1" spc="375" dirty="0">
                <a:solidFill>
                  <a:srgbClr val="0D0D0D"/>
                </a:solidFill>
                <a:latin typeface="Tahoma"/>
                <a:cs typeface="Tahoma"/>
              </a:rPr>
              <a:t> 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programs,</a:t>
            </a:r>
            <a:r>
              <a:rPr sz="1100" b="1" spc="380" dirty="0">
                <a:solidFill>
                  <a:srgbClr val="0D0D0D"/>
                </a:solidFill>
                <a:latin typeface="Tahoma"/>
                <a:cs typeface="Tahoma"/>
              </a:rPr>
              <a:t> 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100" b="1" spc="380" dirty="0">
                <a:solidFill>
                  <a:srgbClr val="0D0D0D"/>
                </a:solidFill>
                <a:latin typeface="Tahoma"/>
                <a:cs typeface="Tahoma"/>
              </a:rPr>
              <a:t>   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economic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diversification</a:t>
            </a:r>
            <a:r>
              <a:rPr sz="1100" b="1" spc="3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are</a:t>
            </a:r>
            <a:r>
              <a:rPr sz="1100" b="1" spc="3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needed</a:t>
            </a:r>
            <a:r>
              <a:rPr sz="1100" b="1" spc="3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100" b="1" spc="3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address</a:t>
            </a:r>
            <a:r>
              <a:rPr sz="1100" b="1" spc="4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this</a:t>
            </a:r>
            <a:r>
              <a:rPr sz="1100" b="1" spc="3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issue.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Collaboration</a:t>
            </a:r>
            <a:r>
              <a:rPr sz="11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between</a:t>
            </a:r>
            <a:r>
              <a:rPr sz="11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public</a:t>
            </a:r>
            <a:r>
              <a:rPr sz="11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1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private</a:t>
            </a:r>
            <a:r>
              <a:rPr sz="11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sectors</a:t>
            </a:r>
            <a:r>
              <a:rPr sz="11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is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crucial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for</a:t>
            </a:r>
            <a:r>
              <a:rPr sz="1100" b="1" spc="-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20" dirty="0">
                <a:solidFill>
                  <a:srgbClr val="0D0D0D"/>
                </a:solidFill>
                <a:latin typeface="Tahoma"/>
                <a:cs typeface="Tahoma"/>
              </a:rPr>
              <a:t>improving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youth</a:t>
            </a:r>
            <a:r>
              <a:rPr sz="1100" b="1" spc="-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employment.</a:t>
            </a:r>
            <a:endParaRPr sz="1100">
              <a:latin typeface="Tahoma"/>
              <a:cs typeface="Tahoma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60615" y="13313905"/>
            <a:ext cx="1399258" cy="635586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54392" y="17125853"/>
            <a:ext cx="9420860" cy="2978785"/>
          </a:xfrm>
          <a:custGeom>
            <a:avLst/>
            <a:gdLst/>
            <a:ahLst/>
            <a:cxnLst/>
            <a:rect l="l" t="t" r="r" b="b"/>
            <a:pathLst>
              <a:path w="9420860" h="2978784">
                <a:moveTo>
                  <a:pt x="0" y="0"/>
                </a:moveTo>
                <a:lnTo>
                  <a:pt x="9420718" y="0"/>
                </a:lnTo>
                <a:lnTo>
                  <a:pt x="9420718" y="2978245"/>
                </a:lnTo>
                <a:lnTo>
                  <a:pt x="0" y="2978245"/>
                </a:lnTo>
                <a:lnTo>
                  <a:pt x="0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9585414" y="11263228"/>
            <a:ext cx="4626610" cy="8841105"/>
            <a:chOff x="9585414" y="11263228"/>
            <a:chExt cx="4626610" cy="8841105"/>
          </a:xfrm>
        </p:grpSpPr>
        <p:sp>
          <p:nvSpPr>
            <p:cNvPr id="10" name="object 10"/>
            <p:cNvSpPr/>
            <p:nvPr/>
          </p:nvSpPr>
          <p:spPr>
            <a:xfrm>
              <a:off x="9585414" y="11263235"/>
              <a:ext cx="4626610" cy="8841105"/>
            </a:xfrm>
            <a:custGeom>
              <a:avLst/>
              <a:gdLst/>
              <a:ahLst/>
              <a:cxnLst/>
              <a:rect l="l" t="t" r="r" b="b"/>
              <a:pathLst>
                <a:path w="4626609" h="8841105">
                  <a:moveTo>
                    <a:pt x="17907" y="29387"/>
                  </a:moveTo>
                  <a:lnTo>
                    <a:pt x="0" y="29387"/>
                  </a:lnTo>
                  <a:lnTo>
                    <a:pt x="0" y="8840864"/>
                  </a:lnTo>
                  <a:lnTo>
                    <a:pt x="17907" y="8840864"/>
                  </a:lnTo>
                  <a:lnTo>
                    <a:pt x="17907" y="29387"/>
                  </a:lnTo>
                  <a:close/>
                </a:path>
                <a:path w="4626609" h="8841105">
                  <a:moveTo>
                    <a:pt x="4626254" y="0"/>
                  </a:moveTo>
                  <a:lnTo>
                    <a:pt x="8978" y="0"/>
                  </a:lnTo>
                  <a:lnTo>
                    <a:pt x="8978" y="17907"/>
                  </a:lnTo>
                  <a:lnTo>
                    <a:pt x="4626254" y="17907"/>
                  </a:lnTo>
                  <a:lnTo>
                    <a:pt x="4626254" y="0"/>
                  </a:lnTo>
                  <a:close/>
                </a:path>
              </a:pathLst>
            </a:custGeom>
            <a:solidFill>
              <a:srgbClr val="F46E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948348" y="12015387"/>
              <a:ext cx="4131310" cy="1756410"/>
            </a:xfrm>
            <a:custGeom>
              <a:avLst/>
              <a:gdLst/>
              <a:ahLst/>
              <a:cxnLst/>
              <a:rect l="l" t="t" r="r" b="b"/>
              <a:pathLst>
                <a:path w="4131309" h="1756409">
                  <a:moveTo>
                    <a:pt x="4131141" y="1756388"/>
                  </a:moveTo>
                  <a:lnTo>
                    <a:pt x="0" y="1756388"/>
                  </a:lnTo>
                  <a:lnTo>
                    <a:pt x="0" y="0"/>
                  </a:lnTo>
                  <a:lnTo>
                    <a:pt x="4131141" y="0"/>
                  </a:lnTo>
                  <a:lnTo>
                    <a:pt x="4131141" y="1756388"/>
                  </a:lnTo>
                  <a:close/>
                </a:path>
              </a:pathLst>
            </a:custGeom>
            <a:solidFill>
              <a:srgbClr val="F5B0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759429" y="11612210"/>
              <a:ext cx="4166235" cy="2439035"/>
            </a:xfrm>
            <a:custGeom>
              <a:avLst/>
              <a:gdLst/>
              <a:ahLst/>
              <a:cxnLst/>
              <a:rect l="l" t="t" r="r" b="b"/>
              <a:pathLst>
                <a:path w="4166234" h="2439034">
                  <a:moveTo>
                    <a:pt x="4165635" y="2044410"/>
                  </a:moveTo>
                  <a:lnTo>
                    <a:pt x="0" y="2044410"/>
                  </a:lnTo>
                  <a:lnTo>
                    <a:pt x="0" y="253528"/>
                  </a:lnTo>
                  <a:lnTo>
                    <a:pt x="4165635" y="253528"/>
                  </a:lnTo>
                  <a:lnTo>
                    <a:pt x="4165635" y="288021"/>
                  </a:lnTo>
                  <a:lnTo>
                    <a:pt x="34493" y="288021"/>
                  </a:lnTo>
                  <a:lnTo>
                    <a:pt x="34493" y="2010049"/>
                  </a:lnTo>
                  <a:lnTo>
                    <a:pt x="4165635" y="2010049"/>
                  </a:lnTo>
                  <a:lnTo>
                    <a:pt x="4165635" y="2044410"/>
                  </a:lnTo>
                  <a:close/>
                </a:path>
                <a:path w="4166234" h="2439034">
                  <a:moveTo>
                    <a:pt x="4165635" y="2010049"/>
                  </a:moveTo>
                  <a:lnTo>
                    <a:pt x="4131141" y="2010049"/>
                  </a:lnTo>
                  <a:lnTo>
                    <a:pt x="4131141" y="288021"/>
                  </a:lnTo>
                  <a:lnTo>
                    <a:pt x="4165635" y="288021"/>
                  </a:lnTo>
                  <a:lnTo>
                    <a:pt x="4165635" y="2010049"/>
                  </a:lnTo>
                  <a:close/>
                </a:path>
                <a:path w="4166234" h="2439034">
                  <a:moveTo>
                    <a:pt x="92071" y="191306"/>
                  </a:moveTo>
                  <a:lnTo>
                    <a:pt x="67310" y="186321"/>
                  </a:lnTo>
                  <a:lnTo>
                    <a:pt x="47113" y="172716"/>
                  </a:lnTo>
                  <a:lnTo>
                    <a:pt x="33508" y="152520"/>
                  </a:lnTo>
                  <a:lnTo>
                    <a:pt x="28523" y="127759"/>
                  </a:lnTo>
                  <a:lnTo>
                    <a:pt x="28523" y="120329"/>
                  </a:lnTo>
                  <a:lnTo>
                    <a:pt x="40728" y="90214"/>
                  </a:lnTo>
                  <a:lnTo>
                    <a:pt x="88489" y="0"/>
                  </a:lnTo>
                  <a:lnTo>
                    <a:pt x="121523" y="0"/>
                  </a:lnTo>
                  <a:lnTo>
                    <a:pt x="100429" y="64741"/>
                  </a:lnTo>
                  <a:lnTo>
                    <a:pt x="122205" y="71789"/>
                  </a:lnTo>
                  <a:lnTo>
                    <a:pt x="139715" y="85703"/>
                  </a:lnTo>
                  <a:lnTo>
                    <a:pt x="151380" y="104890"/>
                  </a:lnTo>
                  <a:lnTo>
                    <a:pt x="155619" y="127759"/>
                  </a:lnTo>
                  <a:lnTo>
                    <a:pt x="150633" y="152464"/>
                  </a:lnTo>
                  <a:lnTo>
                    <a:pt x="137029" y="172667"/>
                  </a:lnTo>
                  <a:lnTo>
                    <a:pt x="116832" y="186302"/>
                  </a:lnTo>
                  <a:lnTo>
                    <a:pt x="92071" y="191306"/>
                  </a:lnTo>
                  <a:close/>
                </a:path>
                <a:path w="4166234" h="2439034">
                  <a:moveTo>
                    <a:pt x="263212" y="191306"/>
                  </a:moveTo>
                  <a:lnTo>
                    <a:pt x="238507" y="186321"/>
                  </a:lnTo>
                  <a:lnTo>
                    <a:pt x="218304" y="172716"/>
                  </a:lnTo>
                  <a:lnTo>
                    <a:pt x="204669" y="152520"/>
                  </a:lnTo>
                  <a:lnTo>
                    <a:pt x="199665" y="127759"/>
                  </a:lnTo>
                  <a:lnTo>
                    <a:pt x="199665" y="120329"/>
                  </a:lnTo>
                  <a:lnTo>
                    <a:pt x="211870" y="90214"/>
                  </a:lnTo>
                  <a:lnTo>
                    <a:pt x="259630" y="0"/>
                  </a:lnTo>
                  <a:lnTo>
                    <a:pt x="292665" y="0"/>
                  </a:lnTo>
                  <a:lnTo>
                    <a:pt x="271570" y="64741"/>
                  </a:lnTo>
                  <a:lnTo>
                    <a:pt x="293347" y="71789"/>
                  </a:lnTo>
                  <a:lnTo>
                    <a:pt x="310857" y="85703"/>
                  </a:lnTo>
                  <a:lnTo>
                    <a:pt x="322521" y="104890"/>
                  </a:lnTo>
                  <a:lnTo>
                    <a:pt x="326760" y="127759"/>
                  </a:lnTo>
                  <a:lnTo>
                    <a:pt x="321775" y="152464"/>
                  </a:lnTo>
                  <a:lnTo>
                    <a:pt x="308170" y="172667"/>
                  </a:lnTo>
                  <a:lnTo>
                    <a:pt x="287974" y="186302"/>
                  </a:lnTo>
                  <a:lnTo>
                    <a:pt x="263212" y="191306"/>
                  </a:lnTo>
                  <a:close/>
                </a:path>
                <a:path w="4166234" h="2439034">
                  <a:moveTo>
                    <a:pt x="4070114" y="2438566"/>
                  </a:moveTo>
                  <a:lnTo>
                    <a:pt x="4037080" y="2438566"/>
                  </a:lnTo>
                  <a:lnTo>
                    <a:pt x="4058174" y="2373824"/>
                  </a:lnTo>
                  <a:lnTo>
                    <a:pt x="4036398" y="2366776"/>
                  </a:lnTo>
                  <a:lnTo>
                    <a:pt x="4018888" y="2352863"/>
                  </a:lnTo>
                  <a:lnTo>
                    <a:pt x="4007223" y="2333675"/>
                  </a:lnTo>
                  <a:lnTo>
                    <a:pt x="4002984" y="2310807"/>
                  </a:lnTo>
                  <a:lnTo>
                    <a:pt x="4007970" y="2286046"/>
                  </a:lnTo>
                  <a:lnTo>
                    <a:pt x="4021574" y="2265849"/>
                  </a:lnTo>
                  <a:lnTo>
                    <a:pt x="4041771" y="2252244"/>
                  </a:lnTo>
                  <a:lnTo>
                    <a:pt x="4066532" y="2247259"/>
                  </a:lnTo>
                  <a:lnTo>
                    <a:pt x="4091293" y="2252244"/>
                  </a:lnTo>
                  <a:lnTo>
                    <a:pt x="4111490" y="2265849"/>
                  </a:lnTo>
                  <a:lnTo>
                    <a:pt x="4125095" y="2286046"/>
                  </a:lnTo>
                  <a:lnTo>
                    <a:pt x="4130080" y="2310807"/>
                  </a:lnTo>
                  <a:lnTo>
                    <a:pt x="4130080" y="2318236"/>
                  </a:lnTo>
                  <a:lnTo>
                    <a:pt x="4117875" y="2348352"/>
                  </a:lnTo>
                  <a:lnTo>
                    <a:pt x="4070114" y="2438566"/>
                  </a:lnTo>
                  <a:close/>
                </a:path>
                <a:path w="4166234" h="2439034">
                  <a:moveTo>
                    <a:pt x="3898973" y="2438566"/>
                  </a:moveTo>
                  <a:lnTo>
                    <a:pt x="3865939" y="2438566"/>
                  </a:lnTo>
                  <a:lnTo>
                    <a:pt x="3887033" y="2373824"/>
                  </a:lnTo>
                  <a:lnTo>
                    <a:pt x="3865256" y="2366776"/>
                  </a:lnTo>
                  <a:lnTo>
                    <a:pt x="3847746" y="2352863"/>
                  </a:lnTo>
                  <a:lnTo>
                    <a:pt x="3836082" y="2333675"/>
                  </a:lnTo>
                  <a:lnTo>
                    <a:pt x="3831843" y="2310807"/>
                  </a:lnTo>
                  <a:lnTo>
                    <a:pt x="3836828" y="2286046"/>
                  </a:lnTo>
                  <a:lnTo>
                    <a:pt x="3850433" y="2265849"/>
                  </a:lnTo>
                  <a:lnTo>
                    <a:pt x="3870630" y="2252244"/>
                  </a:lnTo>
                  <a:lnTo>
                    <a:pt x="3895391" y="2247259"/>
                  </a:lnTo>
                  <a:lnTo>
                    <a:pt x="3920096" y="2252244"/>
                  </a:lnTo>
                  <a:lnTo>
                    <a:pt x="3940299" y="2265849"/>
                  </a:lnTo>
                  <a:lnTo>
                    <a:pt x="3953935" y="2286046"/>
                  </a:lnTo>
                  <a:lnTo>
                    <a:pt x="3958939" y="2310807"/>
                  </a:lnTo>
                  <a:lnTo>
                    <a:pt x="3958939" y="2318236"/>
                  </a:lnTo>
                  <a:lnTo>
                    <a:pt x="3946734" y="2348352"/>
                  </a:lnTo>
                  <a:lnTo>
                    <a:pt x="3898973" y="2438566"/>
                  </a:lnTo>
                  <a:close/>
                </a:path>
              </a:pathLst>
            </a:custGeom>
            <a:solidFill>
              <a:srgbClr val="F4C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022834" y="17861086"/>
              <a:ext cx="4045585" cy="1720214"/>
            </a:xfrm>
            <a:custGeom>
              <a:avLst/>
              <a:gdLst/>
              <a:ahLst/>
              <a:cxnLst/>
              <a:rect l="l" t="t" r="r" b="b"/>
              <a:pathLst>
                <a:path w="4045584" h="1720215">
                  <a:moveTo>
                    <a:pt x="4045327" y="1719904"/>
                  </a:moveTo>
                  <a:lnTo>
                    <a:pt x="0" y="1719904"/>
                  </a:lnTo>
                  <a:lnTo>
                    <a:pt x="0" y="0"/>
                  </a:lnTo>
                  <a:lnTo>
                    <a:pt x="4045327" y="0"/>
                  </a:lnTo>
                  <a:lnTo>
                    <a:pt x="4045327" y="1719904"/>
                  </a:lnTo>
                  <a:close/>
                </a:path>
              </a:pathLst>
            </a:custGeom>
            <a:solidFill>
              <a:srgbClr val="F5B0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837839" y="17466284"/>
              <a:ext cx="4079240" cy="2388235"/>
            </a:xfrm>
            <a:custGeom>
              <a:avLst/>
              <a:gdLst/>
              <a:ahLst/>
              <a:cxnLst/>
              <a:rect l="l" t="t" r="r" b="b"/>
              <a:pathLst>
                <a:path w="4079240" h="2388234">
                  <a:moveTo>
                    <a:pt x="4079105" y="2001943"/>
                  </a:moveTo>
                  <a:lnTo>
                    <a:pt x="0" y="2001943"/>
                  </a:lnTo>
                  <a:lnTo>
                    <a:pt x="0" y="248261"/>
                  </a:lnTo>
                  <a:lnTo>
                    <a:pt x="4079105" y="248261"/>
                  </a:lnTo>
                  <a:lnTo>
                    <a:pt x="4079105" y="282038"/>
                  </a:lnTo>
                  <a:lnTo>
                    <a:pt x="33777" y="282038"/>
                  </a:lnTo>
                  <a:lnTo>
                    <a:pt x="33777" y="1968295"/>
                  </a:lnTo>
                  <a:lnTo>
                    <a:pt x="4079105" y="1968295"/>
                  </a:lnTo>
                  <a:lnTo>
                    <a:pt x="4079105" y="2001943"/>
                  </a:lnTo>
                  <a:close/>
                </a:path>
                <a:path w="4079240" h="2388234">
                  <a:moveTo>
                    <a:pt x="4079105" y="1968295"/>
                  </a:moveTo>
                  <a:lnTo>
                    <a:pt x="4045328" y="1968295"/>
                  </a:lnTo>
                  <a:lnTo>
                    <a:pt x="4045328" y="282038"/>
                  </a:lnTo>
                  <a:lnTo>
                    <a:pt x="4079105" y="282038"/>
                  </a:lnTo>
                  <a:lnTo>
                    <a:pt x="4079105" y="1968295"/>
                  </a:lnTo>
                  <a:close/>
                </a:path>
                <a:path w="4079240" h="2388234">
                  <a:moveTo>
                    <a:pt x="90158" y="187332"/>
                  </a:moveTo>
                  <a:lnTo>
                    <a:pt x="65884" y="182432"/>
                  </a:lnTo>
                  <a:lnTo>
                    <a:pt x="46134" y="169129"/>
                  </a:lnTo>
                  <a:lnTo>
                    <a:pt x="32812" y="149352"/>
                  </a:lnTo>
                  <a:lnTo>
                    <a:pt x="27930" y="125105"/>
                  </a:lnTo>
                  <a:lnTo>
                    <a:pt x="27930" y="117830"/>
                  </a:lnTo>
                  <a:lnTo>
                    <a:pt x="39882" y="88340"/>
                  </a:lnTo>
                  <a:lnTo>
                    <a:pt x="86651" y="0"/>
                  </a:lnTo>
                  <a:lnTo>
                    <a:pt x="118999" y="0"/>
                  </a:lnTo>
                  <a:lnTo>
                    <a:pt x="98343" y="63397"/>
                  </a:lnTo>
                  <a:lnTo>
                    <a:pt x="119667" y="70298"/>
                  </a:lnTo>
                  <a:lnTo>
                    <a:pt x="136813" y="83923"/>
                  </a:lnTo>
                  <a:lnTo>
                    <a:pt x="148235" y="102711"/>
                  </a:lnTo>
                  <a:lnTo>
                    <a:pt x="152386" y="125105"/>
                  </a:lnTo>
                  <a:lnTo>
                    <a:pt x="147504" y="149297"/>
                  </a:lnTo>
                  <a:lnTo>
                    <a:pt x="134182" y="169080"/>
                  </a:lnTo>
                  <a:lnTo>
                    <a:pt x="114405" y="182432"/>
                  </a:lnTo>
                  <a:lnTo>
                    <a:pt x="90158" y="187332"/>
                  </a:lnTo>
                  <a:close/>
                </a:path>
                <a:path w="4079240" h="2388234">
                  <a:moveTo>
                    <a:pt x="257745" y="187332"/>
                  </a:moveTo>
                  <a:lnTo>
                    <a:pt x="233526" y="182432"/>
                  </a:lnTo>
                  <a:lnTo>
                    <a:pt x="213770" y="169129"/>
                  </a:lnTo>
                  <a:lnTo>
                    <a:pt x="200417" y="149352"/>
                  </a:lnTo>
                  <a:lnTo>
                    <a:pt x="195517" y="125105"/>
                  </a:lnTo>
                  <a:lnTo>
                    <a:pt x="195517" y="117830"/>
                  </a:lnTo>
                  <a:lnTo>
                    <a:pt x="207469" y="88340"/>
                  </a:lnTo>
                  <a:lnTo>
                    <a:pt x="254237" y="0"/>
                  </a:lnTo>
                  <a:lnTo>
                    <a:pt x="286585" y="0"/>
                  </a:lnTo>
                  <a:lnTo>
                    <a:pt x="265929" y="63397"/>
                  </a:lnTo>
                  <a:lnTo>
                    <a:pt x="287253" y="70298"/>
                  </a:lnTo>
                  <a:lnTo>
                    <a:pt x="304399" y="83923"/>
                  </a:lnTo>
                  <a:lnTo>
                    <a:pt x="315822" y="102711"/>
                  </a:lnTo>
                  <a:lnTo>
                    <a:pt x="319973" y="125105"/>
                  </a:lnTo>
                  <a:lnTo>
                    <a:pt x="315091" y="149297"/>
                  </a:lnTo>
                  <a:lnTo>
                    <a:pt x="301769" y="169080"/>
                  </a:lnTo>
                  <a:lnTo>
                    <a:pt x="281992" y="182432"/>
                  </a:lnTo>
                  <a:lnTo>
                    <a:pt x="257745" y="187332"/>
                  </a:lnTo>
                  <a:close/>
                </a:path>
                <a:path w="4079240" h="2388234">
                  <a:moveTo>
                    <a:pt x="3985569" y="2387911"/>
                  </a:moveTo>
                  <a:lnTo>
                    <a:pt x="3953221" y="2387911"/>
                  </a:lnTo>
                  <a:lnTo>
                    <a:pt x="3973876" y="2324514"/>
                  </a:lnTo>
                  <a:lnTo>
                    <a:pt x="3952552" y="2317613"/>
                  </a:lnTo>
                  <a:lnTo>
                    <a:pt x="3935406" y="2303988"/>
                  </a:lnTo>
                  <a:lnTo>
                    <a:pt x="3923984" y="2285199"/>
                  </a:lnTo>
                  <a:lnTo>
                    <a:pt x="3919833" y="2262806"/>
                  </a:lnTo>
                  <a:lnTo>
                    <a:pt x="3924715" y="2238559"/>
                  </a:lnTo>
                  <a:lnTo>
                    <a:pt x="3938037" y="2218782"/>
                  </a:lnTo>
                  <a:lnTo>
                    <a:pt x="3957814" y="2205460"/>
                  </a:lnTo>
                  <a:lnTo>
                    <a:pt x="3982061" y="2200578"/>
                  </a:lnTo>
                  <a:lnTo>
                    <a:pt x="4006307" y="2205460"/>
                  </a:lnTo>
                  <a:lnTo>
                    <a:pt x="4026085" y="2218782"/>
                  </a:lnTo>
                  <a:lnTo>
                    <a:pt x="4039407" y="2238559"/>
                  </a:lnTo>
                  <a:lnTo>
                    <a:pt x="4044289" y="2262806"/>
                  </a:lnTo>
                  <a:lnTo>
                    <a:pt x="4044289" y="2270081"/>
                  </a:lnTo>
                  <a:lnTo>
                    <a:pt x="4032337" y="2299571"/>
                  </a:lnTo>
                  <a:lnTo>
                    <a:pt x="3985569" y="2387911"/>
                  </a:lnTo>
                  <a:close/>
                </a:path>
                <a:path w="4079240" h="2388234">
                  <a:moveTo>
                    <a:pt x="3817982" y="2387911"/>
                  </a:moveTo>
                  <a:lnTo>
                    <a:pt x="3785634" y="2387911"/>
                  </a:lnTo>
                  <a:lnTo>
                    <a:pt x="3806290" y="2324514"/>
                  </a:lnTo>
                  <a:lnTo>
                    <a:pt x="3784966" y="2317613"/>
                  </a:lnTo>
                  <a:lnTo>
                    <a:pt x="3767820" y="2303988"/>
                  </a:lnTo>
                  <a:lnTo>
                    <a:pt x="3756397" y="2285199"/>
                  </a:lnTo>
                  <a:lnTo>
                    <a:pt x="3752246" y="2262806"/>
                  </a:lnTo>
                  <a:lnTo>
                    <a:pt x="3757128" y="2238559"/>
                  </a:lnTo>
                  <a:lnTo>
                    <a:pt x="3770450" y="2218782"/>
                  </a:lnTo>
                  <a:lnTo>
                    <a:pt x="3790228" y="2205460"/>
                  </a:lnTo>
                  <a:lnTo>
                    <a:pt x="3814474" y="2200578"/>
                  </a:lnTo>
                  <a:lnTo>
                    <a:pt x="3838666" y="2205460"/>
                  </a:lnTo>
                  <a:lnTo>
                    <a:pt x="3858450" y="2218782"/>
                  </a:lnTo>
                  <a:lnTo>
                    <a:pt x="3871802" y="2238559"/>
                  </a:lnTo>
                  <a:lnTo>
                    <a:pt x="3876702" y="2262806"/>
                  </a:lnTo>
                  <a:lnTo>
                    <a:pt x="3876702" y="2270081"/>
                  </a:lnTo>
                  <a:lnTo>
                    <a:pt x="3864751" y="2299571"/>
                  </a:lnTo>
                  <a:lnTo>
                    <a:pt x="3817982" y="2387911"/>
                  </a:lnTo>
                  <a:close/>
                </a:path>
              </a:pathLst>
            </a:custGeom>
            <a:solidFill>
              <a:srgbClr val="F4C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963740" y="15848404"/>
              <a:ext cx="4104640" cy="1745614"/>
            </a:xfrm>
            <a:custGeom>
              <a:avLst/>
              <a:gdLst/>
              <a:ahLst/>
              <a:cxnLst/>
              <a:rect l="l" t="t" r="r" b="b"/>
              <a:pathLst>
                <a:path w="4104640" h="1745615">
                  <a:moveTo>
                    <a:pt x="4104354" y="1745000"/>
                  </a:moveTo>
                  <a:lnTo>
                    <a:pt x="0" y="1745000"/>
                  </a:lnTo>
                  <a:lnTo>
                    <a:pt x="0" y="0"/>
                  </a:lnTo>
                  <a:lnTo>
                    <a:pt x="4104354" y="0"/>
                  </a:lnTo>
                  <a:lnTo>
                    <a:pt x="4104354" y="1745000"/>
                  </a:lnTo>
                  <a:close/>
                </a:path>
              </a:pathLst>
            </a:custGeom>
            <a:solidFill>
              <a:srgbClr val="F5B0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776046" y="15447841"/>
              <a:ext cx="4138929" cy="2423160"/>
            </a:xfrm>
            <a:custGeom>
              <a:avLst/>
              <a:gdLst/>
              <a:ahLst/>
              <a:cxnLst/>
              <a:rect l="l" t="t" r="r" b="b"/>
              <a:pathLst>
                <a:path w="4138930" h="2423159">
                  <a:moveTo>
                    <a:pt x="4138624" y="2031154"/>
                  </a:moveTo>
                  <a:lnTo>
                    <a:pt x="0" y="2031154"/>
                  </a:lnTo>
                  <a:lnTo>
                    <a:pt x="0" y="251884"/>
                  </a:lnTo>
                  <a:lnTo>
                    <a:pt x="4138624" y="251884"/>
                  </a:lnTo>
                  <a:lnTo>
                    <a:pt x="4138624" y="286154"/>
                  </a:lnTo>
                  <a:lnTo>
                    <a:pt x="34269" y="286154"/>
                  </a:lnTo>
                  <a:lnTo>
                    <a:pt x="34269" y="1997015"/>
                  </a:lnTo>
                  <a:lnTo>
                    <a:pt x="4138624" y="1997015"/>
                  </a:lnTo>
                  <a:lnTo>
                    <a:pt x="4138624" y="2031154"/>
                  </a:lnTo>
                  <a:close/>
                </a:path>
                <a:path w="4138930" h="2423159">
                  <a:moveTo>
                    <a:pt x="4138624" y="1997015"/>
                  </a:moveTo>
                  <a:lnTo>
                    <a:pt x="4104354" y="1997015"/>
                  </a:lnTo>
                  <a:lnTo>
                    <a:pt x="4104354" y="286154"/>
                  </a:lnTo>
                  <a:lnTo>
                    <a:pt x="4138624" y="286154"/>
                  </a:lnTo>
                  <a:lnTo>
                    <a:pt x="4138624" y="1997015"/>
                  </a:lnTo>
                  <a:close/>
                </a:path>
                <a:path w="4138930" h="2423159">
                  <a:moveTo>
                    <a:pt x="91474" y="190066"/>
                  </a:moveTo>
                  <a:lnTo>
                    <a:pt x="66873" y="185113"/>
                  </a:lnTo>
                  <a:lnTo>
                    <a:pt x="46808" y="171596"/>
                  </a:lnTo>
                  <a:lnTo>
                    <a:pt x="33291" y="151531"/>
                  </a:lnTo>
                  <a:lnTo>
                    <a:pt x="28338" y="126930"/>
                  </a:lnTo>
                  <a:lnTo>
                    <a:pt x="28338" y="119549"/>
                  </a:lnTo>
                  <a:lnTo>
                    <a:pt x="40464" y="89629"/>
                  </a:lnTo>
                  <a:lnTo>
                    <a:pt x="87915" y="0"/>
                  </a:lnTo>
                  <a:lnTo>
                    <a:pt x="120735" y="0"/>
                  </a:lnTo>
                  <a:lnTo>
                    <a:pt x="99778" y="64322"/>
                  </a:lnTo>
                  <a:lnTo>
                    <a:pt x="121413" y="71324"/>
                  </a:lnTo>
                  <a:lnTo>
                    <a:pt x="138809" y="85147"/>
                  </a:lnTo>
                  <a:lnTo>
                    <a:pt x="150398" y="104210"/>
                  </a:lnTo>
                  <a:lnTo>
                    <a:pt x="154610" y="126930"/>
                  </a:lnTo>
                  <a:lnTo>
                    <a:pt x="149657" y="151475"/>
                  </a:lnTo>
                  <a:lnTo>
                    <a:pt x="136140" y="171547"/>
                  </a:lnTo>
                  <a:lnTo>
                    <a:pt x="116075" y="185094"/>
                  </a:lnTo>
                  <a:lnTo>
                    <a:pt x="91474" y="190066"/>
                  </a:lnTo>
                  <a:close/>
                </a:path>
                <a:path w="4138930" h="2423159">
                  <a:moveTo>
                    <a:pt x="261506" y="190066"/>
                  </a:moveTo>
                  <a:lnTo>
                    <a:pt x="236933" y="185094"/>
                  </a:lnTo>
                  <a:lnTo>
                    <a:pt x="216889" y="171596"/>
                  </a:lnTo>
                  <a:lnTo>
                    <a:pt x="203341" y="151531"/>
                  </a:lnTo>
                  <a:lnTo>
                    <a:pt x="198370" y="126930"/>
                  </a:lnTo>
                  <a:lnTo>
                    <a:pt x="198370" y="119549"/>
                  </a:lnTo>
                  <a:lnTo>
                    <a:pt x="210496" y="89629"/>
                  </a:lnTo>
                  <a:lnTo>
                    <a:pt x="257947" y="0"/>
                  </a:lnTo>
                  <a:lnTo>
                    <a:pt x="290767" y="0"/>
                  </a:lnTo>
                  <a:lnTo>
                    <a:pt x="269810" y="64322"/>
                  </a:lnTo>
                  <a:lnTo>
                    <a:pt x="291444" y="71324"/>
                  </a:lnTo>
                  <a:lnTo>
                    <a:pt x="308841" y="85147"/>
                  </a:lnTo>
                  <a:lnTo>
                    <a:pt x="320430" y="104210"/>
                  </a:lnTo>
                  <a:lnTo>
                    <a:pt x="324642" y="126930"/>
                  </a:lnTo>
                  <a:lnTo>
                    <a:pt x="319688" y="151475"/>
                  </a:lnTo>
                  <a:lnTo>
                    <a:pt x="306172" y="171547"/>
                  </a:lnTo>
                  <a:lnTo>
                    <a:pt x="286106" y="185094"/>
                  </a:lnTo>
                  <a:lnTo>
                    <a:pt x="261506" y="190066"/>
                  </a:lnTo>
                  <a:close/>
                </a:path>
                <a:path w="4138930" h="2423159">
                  <a:moveTo>
                    <a:pt x="4043723" y="2422754"/>
                  </a:moveTo>
                  <a:lnTo>
                    <a:pt x="4010903" y="2422754"/>
                  </a:lnTo>
                  <a:lnTo>
                    <a:pt x="4031860" y="2358432"/>
                  </a:lnTo>
                  <a:lnTo>
                    <a:pt x="4010225" y="2351429"/>
                  </a:lnTo>
                  <a:lnTo>
                    <a:pt x="3992828" y="2337606"/>
                  </a:lnTo>
                  <a:lnTo>
                    <a:pt x="3981240" y="2318543"/>
                  </a:lnTo>
                  <a:lnTo>
                    <a:pt x="3977028" y="2295823"/>
                  </a:lnTo>
                  <a:lnTo>
                    <a:pt x="3981981" y="2271222"/>
                  </a:lnTo>
                  <a:lnTo>
                    <a:pt x="3995498" y="2251157"/>
                  </a:lnTo>
                  <a:lnTo>
                    <a:pt x="4015563" y="2237640"/>
                  </a:lnTo>
                  <a:lnTo>
                    <a:pt x="4040164" y="2232687"/>
                  </a:lnTo>
                  <a:lnTo>
                    <a:pt x="4064764" y="2237640"/>
                  </a:lnTo>
                  <a:lnTo>
                    <a:pt x="4084830" y="2251157"/>
                  </a:lnTo>
                  <a:lnTo>
                    <a:pt x="4098347" y="2271222"/>
                  </a:lnTo>
                  <a:lnTo>
                    <a:pt x="4103300" y="2295823"/>
                  </a:lnTo>
                  <a:lnTo>
                    <a:pt x="4103300" y="2303204"/>
                  </a:lnTo>
                  <a:lnTo>
                    <a:pt x="4091174" y="2333125"/>
                  </a:lnTo>
                  <a:lnTo>
                    <a:pt x="4043723" y="2422754"/>
                  </a:lnTo>
                  <a:close/>
                </a:path>
                <a:path w="4138930" h="2423159">
                  <a:moveTo>
                    <a:pt x="3873691" y="2422754"/>
                  </a:moveTo>
                  <a:lnTo>
                    <a:pt x="3840871" y="2422754"/>
                  </a:lnTo>
                  <a:lnTo>
                    <a:pt x="3861828" y="2358432"/>
                  </a:lnTo>
                  <a:lnTo>
                    <a:pt x="3840193" y="2351429"/>
                  </a:lnTo>
                  <a:lnTo>
                    <a:pt x="3822797" y="2337606"/>
                  </a:lnTo>
                  <a:lnTo>
                    <a:pt x="3811208" y="2318543"/>
                  </a:lnTo>
                  <a:lnTo>
                    <a:pt x="3806996" y="2295823"/>
                  </a:lnTo>
                  <a:lnTo>
                    <a:pt x="3811949" y="2271222"/>
                  </a:lnTo>
                  <a:lnTo>
                    <a:pt x="3825466" y="2251157"/>
                  </a:lnTo>
                  <a:lnTo>
                    <a:pt x="3845532" y="2237640"/>
                  </a:lnTo>
                  <a:lnTo>
                    <a:pt x="3870132" y="2232687"/>
                  </a:lnTo>
                  <a:lnTo>
                    <a:pt x="3894677" y="2237640"/>
                  </a:lnTo>
                  <a:lnTo>
                    <a:pt x="3914749" y="2251157"/>
                  </a:lnTo>
                  <a:lnTo>
                    <a:pt x="3928297" y="2271222"/>
                  </a:lnTo>
                  <a:lnTo>
                    <a:pt x="3933268" y="2295823"/>
                  </a:lnTo>
                  <a:lnTo>
                    <a:pt x="3933268" y="2303204"/>
                  </a:lnTo>
                  <a:lnTo>
                    <a:pt x="3921142" y="2333125"/>
                  </a:lnTo>
                  <a:lnTo>
                    <a:pt x="3873691" y="2422754"/>
                  </a:lnTo>
                  <a:close/>
                </a:path>
              </a:pathLst>
            </a:custGeom>
            <a:solidFill>
              <a:srgbClr val="F4C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963740" y="13894070"/>
              <a:ext cx="4104640" cy="1745614"/>
            </a:xfrm>
            <a:custGeom>
              <a:avLst/>
              <a:gdLst/>
              <a:ahLst/>
              <a:cxnLst/>
              <a:rect l="l" t="t" r="r" b="b"/>
              <a:pathLst>
                <a:path w="4104640" h="1745615">
                  <a:moveTo>
                    <a:pt x="4104354" y="1745000"/>
                  </a:moveTo>
                  <a:lnTo>
                    <a:pt x="0" y="1745000"/>
                  </a:lnTo>
                  <a:lnTo>
                    <a:pt x="0" y="0"/>
                  </a:lnTo>
                  <a:lnTo>
                    <a:pt x="4104354" y="0"/>
                  </a:lnTo>
                  <a:lnTo>
                    <a:pt x="4104354" y="1745000"/>
                  </a:lnTo>
                  <a:close/>
                </a:path>
              </a:pathLst>
            </a:custGeom>
            <a:solidFill>
              <a:srgbClr val="F5B0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776046" y="13493507"/>
              <a:ext cx="4138929" cy="2423160"/>
            </a:xfrm>
            <a:custGeom>
              <a:avLst/>
              <a:gdLst/>
              <a:ahLst/>
              <a:cxnLst/>
              <a:rect l="l" t="t" r="r" b="b"/>
              <a:pathLst>
                <a:path w="4138930" h="2423159">
                  <a:moveTo>
                    <a:pt x="4138624" y="2031154"/>
                  </a:moveTo>
                  <a:lnTo>
                    <a:pt x="0" y="2031154"/>
                  </a:lnTo>
                  <a:lnTo>
                    <a:pt x="0" y="251884"/>
                  </a:lnTo>
                  <a:lnTo>
                    <a:pt x="4138624" y="251884"/>
                  </a:lnTo>
                  <a:lnTo>
                    <a:pt x="4138624" y="286154"/>
                  </a:lnTo>
                  <a:lnTo>
                    <a:pt x="34269" y="286154"/>
                  </a:lnTo>
                  <a:lnTo>
                    <a:pt x="34269" y="1997015"/>
                  </a:lnTo>
                  <a:lnTo>
                    <a:pt x="4138624" y="1997015"/>
                  </a:lnTo>
                  <a:lnTo>
                    <a:pt x="4138624" y="2031154"/>
                  </a:lnTo>
                  <a:close/>
                </a:path>
                <a:path w="4138930" h="2423159">
                  <a:moveTo>
                    <a:pt x="4138624" y="1997015"/>
                  </a:moveTo>
                  <a:lnTo>
                    <a:pt x="4104354" y="1997015"/>
                  </a:lnTo>
                  <a:lnTo>
                    <a:pt x="4104354" y="286154"/>
                  </a:lnTo>
                  <a:lnTo>
                    <a:pt x="4138624" y="286154"/>
                  </a:lnTo>
                  <a:lnTo>
                    <a:pt x="4138624" y="1997015"/>
                  </a:lnTo>
                  <a:close/>
                </a:path>
                <a:path w="4138930" h="2423159">
                  <a:moveTo>
                    <a:pt x="91474" y="190066"/>
                  </a:moveTo>
                  <a:lnTo>
                    <a:pt x="66873" y="185113"/>
                  </a:lnTo>
                  <a:lnTo>
                    <a:pt x="46808" y="171596"/>
                  </a:lnTo>
                  <a:lnTo>
                    <a:pt x="33291" y="151531"/>
                  </a:lnTo>
                  <a:lnTo>
                    <a:pt x="28338" y="126930"/>
                  </a:lnTo>
                  <a:lnTo>
                    <a:pt x="28338" y="119549"/>
                  </a:lnTo>
                  <a:lnTo>
                    <a:pt x="40464" y="89629"/>
                  </a:lnTo>
                  <a:lnTo>
                    <a:pt x="87915" y="0"/>
                  </a:lnTo>
                  <a:lnTo>
                    <a:pt x="120735" y="0"/>
                  </a:lnTo>
                  <a:lnTo>
                    <a:pt x="99778" y="64322"/>
                  </a:lnTo>
                  <a:lnTo>
                    <a:pt x="121413" y="71324"/>
                  </a:lnTo>
                  <a:lnTo>
                    <a:pt x="138809" y="85147"/>
                  </a:lnTo>
                  <a:lnTo>
                    <a:pt x="150398" y="104210"/>
                  </a:lnTo>
                  <a:lnTo>
                    <a:pt x="154610" y="126930"/>
                  </a:lnTo>
                  <a:lnTo>
                    <a:pt x="149657" y="151475"/>
                  </a:lnTo>
                  <a:lnTo>
                    <a:pt x="136140" y="171547"/>
                  </a:lnTo>
                  <a:lnTo>
                    <a:pt x="116075" y="185094"/>
                  </a:lnTo>
                  <a:lnTo>
                    <a:pt x="91474" y="190066"/>
                  </a:lnTo>
                  <a:close/>
                </a:path>
                <a:path w="4138930" h="2423159">
                  <a:moveTo>
                    <a:pt x="261506" y="190066"/>
                  </a:moveTo>
                  <a:lnTo>
                    <a:pt x="236933" y="185094"/>
                  </a:lnTo>
                  <a:lnTo>
                    <a:pt x="216889" y="171596"/>
                  </a:lnTo>
                  <a:lnTo>
                    <a:pt x="203341" y="151531"/>
                  </a:lnTo>
                  <a:lnTo>
                    <a:pt x="198370" y="126930"/>
                  </a:lnTo>
                  <a:lnTo>
                    <a:pt x="198370" y="119549"/>
                  </a:lnTo>
                  <a:lnTo>
                    <a:pt x="210496" y="89629"/>
                  </a:lnTo>
                  <a:lnTo>
                    <a:pt x="257947" y="0"/>
                  </a:lnTo>
                  <a:lnTo>
                    <a:pt x="290767" y="0"/>
                  </a:lnTo>
                  <a:lnTo>
                    <a:pt x="269810" y="64322"/>
                  </a:lnTo>
                  <a:lnTo>
                    <a:pt x="291444" y="71324"/>
                  </a:lnTo>
                  <a:lnTo>
                    <a:pt x="308841" y="85147"/>
                  </a:lnTo>
                  <a:lnTo>
                    <a:pt x="320430" y="104210"/>
                  </a:lnTo>
                  <a:lnTo>
                    <a:pt x="324642" y="126930"/>
                  </a:lnTo>
                  <a:lnTo>
                    <a:pt x="319688" y="151475"/>
                  </a:lnTo>
                  <a:lnTo>
                    <a:pt x="306172" y="171547"/>
                  </a:lnTo>
                  <a:lnTo>
                    <a:pt x="286106" y="185094"/>
                  </a:lnTo>
                  <a:lnTo>
                    <a:pt x="261506" y="190066"/>
                  </a:lnTo>
                  <a:close/>
                </a:path>
                <a:path w="4138930" h="2423159">
                  <a:moveTo>
                    <a:pt x="4043723" y="2422754"/>
                  </a:moveTo>
                  <a:lnTo>
                    <a:pt x="4010903" y="2422754"/>
                  </a:lnTo>
                  <a:lnTo>
                    <a:pt x="4031860" y="2358432"/>
                  </a:lnTo>
                  <a:lnTo>
                    <a:pt x="4010225" y="2351429"/>
                  </a:lnTo>
                  <a:lnTo>
                    <a:pt x="3992828" y="2337606"/>
                  </a:lnTo>
                  <a:lnTo>
                    <a:pt x="3981240" y="2318543"/>
                  </a:lnTo>
                  <a:lnTo>
                    <a:pt x="3977028" y="2295823"/>
                  </a:lnTo>
                  <a:lnTo>
                    <a:pt x="3981981" y="2271222"/>
                  </a:lnTo>
                  <a:lnTo>
                    <a:pt x="3995498" y="2251157"/>
                  </a:lnTo>
                  <a:lnTo>
                    <a:pt x="4015563" y="2237640"/>
                  </a:lnTo>
                  <a:lnTo>
                    <a:pt x="4040164" y="2232687"/>
                  </a:lnTo>
                  <a:lnTo>
                    <a:pt x="4064764" y="2237640"/>
                  </a:lnTo>
                  <a:lnTo>
                    <a:pt x="4084830" y="2251157"/>
                  </a:lnTo>
                  <a:lnTo>
                    <a:pt x="4098347" y="2271222"/>
                  </a:lnTo>
                  <a:lnTo>
                    <a:pt x="4103300" y="2295823"/>
                  </a:lnTo>
                  <a:lnTo>
                    <a:pt x="4103300" y="2303204"/>
                  </a:lnTo>
                  <a:lnTo>
                    <a:pt x="4091174" y="2333125"/>
                  </a:lnTo>
                  <a:lnTo>
                    <a:pt x="4043723" y="2422754"/>
                  </a:lnTo>
                  <a:close/>
                </a:path>
                <a:path w="4138930" h="2423159">
                  <a:moveTo>
                    <a:pt x="3873691" y="2422754"/>
                  </a:moveTo>
                  <a:lnTo>
                    <a:pt x="3840871" y="2422754"/>
                  </a:lnTo>
                  <a:lnTo>
                    <a:pt x="3861828" y="2358432"/>
                  </a:lnTo>
                  <a:lnTo>
                    <a:pt x="3840193" y="2351429"/>
                  </a:lnTo>
                  <a:lnTo>
                    <a:pt x="3822797" y="2337606"/>
                  </a:lnTo>
                  <a:lnTo>
                    <a:pt x="3811208" y="2318543"/>
                  </a:lnTo>
                  <a:lnTo>
                    <a:pt x="3806996" y="2295823"/>
                  </a:lnTo>
                  <a:lnTo>
                    <a:pt x="3811949" y="2271222"/>
                  </a:lnTo>
                  <a:lnTo>
                    <a:pt x="3825466" y="2251157"/>
                  </a:lnTo>
                  <a:lnTo>
                    <a:pt x="3845532" y="2237640"/>
                  </a:lnTo>
                  <a:lnTo>
                    <a:pt x="3870132" y="2232687"/>
                  </a:lnTo>
                  <a:lnTo>
                    <a:pt x="3894677" y="2237640"/>
                  </a:lnTo>
                  <a:lnTo>
                    <a:pt x="3914749" y="2251157"/>
                  </a:lnTo>
                  <a:lnTo>
                    <a:pt x="3928297" y="2271222"/>
                  </a:lnTo>
                  <a:lnTo>
                    <a:pt x="3933268" y="2295823"/>
                  </a:lnTo>
                  <a:lnTo>
                    <a:pt x="3933268" y="2303204"/>
                  </a:lnTo>
                  <a:lnTo>
                    <a:pt x="3921142" y="2333125"/>
                  </a:lnTo>
                  <a:lnTo>
                    <a:pt x="3873691" y="2422754"/>
                  </a:lnTo>
                  <a:close/>
                </a:path>
              </a:pathLst>
            </a:custGeom>
            <a:solidFill>
              <a:srgbClr val="F4C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307522" y="1"/>
            <a:ext cx="7486650" cy="992505"/>
          </a:xfrm>
          <a:prstGeom prst="rect">
            <a:avLst/>
          </a:prstGeom>
          <a:solidFill>
            <a:srgbClr val="F46E16"/>
          </a:solidFill>
        </p:spPr>
        <p:txBody>
          <a:bodyPr vert="horz" wrap="square" lIns="0" tIns="170180" rIns="0" bIns="0" rtlCol="0">
            <a:spAutoFit/>
          </a:bodyPr>
          <a:lstStyle/>
          <a:p>
            <a:pPr marL="356235" marR="322580" indent="-83185">
              <a:lnSpc>
                <a:spcPct val="70900"/>
              </a:lnSpc>
              <a:spcBef>
                <a:spcPts val="1340"/>
              </a:spcBef>
            </a:pPr>
            <a:r>
              <a:rPr sz="3600" spc="-315" dirty="0">
                <a:solidFill>
                  <a:srgbClr val="FFFFFF"/>
                </a:solidFill>
                <a:latin typeface="Tahoma"/>
                <a:cs typeface="Tahoma"/>
              </a:rPr>
              <a:t>uNEMPLOYMENT</a:t>
            </a:r>
            <a:r>
              <a:rPr sz="3600" spc="-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145" dirty="0">
                <a:solidFill>
                  <a:srgbClr val="FFFFFF"/>
                </a:solidFill>
                <a:latin typeface="Tahoma"/>
                <a:cs typeface="Tahoma"/>
              </a:rPr>
              <a:t>RATE</a:t>
            </a:r>
            <a:r>
              <a:rPr sz="3600" spc="-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459" dirty="0">
                <a:solidFill>
                  <a:srgbClr val="FFFFFF"/>
                </a:solidFill>
                <a:latin typeface="Tahoma"/>
                <a:cs typeface="Tahoma"/>
              </a:rPr>
              <a:t>AMONG</a:t>
            </a:r>
            <a:r>
              <a:rPr sz="3600" spc="-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409" dirty="0">
                <a:solidFill>
                  <a:srgbClr val="FFFFFF"/>
                </a:solidFill>
                <a:latin typeface="Tahoma"/>
                <a:cs typeface="Tahoma"/>
              </a:rPr>
              <a:t>YOUTH </a:t>
            </a:r>
            <a:r>
              <a:rPr sz="3600" spc="-330" dirty="0">
                <a:solidFill>
                  <a:srgbClr val="FFFFFF"/>
                </a:solidFill>
                <a:latin typeface="Tahoma"/>
                <a:cs typeface="Tahoma"/>
              </a:rPr>
              <a:t>BETWEEN</a:t>
            </a:r>
            <a:r>
              <a:rPr sz="3600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210" dirty="0">
                <a:solidFill>
                  <a:srgbClr val="FFFFFF"/>
                </a:solidFill>
                <a:latin typeface="Tahoma"/>
                <a:cs typeface="Tahoma"/>
              </a:rPr>
              <a:t>MALAYSIA</a:t>
            </a:r>
            <a:r>
              <a:rPr sz="3600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355" dirty="0">
                <a:solidFill>
                  <a:srgbClr val="FFFFFF"/>
                </a:solidFill>
                <a:latin typeface="Tahoma"/>
                <a:cs typeface="Tahoma"/>
              </a:rPr>
              <a:t>AND</a:t>
            </a:r>
            <a:r>
              <a:rPr sz="3600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434" dirty="0">
                <a:solidFill>
                  <a:srgbClr val="FFFFFF"/>
                </a:solidFill>
                <a:latin typeface="Tahoma"/>
                <a:cs typeface="Tahoma"/>
              </a:rPr>
              <a:t>INDONESIA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7522" y="1692873"/>
            <a:ext cx="11668760" cy="27152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5750" marR="282575" algn="just">
              <a:lnSpc>
                <a:spcPct val="114599"/>
              </a:lnSpc>
              <a:spcBef>
                <a:spcPts val="95"/>
              </a:spcBef>
            </a:pP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400" b="1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is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an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20" dirty="0">
                <a:solidFill>
                  <a:srgbClr val="0D0D0D"/>
                </a:solidFill>
                <a:latin typeface="Tahoma"/>
                <a:cs typeface="Tahoma"/>
              </a:rPr>
              <a:t>important</a:t>
            </a:r>
            <a:r>
              <a:rPr sz="1400" b="1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factor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that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has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400" b="1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negative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impact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on</a:t>
            </a:r>
            <a:r>
              <a:rPr sz="1400" b="1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society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national</a:t>
            </a:r>
            <a:r>
              <a:rPr sz="1400" b="1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development,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resulting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400" b="1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social,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physical,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economic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performance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concerns.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Developing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nations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experience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as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result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labour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market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400" b="1" spc="2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lack</a:t>
            </a:r>
            <a:r>
              <a:rPr sz="1400" b="1" spc="2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400" b="1" spc="2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competition</a:t>
            </a:r>
            <a:r>
              <a:rPr sz="1400" b="1" spc="2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skill</a:t>
            </a:r>
            <a:r>
              <a:rPr sz="1400" b="1" spc="2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mismatches,</a:t>
            </a:r>
            <a:r>
              <a:rPr sz="1400" b="1" spc="2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400" b="1" spc="2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400" b="1" spc="2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rising</a:t>
            </a:r>
            <a:r>
              <a:rPr sz="1400" b="1" spc="2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need</a:t>
            </a:r>
            <a:r>
              <a:rPr sz="1400" b="1" spc="2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for</a:t>
            </a:r>
            <a:r>
              <a:rPr sz="1400" b="1" spc="2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25" dirty="0">
                <a:solidFill>
                  <a:srgbClr val="0D0D0D"/>
                </a:solidFill>
                <a:latin typeface="Tahoma"/>
                <a:cs typeface="Tahoma"/>
              </a:rPr>
              <a:t>semi-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skilled</a:t>
            </a:r>
            <a:r>
              <a:rPr sz="1400" b="1" spc="2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workers.</a:t>
            </a:r>
            <a:r>
              <a:rPr sz="1400" b="1" spc="2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400" b="1" spc="2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can</a:t>
            </a:r>
            <a:r>
              <a:rPr sz="1400" b="1" spc="2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be</a:t>
            </a:r>
            <a:r>
              <a:rPr sz="1400" b="1" spc="2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classified</a:t>
            </a:r>
            <a:r>
              <a:rPr sz="1400" b="1" spc="2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25" dirty="0">
                <a:solidFill>
                  <a:srgbClr val="0D0D0D"/>
                </a:solidFill>
                <a:latin typeface="Tahoma"/>
                <a:cs typeface="Tahoma"/>
              </a:rPr>
              <a:t>as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physical,</a:t>
            </a:r>
            <a:r>
              <a:rPr sz="1400" b="1" spc="16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social,</a:t>
            </a:r>
            <a:r>
              <a:rPr sz="1400" b="1" spc="16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or</a:t>
            </a:r>
            <a:r>
              <a:rPr sz="1400" b="1" spc="16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economic.</a:t>
            </a:r>
            <a:r>
              <a:rPr sz="1400" b="1" spc="16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Physical</a:t>
            </a:r>
            <a:r>
              <a:rPr sz="1400" b="1" spc="16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health</a:t>
            </a:r>
            <a:r>
              <a:rPr sz="1400" b="1" spc="16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issues</a:t>
            </a:r>
            <a:r>
              <a:rPr sz="1400" b="1" spc="16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have</a:t>
            </a:r>
            <a:r>
              <a:rPr sz="1400" b="1" spc="16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an</a:t>
            </a:r>
            <a:r>
              <a:rPr sz="1400" b="1" spc="16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influence</a:t>
            </a:r>
            <a:r>
              <a:rPr sz="1400" b="1" spc="16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on</a:t>
            </a:r>
            <a:r>
              <a:rPr sz="1400" b="1" spc="16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physical</a:t>
            </a:r>
            <a:r>
              <a:rPr sz="1400" b="1" spc="16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unemployment,</a:t>
            </a:r>
            <a:r>
              <a:rPr sz="1400" b="1" spc="16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but</a:t>
            </a:r>
            <a:r>
              <a:rPr sz="1400" b="1" spc="16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social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can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lead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social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30" dirty="0">
                <a:solidFill>
                  <a:srgbClr val="0D0D0D"/>
                </a:solidFill>
                <a:latin typeface="Tahoma"/>
                <a:cs typeface="Tahoma"/>
              </a:rPr>
              <a:t>marginalization.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Malaysia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has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comparatively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smaller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rate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young</a:t>
            </a:r>
            <a:r>
              <a:rPr sz="14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400" b="1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20" dirty="0">
                <a:solidFill>
                  <a:srgbClr val="0D0D0D"/>
                </a:solidFill>
                <a:latin typeface="Tahoma"/>
                <a:cs typeface="Tahoma"/>
              </a:rPr>
              <a:t>than </a:t>
            </a:r>
            <a:r>
              <a:rPr sz="1400" b="1" spc="-35" dirty="0">
                <a:solidFill>
                  <a:srgbClr val="0D0D0D"/>
                </a:solidFill>
                <a:latin typeface="Tahoma"/>
                <a:cs typeface="Tahoma"/>
              </a:rPr>
              <a:t>Indonesia.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 is a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frequent</a:t>
            </a:r>
            <a:r>
              <a:rPr sz="1400" b="1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30" dirty="0">
                <a:solidFill>
                  <a:srgbClr val="0D0D0D"/>
                </a:solidFill>
                <a:latin typeface="Tahoma"/>
                <a:cs typeface="Tahoma"/>
              </a:rPr>
              <a:t>transitioning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 step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from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 education to the</a:t>
            </a:r>
            <a:r>
              <a:rPr sz="1400" b="1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workforce, </a:t>
            </a:r>
            <a:r>
              <a:rPr sz="1400" b="1" spc="-55" dirty="0">
                <a:solidFill>
                  <a:srgbClr val="0D0D0D"/>
                </a:solidFill>
                <a:latin typeface="Tahoma"/>
                <a:cs typeface="Tahoma"/>
              </a:rPr>
              <a:t>with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 certain young people</a:t>
            </a:r>
            <a:r>
              <a:rPr sz="1400" b="1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being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particularly</a:t>
            </a:r>
            <a:r>
              <a:rPr sz="14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vulnerable.</a:t>
            </a:r>
            <a:r>
              <a:rPr sz="14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0D0D0D"/>
                </a:solidFill>
                <a:latin typeface="Tahoma"/>
                <a:cs typeface="Tahoma"/>
              </a:rPr>
              <a:t>College</a:t>
            </a:r>
            <a:r>
              <a:rPr sz="14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graduates</a:t>
            </a:r>
            <a:r>
              <a:rPr sz="14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are</a:t>
            </a:r>
            <a:r>
              <a:rPr sz="14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frequently</a:t>
            </a:r>
            <a:r>
              <a:rPr sz="14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unemployed</a:t>
            </a:r>
            <a:r>
              <a:rPr sz="1400" b="1" spc="2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after</a:t>
            </a:r>
            <a:r>
              <a:rPr sz="14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graduation,</a:t>
            </a:r>
            <a:r>
              <a:rPr sz="14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with</a:t>
            </a:r>
            <a:r>
              <a:rPr sz="14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temporary</a:t>
            </a:r>
            <a:r>
              <a:rPr sz="14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unemployment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happening</a:t>
            </a:r>
            <a:r>
              <a:rPr sz="1400" b="1" spc="18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as</a:t>
            </a:r>
            <a:r>
              <a:rPr sz="1400" b="1" spc="18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graduates</a:t>
            </a:r>
            <a:r>
              <a:rPr sz="14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transfer</a:t>
            </a:r>
            <a:r>
              <a:rPr sz="1400" b="1" spc="18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occupations</a:t>
            </a:r>
            <a:r>
              <a:rPr sz="14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or</a:t>
            </a:r>
            <a:r>
              <a:rPr sz="1400" b="1" spc="18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transition</a:t>
            </a:r>
            <a:r>
              <a:rPr sz="1400" b="1" spc="18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from</a:t>
            </a:r>
            <a:r>
              <a:rPr sz="14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school</a:t>
            </a:r>
            <a:r>
              <a:rPr sz="1400" b="1" spc="18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4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400" b="1" spc="18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workforce.</a:t>
            </a:r>
            <a:r>
              <a:rPr sz="1400" b="1" spc="18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25" dirty="0">
                <a:solidFill>
                  <a:srgbClr val="0D0D0D"/>
                </a:solidFill>
                <a:latin typeface="Tahoma"/>
                <a:cs typeface="Tahoma"/>
              </a:rPr>
              <a:t>Long-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term</a:t>
            </a:r>
            <a:r>
              <a:rPr sz="14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400" b="1" spc="18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25" dirty="0">
                <a:solidFill>
                  <a:srgbClr val="0D0D0D"/>
                </a:solidFill>
                <a:latin typeface="Tahoma"/>
                <a:cs typeface="Tahoma"/>
              </a:rPr>
              <a:t>can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result</a:t>
            </a:r>
            <a:r>
              <a:rPr sz="1400" b="1" spc="1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from</a:t>
            </a:r>
            <a:r>
              <a:rPr sz="1400" b="1" spc="1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400" b="1" spc="1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lack</a:t>
            </a:r>
            <a:r>
              <a:rPr sz="1400" b="1" spc="1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400" b="1" spc="1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fundamental</a:t>
            </a:r>
            <a:r>
              <a:rPr sz="1400" b="1" spc="1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skills</a:t>
            </a:r>
            <a:r>
              <a:rPr sz="1400" b="1" spc="1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required</a:t>
            </a:r>
            <a:r>
              <a:rPr sz="1400" b="1" spc="1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by</a:t>
            </a:r>
            <a:r>
              <a:rPr sz="1400" b="1" spc="1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employers,</a:t>
            </a:r>
            <a:r>
              <a:rPr sz="1400" b="1" spc="1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forcing</a:t>
            </a:r>
            <a:r>
              <a:rPr sz="1400" b="1" spc="1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recent</a:t>
            </a:r>
            <a:r>
              <a:rPr sz="1400" b="1" spc="1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graduates</a:t>
            </a:r>
            <a:r>
              <a:rPr sz="1400" b="1" spc="1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400" b="1" spc="1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accept</a:t>
            </a:r>
            <a:r>
              <a:rPr sz="1400" b="1" spc="1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gig</a:t>
            </a:r>
            <a:r>
              <a:rPr sz="1400" b="1" spc="1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jobs</a:t>
            </a:r>
            <a:r>
              <a:rPr sz="1400" b="1" spc="1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or</a:t>
            </a:r>
            <a:r>
              <a:rPr sz="1400" b="1" spc="1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45" dirty="0">
                <a:solidFill>
                  <a:srgbClr val="0D0D0D"/>
                </a:solidFill>
                <a:latin typeface="Tahoma"/>
                <a:cs typeface="Tahoma"/>
              </a:rPr>
              <a:t>part-</a:t>
            </a:r>
            <a:r>
              <a:rPr sz="1400" b="1" spc="-20" dirty="0">
                <a:solidFill>
                  <a:srgbClr val="0D0D0D"/>
                </a:solidFill>
                <a:latin typeface="Tahoma"/>
                <a:cs typeface="Tahoma"/>
              </a:rPr>
              <a:t>time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work.</a:t>
            </a:r>
            <a:r>
              <a:rPr sz="14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Addressing</a:t>
            </a:r>
            <a:r>
              <a:rPr sz="14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400" b="1" spc="2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is</a:t>
            </a:r>
            <a:r>
              <a:rPr sz="14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crucial</a:t>
            </a:r>
            <a:r>
              <a:rPr sz="1400" b="1" spc="2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4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maintain</a:t>
            </a:r>
            <a:r>
              <a:rPr sz="14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400" b="1" spc="2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economy's</a:t>
            </a:r>
            <a:r>
              <a:rPr sz="14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health</a:t>
            </a:r>
            <a:r>
              <a:rPr sz="1400" b="1" spc="2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4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prevent</a:t>
            </a:r>
            <a:r>
              <a:rPr sz="1400" b="1" spc="2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an</a:t>
            </a:r>
            <a:r>
              <a:rPr sz="14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escalation</a:t>
            </a:r>
            <a:r>
              <a:rPr sz="14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400" b="1" spc="2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400" b="1" spc="-50" dirty="0">
                <a:solidFill>
                  <a:srgbClr val="0D0D0D"/>
                </a:solidFill>
                <a:latin typeface="Tahoma"/>
                <a:cs typeface="Tahoma"/>
              </a:rPr>
              <a:t>law-</a:t>
            </a:r>
            <a:r>
              <a:rPr sz="1400" b="1" spc="-10" dirty="0">
                <a:solidFill>
                  <a:srgbClr val="0D0D0D"/>
                </a:solidFill>
                <a:latin typeface="Tahoma"/>
                <a:cs typeface="Tahoma"/>
              </a:rPr>
              <a:t>breaking rates.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75679" y="5152232"/>
            <a:ext cx="3161665" cy="501650"/>
          </a:xfrm>
          <a:prstGeom prst="rect">
            <a:avLst/>
          </a:prstGeom>
          <a:solidFill>
            <a:srgbClr val="F46E16"/>
          </a:solidFill>
        </p:spPr>
        <p:txBody>
          <a:bodyPr vert="horz" wrap="square" lIns="0" tIns="39370" rIns="0" bIns="0" rtlCol="0">
            <a:spAutoFit/>
          </a:bodyPr>
          <a:lstStyle/>
          <a:p>
            <a:pPr marL="217804">
              <a:lnSpc>
                <a:spcPct val="100000"/>
              </a:lnSpc>
              <a:spcBef>
                <a:spcPts val="310"/>
              </a:spcBef>
            </a:pPr>
            <a:r>
              <a:rPr sz="2650" spc="-190" dirty="0">
                <a:solidFill>
                  <a:srgbClr val="FFFFFF"/>
                </a:solidFill>
                <a:latin typeface="Tahoma"/>
                <a:cs typeface="Tahoma"/>
              </a:rPr>
              <a:t>LITERATURE</a:t>
            </a:r>
            <a:r>
              <a:rPr sz="2650" spc="1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650" spc="-290" dirty="0">
                <a:solidFill>
                  <a:srgbClr val="FFFFFF"/>
                </a:solidFill>
                <a:latin typeface="Tahoma"/>
                <a:cs typeface="Tahoma"/>
              </a:rPr>
              <a:t>REVIEW</a:t>
            </a:r>
            <a:endParaRPr sz="265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424877" y="5878943"/>
            <a:ext cx="4813300" cy="4914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8580" marR="5080" indent="-56515">
              <a:lnSpc>
                <a:spcPct val="1175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300" b="1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00" b="1" dirty="0">
                <a:solidFill>
                  <a:srgbClr val="0D0D0D"/>
                </a:solidFill>
                <a:latin typeface="Tahoma"/>
                <a:cs typeface="Tahoma"/>
              </a:rPr>
              <a:t>can</a:t>
            </a:r>
            <a:r>
              <a:rPr sz="1300" b="1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00" b="1" dirty="0">
                <a:solidFill>
                  <a:srgbClr val="0D0D0D"/>
                </a:solidFill>
                <a:latin typeface="Tahoma"/>
                <a:cs typeface="Tahoma"/>
              </a:rPr>
              <a:t>occur</a:t>
            </a:r>
            <a:r>
              <a:rPr sz="1300" b="1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00" b="1" spc="-20" dirty="0">
                <a:solidFill>
                  <a:srgbClr val="0D0D0D"/>
                </a:solidFill>
                <a:latin typeface="Tahoma"/>
                <a:cs typeface="Tahoma"/>
              </a:rPr>
              <a:t>when</a:t>
            </a:r>
            <a:r>
              <a:rPr sz="1300" b="1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300" b="1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00" b="1" dirty="0">
                <a:solidFill>
                  <a:srgbClr val="0D0D0D"/>
                </a:solidFill>
                <a:latin typeface="Tahoma"/>
                <a:cs typeface="Tahoma"/>
              </a:rPr>
              <a:t>economy's</a:t>
            </a:r>
            <a:r>
              <a:rPr sz="1300" b="1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00" b="1" spc="-10" dirty="0">
                <a:solidFill>
                  <a:srgbClr val="0D0D0D"/>
                </a:solidFill>
                <a:latin typeface="Tahoma"/>
                <a:cs typeface="Tahoma"/>
              </a:rPr>
              <a:t>aggregate </a:t>
            </a:r>
            <a:r>
              <a:rPr sz="1300" b="1" dirty="0">
                <a:solidFill>
                  <a:srgbClr val="0D0D0D"/>
                </a:solidFill>
                <a:latin typeface="Tahoma"/>
                <a:cs typeface="Tahoma"/>
              </a:rPr>
              <a:t>demand</a:t>
            </a:r>
            <a:r>
              <a:rPr sz="130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00" b="1" dirty="0">
                <a:solidFill>
                  <a:srgbClr val="0D0D0D"/>
                </a:solidFill>
                <a:latin typeface="Tahoma"/>
                <a:cs typeface="Tahoma"/>
              </a:rPr>
              <a:t>is</a:t>
            </a:r>
            <a:r>
              <a:rPr sz="130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00" b="1" spc="-25" dirty="0">
                <a:solidFill>
                  <a:srgbClr val="0D0D0D"/>
                </a:solidFill>
                <a:latin typeface="Tahoma"/>
                <a:cs typeface="Tahoma"/>
              </a:rPr>
              <a:t>insufficient. </a:t>
            </a:r>
            <a:r>
              <a:rPr sz="1300" b="1" spc="-85" dirty="0">
                <a:solidFill>
                  <a:srgbClr val="0D0D0D"/>
                </a:solidFill>
                <a:latin typeface="Tahoma"/>
                <a:cs typeface="Tahoma"/>
              </a:rPr>
              <a:t>(Jahan,</a:t>
            </a:r>
            <a:r>
              <a:rPr sz="130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00" b="1" spc="-25" dirty="0">
                <a:solidFill>
                  <a:srgbClr val="0D0D0D"/>
                </a:solidFill>
                <a:latin typeface="Tahoma"/>
                <a:cs typeface="Tahoma"/>
              </a:rPr>
              <a:t>Mahmud, </a:t>
            </a:r>
            <a:r>
              <a:rPr sz="13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30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00" b="1" dirty="0">
                <a:solidFill>
                  <a:srgbClr val="0D0D0D"/>
                </a:solidFill>
                <a:latin typeface="Tahoma"/>
                <a:cs typeface="Tahoma"/>
              </a:rPr>
              <a:t>Chris,</a:t>
            </a:r>
            <a:r>
              <a:rPr sz="130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00" b="1" spc="-10" dirty="0">
                <a:solidFill>
                  <a:srgbClr val="0D0D0D"/>
                </a:solidFill>
                <a:latin typeface="Tahoma"/>
                <a:cs typeface="Tahoma"/>
              </a:rPr>
              <a:t>2014).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75679" y="10593568"/>
            <a:ext cx="3693160" cy="19958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just">
              <a:lnSpc>
                <a:spcPct val="117500"/>
              </a:lnSpc>
              <a:spcBef>
                <a:spcPts val="95"/>
              </a:spcBef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100" b="1" spc="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100" b="1" spc="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Indonesia</a:t>
            </a:r>
            <a:r>
              <a:rPr sz="1100" b="1" spc="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has</a:t>
            </a:r>
            <a:r>
              <a:rPr sz="1100" b="1" spc="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been</a:t>
            </a:r>
            <a:r>
              <a:rPr sz="1100" b="1" spc="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influenced</a:t>
            </a:r>
            <a:r>
              <a:rPr sz="1100" b="1" spc="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by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various</a:t>
            </a:r>
            <a:r>
              <a:rPr sz="1100" b="1" spc="42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factors,</a:t>
            </a:r>
            <a:r>
              <a:rPr sz="1100" b="1" spc="43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including</a:t>
            </a:r>
            <a:r>
              <a:rPr sz="1100" b="1" spc="42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natural</a:t>
            </a:r>
            <a:r>
              <a:rPr sz="1100" b="1" spc="43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disasters,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economic</a:t>
            </a:r>
            <a:r>
              <a:rPr sz="1100" b="1" spc="19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policies,</a:t>
            </a:r>
            <a:r>
              <a:rPr sz="1100" b="1" spc="19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100" b="1" spc="19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global</a:t>
            </a:r>
            <a:r>
              <a:rPr sz="1100" b="1" spc="19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pandemics.</a:t>
            </a:r>
            <a:r>
              <a:rPr sz="1100" b="1" spc="19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The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country</a:t>
            </a:r>
            <a:r>
              <a:rPr sz="1100" b="1" spc="340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experienced</a:t>
            </a:r>
            <a:r>
              <a:rPr sz="1100" b="1" spc="340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100" b="1" spc="345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surge</a:t>
            </a:r>
            <a:r>
              <a:rPr sz="1100" b="1" spc="340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100" b="1" spc="345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youth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2018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due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lack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of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competitiveness,</a:t>
            </a:r>
            <a:r>
              <a:rPr sz="1100" b="1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skills,</a:t>
            </a:r>
            <a:r>
              <a:rPr sz="1100" b="1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100" b="1" spc="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education.</a:t>
            </a:r>
            <a:r>
              <a:rPr sz="1100" b="1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14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100" b="1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2021,</a:t>
            </a:r>
            <a:r>
              <a:rPr sz="1100" b="1" spc="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the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government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implemented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"Prakerja</a:t>
            </a:r>
            <a:r>
              <a:rPr sz="1100" b="1" spc="3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Card"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stabilize</a:t>
            </a:r>
            <a:r>
              <a:rPr sz="1100" b="1" spc="1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1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job</a:t>
            </a:r>
            <a:r>
              <a:rPr sz="1100" b="1" spc="1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market.</a:t>
            </a:r>
            <a:r>
              <a:rPr sz="1100" b="1" spc="1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1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youth</a:t>
            </a:r>
            <a:r>
              <a:rPr sz="1100" b="1" spc="1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unemployment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rate</a:t>
            </a:r>
            <a:r>
              <a:rPr sz="1100" b="1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decreased</a:t>
            </a:r>
            <a:r>
              <a:rPr sz="11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100" b="1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2022,</a:t>
            </a:r>
            <a:r>
              <a:rPr sz="11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reaching</a:t>
            </a:r>
            <a:r>
              <a:rPr sz="1100" b="1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its</a:t>
            </a:r>
            <a:r>
              <a:rPr sz="11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lowest</a:t>
            </a:r>
            <a:r>
              <a:rPr sz="11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level</a:t>
            </a:r>
            <a:r>
              <a:rPr sz="1100" b="1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in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two</a:t>
            </a:r>
            <a:r>
              <a:rPr sz="1100" b="1" spc="13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decades.</a:t>
            </a:r>
            <a:r>
              <a:rPr sz="1100" b="1" spc="13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13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country's</a:t>
            </a:r>
            <a:r>
              <a:rPr sz="1100" b="1" spc="13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youth</a:t>
            </a:r>
            <a:r>
              <a:rPr sz="1100" b="1" spc="13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employment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655479" y="12563681"/>
            <a:ext cx="2413000" cy="4197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3660" marR="5080" indent="-74295">
              <a:lnSpc>
                <a:spcPct val="117500"/>
              </a:lnSpc>
              <a:spcBef>
                <a:spcPts val="95"/>
              </a:spcBef>
              <a:tabLst>
                <a:tab pos="551815" algn="l"/>
                <a:tab pos="1692910" algn="l"/>
              </a:tabLst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complex</a:t>
            </a:r>
            <a:r>
              <a:rPr sz="1100" b="1" spc="13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mix</a:t>
            </a:r>
            <a:r>
              <a:rPr sz="1100" b="1" spc="13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100" b="1" spc="13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environmental,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policy-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driven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elements,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737047" y="12983637"/>
            <a:ext cx="2331085" cy="1968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  <a:tabLst>
                <a:tab pos="713740" algn="l"/>
                <a:tab pos="1012825" algn="l"/>
                <a:tab pos="1524635" algn="l"/>
                <a:tab pos="2005330" algn="l"/>
              </a:tabLst>
            </a:pP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policies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20" dirty="0">
                <a:solidFill>
                  <a:srgbClr val="0D0D0D"/>
                </a:solidFill>
                <a:latin typeface="Tahoma"/>
                <a:cs typeface="Tahoma"/>
              </a:rPr>
              <a:t>learn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20" dirty="0">
                <a:solidFill>
                  <a:srgbClr val="0D0D0D"/>
                </a:solidFill>
                <a:latin typeface="Tahoma"/>
                <a:cs typeface="Tahoma"/>
              </a:rPr>
              <a:t>from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20" dirty="0">
                <a:solidFill>
                  <a:srgbClr val="0D0D0D"/>
                </a:solidFill>
                <a:latin typeface="Tahoma"/>
                <a:cs typeface="Tahoma"/>
              </a:rPr>
              <a:t>past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75679" y="12563681"/>
            <a:ext cx="1223010" cy="814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just">
              <a:lnSpc>
                <a:spcPct val="117500"/>
              </a:lnSpc>
              <a:spcBef>
                <a:spcPts val="95"/>
              </a:spcBef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landscape</a:t>
            </a:r>
            <a:r>
              <a:rPr sz="1100" b="1" spc="1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is</a:t>
            </a:r>
            <a:r>
              <a:rPr sz="1100" b="1" spc="19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50" dirty="0">
                <a:solidFill>
                  <a:srgbClr val="0D0D0D"/>
                </a:solidFill>
                <a:latin typeface="Tahoma"/>
                <a:cs typeface="Tahoma"/>
              </a:rPr>
              <a:t>a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socioeconomic,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requiring</a:t>
            </a:r>
            <a:r>
              <a:rPr sz="1100" b="1" spc="204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future setbacks.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28822" y="10097964"/>
            <a:ext cx="2310765" cy="259079"/>
          </a:xfrm>
          <a:prstGeom prst="rect">
            <a:avLst/>
          </a:prstGeom>
          <a:solidFill>
            <a:srgbClr val="F46E16"/>
          </a:solidFill>
        </p:spPr>
        <p:txBody>
          <a:bodyPr vert="horz" wrap="square" lIns="0" tIns="81915" rIns="0" bIns="0" rtlCol="0">
            <a:spAutoFit/>
          </a:bodyPr>
          <a:lstStyle/>
          <a:p>
            <a:pPr marL="16510">
              <a:lnSpc>
                <a:spcPts val="1390"/>
              </a:lnSpc>
              <a:spcBef>
                <a:spcPts val="645"/>
              </a:spcBef>
            </a:pPr>
            <a:r>
              <a:rPr sz="1800" spc="100" dirty="0">
                <a:solidFill>
                  <a:srgbClr val="FFFFFF"/>
                </a:solidFill>
                <a:latin typeface="Tahoma"/>
                <a:cs typeface="Tahoma"/>
              </a:rPr>
              <a:t>analysis</a:t>
            </a:r>
            <a:r>
              <a:rPr sz="18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-130" dirty="0">
                <a:solidFill>
                  <a:srgbClr val="FFFFFF"/>
                </a:solidFill>
                <a:latin typeface="Tahoma"/>
                <a:cs typeface="Tahoma"/>
              </a:rPr>
              <a:t>&amp;</a:t>
            </a:r>
            <a:r>
              <a:rPr sz="18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ahoma"/>
                <a:cs typeface="Tahoma"/>
              </a:rPr>
              <a:t>discussion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896748" y="68588"/>
            <a:ext cx="6325870" cy="8096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90"/>
              </a:spcBef>
            </a:pPr>
            <a:r>
              <a:rPr sz="2300" b="1" dirty="0">
                <a:solidFill>
                  <a:srgbClr val="0D0D0D"/>
                </a:solidFill>
                <a:latin typeface="Tahoma"/>
                <a:cs typeface="Tahoma"/>
              </a:rPr>
              <a:t>NAME:</a:t>
            </a:r>
            <a:r>
              <a:rPr sz="2300" b="1" spc="-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2300" b="1" dirty="0">
                <a:solidFill>
                  <a:srgbClr val="0D0D0D"/>
                </a:solidFill>
                <a:latin typeface="Tahoma"/>
                <a:cs typeface="Tahoma"/>
              </a:rPr>
              <a:t>EZATUL</a:t>
            </a:r>
            <a:r>
              <a:rPr sz="2300" b="1" spc="-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2300" b="1" spc="-10" dirty="0">
                <a:solidFill>
                  <a:srgbClr val="0D0D0D"/>
                </a:solidFill>
                <a:latin typeface="Tahoma"/>
                <a:cs typeface="Tahoma"/>
              </a:rPr>
              <a:t>BALQIS</a:t>
            </a:r>
            <a:r>
              <a:rPr sz="2300" b="1" spc="-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2300" b="1" spc="-185" dirty="0">
                <a:solidFill>
                  <a:srgbClr val="0D0D0D"/>
                </a:solidFill>
                <a:latin typeface="Tahoma"/>
                <a:cs typeface="Tahoma"/>
              </a:rPr>
              <a:t>BINTI</a:t>
            </a:r>
            <a:r>
              <a:rPr sz="2300" b="1" spc="-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2300" b="1" dirty="0">
                <a:solidFill>
                  <a:srgbClr val="0D0D0D"/>
                </a:solidFill>
                <a:latin typeface="Tahoma"/>
                <a:cs typeface="Tahoma"/>
              </a:rPr>
              <a:t>ALE</a:t>
            </a:r>
            <a:r>
              <a:rPr sz="2300" b="1" spc="-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2300" b="1" spc="-10" dirty="0">
                <a:solidFill>
                  <a:srgbClr val="0D0D0D"/>
                </a:solidFill>
                <a:latin typeface="Tahoma"/>
                <a:cs typeface="Tahoma"/>
              </a:rPr>
              <a:t>RAHMAN</a:t>
            </a:r>
            <a:r>
              <a:rPr lang="en-MY" sz="2300" b="1" spc="-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</a:p>
          <a:p>
            <a:pPr marL="12700" marR="5080">
              <a:lnSpc>
                <a:spcPct val="116700"/>
              </a:lnSpc>
              <a:spcBef>
                <a:spcPts val="90"/>
              </a:spcBef>
            </a:pPr>
            <a:r>
              <a:rPr lang="en-MY" sz="2300" b="1" spc="-10">
                <a:solidFill>
                  <a:srgbClr val="0D0D0D"/>
                </a:solidFill>
                <a:latin typeface="Tahoma"/>
                <a:cs typeface="Tahoma"/>
              </a:rPr>
              <a:t>CHEONG JIA QI</a:t>
            </a:r>
            <a:endParaRPr sz="2300" dirty="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57674" y="1073165"/>
            <a:ext cx="2236470" cy="4876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000" spc="80" dirty="0">
                <a:solidFill>
                  <a:srgbClr val="FFFFFF"/>
                </a:solidFill>
                <a:latin typeface="Tahoma"/>
                <a:cs typeface="Tahoma"/>
              </a:rPr>
              <a:t>Introduction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239198" y="5051142"/>
            <a:ext cx="4970780" cy="5276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00" spc="-25" dirty="0">
                <a:solidFill>
                  <a:srgbClr val="58B378"/>
                </a:solidFill>
                <a:latin typeface="Arial MT"/>
                <a:cs typeface="Arial MT"/>
              </a:rPr>
              <a:t>TJ£OR1</a:t>
            </a:r>
            <a:r>
              <a:rPr sz="3300" spc="-195" dirty="0">
                <a:solidFill>
                  <a:srgbClr val="58B378"/>
                </a:solidFill>
                <a:latin typeface="Arial MT"/>
                <a:cs typeface="Arial MT"/>
              </a:rPr>
              <a:t> </a:t>
            </a:r>
            <a:r>
              <a:rPr sz="3300" spc="-45" dirty="0">
                <a:solidFill>
                  <a:srgbClr val="58B378"/>
                </a:solidFill>
                <a:latin typeface="Arial MT"/>
                <a:cs typeface="Arial MT"/>
              </a:rPr>
              <a:t>†ƒ£MpLO1M£ƒT?</a:t>
            </a:r>
            <a:endParaRPr sz="3300">
              <a:latin typeface="Arial MT"/>
              <a:cs typeface="Arial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1781560" y="4469379"/>
            <a:ext cx="2311400" cy="650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100" spc="-430" dirty="0">
                <a:solidFill>
                  <a:srgbClr val="58B378"/>
                </a:solidFill>
                <a:latin typeface="Arial MT"/>
                <a:cs typeface="Arial MT"/>
              </a:rPr>
              <a:t>R£ASOƒS?</a:t>
            </a:r>
            <a:endParaRPr sz="4100">
              <a:latin typeface="Arial MT"/>
              <a:cs typeface="Arial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453421" y="6965419"/>
            <a:ext cx="4783455" cy="2120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00" spc="-20" dirty="0">
                <a:latin typeface="Arial Black"/>
                <a:cs typeface="Arial Black"/>
              </a:rPr>
              <a:t>Unemployment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55" dirty="0">
                <a:latin typeface="Arial Black"/>
                <a:cs typeface="Arial Black"/>
              </a:rPr>
              <a:t>is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defined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as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transitory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unemployment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that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328890" y="7180340"/>
            <a:ext cx="5032375" cy="2120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00" spc="-10" dirty="0">
                <a:latin typeface="Arial Black"/>
                <a:cs typeface="Arial Black"/>
              </a:rPr>
              <a:t>happens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when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people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are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shifting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45" dirty="0">
                <a:latin typeface="Arial Black"/>
                <a:cs typeface="Arial Black"/>
              </a:rPr>
              <a:t>between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occupations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(Julia,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589902" y="7395261"/>
            <a:ext cx="510540" cy="2120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00" spc="-40" dirty="0">
                <a:latin typeface="Arial Black"/>
                <a:cs typeface="Arial Black"/>
              </a:rPr>
              <a:t>2022).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487816" y="8032425"/>
            <a:ext cx="4724400" cy="697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2999"/>
              </a:lnSpc>
              <a:spcBef>
                <a:spcPts val="100"/>
              </a:spcBef>
            </a:pPr>
            <a:r>
              <a:rPr sz="1300" spc="-30" dirty="0">
                <a:latin typeface="Arial Black"/>
                <a:cs typeface="Arial Black"/>
              </a:rPr>
              <a:t>Unemployment</a:t>
            </a:r>
            <a:r>
              <a:rPr sz="1300" spc="-120" dirty="0">
                <a:latin typeface="Arial Black"/>
                <a:cs typeface="Arial Black"/>
              </a:rPr>
              <a:t> </a:t>
            </a:r>
            <a:r>
              <a:rPr sz="1300" spc="-10" dirty="0">
                <a:latin typeface="Arial Black"/>
                <a:cs typeface="Arial Black"/>
              </a:rPr>
              <a:t>might</a:t>
            </a:r>
            <a:r>
              <a:rPr sz="1300" spc="-120" dirty="0">
                <a:latin typeface="Arial Black"/>
                <a:cs typeface="Arial Black"/>
              </a:rPr>
              <a:t> </a:t>
            </a:r>
            <a:r>
              <a:rPr sz="1300" spc="-55" dirty="0">
                <a:latin typeface="Arial Black"/>
                <a:cs typeface="Arial Black"/>
              </a:rPr>
              <a:t>result</a:t>
            </a:r>
            <a:r>
              <a:rPr sz="1300" spc="-120" dirty="0">
                <a:latin typeface="Arial Black"/>
                <a:cs typeface="Arial Black"/>
              </a:rPr>
              <a:t> </a:t>
            </a:r>
            <a:r>
              <a:rPr sz="1300" spc="-10" dirty="0">
                <a:latin typeface="Arial Black"/>
                <a:cs typeface="Arial Black"/>
              </a:rPr>
              <a:t>from</a:t>
            </a:r>
            <a:r>
              <a:rPr sz="1300" spc="-120" dirty="0">
                <a:latin typeface="Arial Black"/>
                <a:cs typeface="Arial Black"/>
              </a:rPr>
              <a:t> </a:t>
            </a:r>
            <a:r>
              <a:rPr sz="1300" dirty="0">
                <a:latin typeface="Arial Black"/>
                <a:cs typeface="Arial Black"/>
              </a:rPr>
              <a:t>a</a:t>
            </a:r>
            <a:r>
              <a:rPr sz="1300" spc="-120" dirty="0">
                <a:latin typeface="Arial Black"/>
                <a:cs typeface="Arial Black"/>
              </a:rPr>
              <a:t> </a:t>
            </a:r>
            <a:r>
              <a:rPr sz="1300" spc="-20" dirty="0">
                <a:latin typeface="Arial Black"/>
                <a:cs typeface="Arial Black"/>
              </a:rPr>
              <a:t>mismatch</a:t>
            </a:r>
            <a:r>
              <a:rPr sz="1300" spc="-120" dirty="0">
                <a:latin typeface="Arial Black"/>
                <a:cs typeface="Arial Black"/>
              </a:rPr>
              <a:t> </a:t>
            </a:r>
            <a:r>
              <a:rPr sz="1300" spc="-10" dirty="0">
                <a:latin typeface="Arial Black"/>
                <a:cs typeface="Arial Black"/>
              </a:rPr>
              <a:t>between </a:t>
            </a:r>
            <a:r>
              <a:rPr sz="1300" spc="-45" dirty="0">
                <a:latin typeface="Arial Black"/>
                <a:cs typeface="Arial Black"/>
              </a:rPr>
              <a:t>the</a:t>
            </a:r>
            <a:r>
              <a:rPr sz="1300" spc="-114" dirty="0">
                <a:latin typeface="Arial Black"/>
                <a:cs typeface="Arial Black"/>
              </a:rPr>
              <a:t> </a:t>
            </a:r>
            <a:r>
              <a:rPr sz="1300" spc="-65" dirty="0">
                <a:latin typeface="Arial Black"/>
                <a:cs typeface="Arial Black"/>
              </a:rPr>
              <a:t>workforce's</a:t>
            </a:r>
            <a:r>
              <a:rPr sz="1300" spc="-110" dirty="0">
                <a:latin typeface="Arial Black"/>
                <a:cs typeface="Arial Black"/>
              </a:rPr>
              <a:t> </a:t>
            </a:r>
            <a:r>
              <a:rPr sz="1300" spc="-55" dirty="0">
                <a:latin typeface="Arial Black"/>
                <a:cs typeface="Arial Black"/>
              </a:rPr>
              <a:t>abilities</a:t>
            </a:r>
            <a:r>
              <a:rPr sz="1300" spc="-110" dirty="0">
                <a:latin typeface="Arial Black"/>
                <a:cs typeface="Arial Black"/>
              </a:rPr>
              <a:t> </a:t>
            </a:r>
            <a:r>
              <a:rPr sz="1300" dirty="0">
                <a:latin typeface="Arial Black"/>
                <a:cs typeface="Arial Black"/>
              </a:rPr>
              <a:t>and</a:t>
            </a:r>
            <a:r>
              <a:rPr sz="1300" spc="-114" dirty="0">
                <a:latin typeface="Arial Black"/>
                <a:cs typeface="Arial Black"/>
              </a:rPr>
              <a:t> </a:t>
            </a:r>
            <a:r>
              <a:rPr sz="1300" spc="-50" dirty="0">
                <a:latin typeface="Arial Black"/>
                <a:cs typeface="Arial Black"/>
              </a:rPr>
              <a:t>credentials</a:t>
            </a:r>
            <a:r>
              <a:rPr sz="1300" spc="-110" dirty="0">
                <a:latin typeface="Arial Black"/>
                <a:cs typeface="Arial Black"/>
              </a:rPr>
              <a:t> </a:t>
            </a:r>
            <a:r>
              <a:rPr sz="1300" spc="-45" dirty="0">
                <a:latin typeface="Arial Black"/>
                <a:cs typeface="Arial Black"/>
              </a:rPr>
              <a:t>of</a:t>
            </a:r>
            <a:r>
              <a:rPr sz="1300" spc="-110" dirty="0">
                <a:latin typeface="Arial Black"/>
                <a:cs typeface="Arial Black"/>
              </a:rPr>
              <a:t> </a:t>
            </a:r>
            <a:r>
              <a:rPr sz="1300" spc="-45" dirty="0">
                <a:latin typeface="Arial Black"/>
                <a:cs typeface="Arial Black"/>
              </a:rPr>
              <a:t>the</a:t>
            </a:r>
            <a:r>
              <a:rPr sz="1300" spc="-110" dirty="0">
                <a:latin typeface="Arial Black"/>
                <a:cs typeface="Arial Black"/>
              </a:rPr>
              <a:t> </a:t>
            </a:r>
            <a:r>
              <a:rPr sz="1300" spc="-10" dirty="0">
                <a:latin typeface="Arial Black"/>
                <a:cs typeface="Arial Black"/>
              </a:rPr>
              <a:t>labor </a:t>
            </a:r>
            <a:r>
              <a:rPr sz="1300" spc="-35" dirty="0">
                <a:latin typeface="Arial Black"/>
                <a:cs typeface="Arial Black"/>
              </a:rPr>
              <a:t>market's</a:t>
            </a:r>
            <a:r>
              <a:rPr sz="1300" spc="-100" dirty="0">
                <a:latin typeface="Arial Black"/>
                <a:cs typeface="Arial Black"/>
              </a:rPr>
              <a:t> </a:t>
            </a:r>
            <a:r>
              <a:rPr sz="1300" spc="-30" dirty="0">
                <a:latin typeface="Arial Black"/>
                <a:cs typeface="Arial Black"/>
              </a:rPr>
              <a:t>developing</a:t>
            </a:r>
            <a:r>
              <a:rPr sz="1300" spc="-100" dirty="0">
                <a:latin typeface="Arial Black"/>
                <a:cs typeface="Arial Black"/>
              </a:rPr>
              <a:t> </a:t>
            </a:r>
            <a:r>
              <a:rPr sz="1300" spc="-45" dirty="0">
                <a:latin typeface="Arial Black"/>
                <a:cs typeface="Arial Black"/>
              </a:rPr>
              <a:t>needs</a:t>
            </a:r>
            <a:r>
              <a:rPr sz="1300" spc="-100" dirty="0">
                <a:latin typeface="Arial Black"/>
                <a:cs typeface="Arial Black"/>
              </a:rPr>
              <a:t> </a:t>
            </a:r>
            <a:r>
              <a:rPr sz="1300" dirty="0">
                <a:latin typeface="Arial Black"/>
                <a:cs typeface="Arial Black"/>
              </a:rPr>
              <a:t>(Wang</a:t>
            </a:r>
            <a:r>
              <a:rPr sz="1300" spc="-100" dirty="0">
                <a:latin typeface="Arial Black"/>
                <a:cs typeface="Arial Black"/>
              </a:rPr>
              <a:t> </a:t>
            </a:r>
            <a:r>
              <a:rPr sz="1300" dirty="0">
                <a:latin typeface="Arial Black"/>
                <a:cs typeface="Arial Black"/>
              </a:rPr>
              <a:t>and</a:t>
            </a:r>
            <a:r>
              <a:rPr sz="1300" spc="-100" dirty="0">
                <a:latin typeface="Arial Black"/>
                <a:cs typeface="Arial Black"/>
              </a:rPr>
              <a:t> </a:t>
            </a:r>
            <a:r>
              <a:rPr sz="1300" spc="-65" dirty="0">
                <a:latin typeface="Arial Black"/>
                <a:cs typeface="Arial Black"/>
              </a:rPr>
              <a:t>Zhu,</a:t>
            </a:r>
            <a:r>
              <a:rPr sz="1300" spc="-100" dirty="0">
                <a:latin typeface="Arial Black"/>
                <a:cs typeface="Arial Black"/>
              </a:rPr>
              <a:t> </a:t>
            </a:r>
            <a:r>
              <a:rPr sz="1300" spc="-10" dirty="0">
                <a:latin typeface="Arial Black"/>
                <a:cs typeface="Arial Black"/>
              </a:rPr>
              <a:t>2022).</a:t>
            </a:r>
            <a:endParaRPr sz="1300">
              <a:latin typeface="Arial Black"/>
              <a:cs typeface="Arial Black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399245" y="9211729"/>
            <a:ext cx="4956810" cy="670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7500"/>
              </a:lnSpc>
              <a:spcBef>
                <a:spcPts val="95"/>
              </a:spcBef>
            </a:pPr>
            <a:r>
              <a:rPr sz="1200" spc="-40" dirty="0">
                <a:latin typeface="Arial Black"/>
                <a:cs typeface="Arial Black"/>
              </a:rPr>
              <a:t>Classical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economics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40" dirty="0">
                <a:latin typeface="Arial Black"/>
                <a:cs typeface="Arial Black"/>
              </a:rPr>
              <a:t>believes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that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labor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markets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can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adapt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to </a:t>
            </a:r>
            <a:r>
              <a:rPr sz="1200" spc="-20" dirty="0">
                <a:latin typeface="Arial Black"/>
                <a:cs typeface="Arial Black"/>
              </a:rPr>
              <a:t>equilibrium,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45" dirty="0">
                <a:latin typeface="Arial Black"/>
                <a:cs typeface="Arial Black"/>
              </a:rPr>
              <a:t>with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40" dirty="0">
                <a:latin typeface="Arial Black"/>
                <a:cs typeface="Arial Black"/>
              </a:rPr>
              <a:t>wages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and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45" dirty="0">
                <a:latin typeface="Arial Black"/>
                <a:cs typeface="Arial Black"/>
              </a:rPr>
              <a:t>prices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adjusting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45" dirty="0">
                <a:latin typeface="Arial Black"/>
                <a:cs typeface="Arial Black"/>
              </a:rPr>
              <a:t>to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50" dirty="0">
                <a:latin typeface="Arial Black"/>
                <a:cs typeface="Arial Black"/>
              </a:rPr>
              <a:t>correct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any </a:t>
            </a:r>
            <a:r>
              <a:rPr sz="1200" spc="-10" dirty="0">
                <a:latin typeface="Arial Black"/>
                <a:cs typeface="Arial Black"/>
              </a:rPr>
              <a:t>temporary</a:t>
            </a:r>
            <a:r>
              <a:rPr sz="1200" spc="-85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imbalances</a:t>
            </a:r>
            <a:r>
              <a:rPr sz="1200" spc="-85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(Ruben,</a:t>
            </a:r>
            <a:r>
              <a:rPr sz="1200" spc="-80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2015).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061878" y="5577163"/>
            <a:ext cx="1411605" cy="436880"/>
          </a:xfrm>
          <a:custGeom>
            <a:avLst/>
            <a:gdLst/>
            <a:ahLst/>
            <a:cxnLst/>
            <a:rect l="l" t="t" r="r" b="b"/>
            <a:pathLst>
              <a:path w="1411604" h="436879">
                <a:moveTo>
                  <a:pt x="1340558" y="314744"/>
                </a:moveTo>
                <a:lnTo>
                  <a:pt x="101944" y="436783"/>
                </a:lnTo>
                <a:lnTo>
                  <a:pt x="70707" y="433618"/>
                </a:lnTo>
                <a:lnTo>
                  <a:pt x="44034" y="419219"/>
                </a:lnTo>
                <a:lnTo>
                  <a:pt x="24706" y="395869"/>
                </a:lnTo>
                <a:lnTo>
                  <a:pt x="15505" y="365850"/>
                </a:lnTo>
                <a:lnTo>
                  <a:pt x="0" y="208477"/>
                </a:lnTo>
                <a:lnTo>
                  <a:pt x="3165" y="177240"/>
                </a:lnTo>
                <a:lnTo>
                  <a:pt x="17564" y="150567"/>
                </a:lnTo>
                <a:lnTo>
                  <a:pt x="40914" y="131240"/>
                </a:lnTo>
                <a:lnTo>
                  <a:pt x="70933" y="122038"/>
                </a:lnTo>
                <a:lnTo>
                  <a:pt x="1309546" y="0"/>
                </a:lnTo>
                <a:lnTo>
                  <a:pt x="1340784" y="3165"/>
                </a:lnTo>
                <a:lnTo>
                  <a:pt x="1367457" y="17564"/>
                </a:lnTo>
                <a:lnTo>
                  <a:pt x="1386784" y="40914"/>
                </a:lnTo>
                <a:lnTo>
                  <a:pt x="1395985" y="70933"/>
                </a:lnTo>
                <a:lnTo>
                  <a:pt x="1411491" y="228305"/>
                </a:lnTo>
                <a:lnTo>
                  <a:pt x="1408325" y="259543"/>
                </a:lnTo>
                <a:lnTo>
                  <a:pt x="1393927" y="286216"/>
                </a:lnTo>
                <a:lnTo>
                  <a:pt x="1370577" y="305543"/>
                </a:lnTo>
                <a:lnTo>
                  <a:pt x="1340558" y="314744"/>
                </a:lnTo>
                <a:close/>
              </a:path>
            </a:pathLst>
          </a:custGeom>
          <a:solidFill>
            <a:srgbClr val="EB20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 rot="21300000">
            <a:off x="4138599" y="5673175"/>
            <a:ext cx="1206423" cy="215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sz="1700" spc="-80" dirty="0">
                <a:solidFill>
                  <a:srgbClr val="FAF1B3"/>
                </a:solidFill>
                <a:latin typeface="Verdana"/>
                <a:cs typeface="Verdana"/>
              </a:rPr>
              <a:t>KEY</a:t>
            </a:r>
            <a:r>
              <a:rPr sz="2550" spc="-120" baseline="1633" dirty="0">
                <a:solidFill>
                  <a:srgbClr val="FAF1B3"/>
                </a:solidFill>
                <a:latin typeface="Verdana"/>
                <a:cs typeface="Verdana"/>
              </a:rPr>
              <a:t>NESI</a:t>
            </a:r>
            <a:r>
              <a:rPr sz="2550" spc="-120" baseline="3267" dirty="0">
                <a:solidFill>
                  <a:srgbClr val="FAF1B3"/>
                </a:solidFill>
                <a:latin typeface="Verdana"/>
                <a:cs typeface="Verdana"/>
              </a:rPr>
              <a:t>AN</a:t>
            </a:r>
            <a:endParaRPr sz="2550" baseline="3267">
              <a:latin typeface="Verdana"/>
              <a:cs typeface="Verdana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4087193" y="6618199"/>
            <a:ext cx="1361440" cy="431800"/>
          </a:xfrm>
          <a:custGeom>
            <a:avLst/>
            <a:gdLst/>
            <a:ahLst/>
            <a:cxnLst/>
            <a:rect l="l" t="t" r="r" b="b"/>
            <a:pathLst>
              <a:path w="1361439" h="431800">
                <a:moveTo>
                  <a:pt x="1289928" y="314744"/>
                </a:moveTo>
                <a:lnTo>
                  <a:pt x="101944" y="431795"/>
                </a:lnTo>
                <a:lnTo>
                  <a:pt x="70707" y="428629"/>
                </a:lnTo>
                <a:lnTo>
                  <a:pt x="44034" y="414230"/>
                </a:lnTo>
                <a:lnTo>
                  <a:pt x="24707" y="390880"/>
                </a:lnTo>
                <a:lnTo>
                  <a:pt x="15505" y="360861"/>
                </a:lnTo>
                <a:lnTo>
                  <a:pt x="0" y="203489"/>
                </a:lnTo>
                <a:lnTo>
                  <a:pt x="3165" y="172252"/>
                </a:lnTo>
                <a:lnTo>
                  <a:pt x="17564" y="145579"/>
                </a:lnTo>
                <a:lnTo>
                  <a:pt x="40914" y="126251"/>
                </a:lnTo>
                <a:lnTo>
                  <a:pt x="70933" y="117050"/>
                </a:lnTo>
                <a:lnTo>
                  <a:pt x="1258917" y="0"/>
                </a:lnTo>
                <a:lnTo>
                  <a:pt x="1290155" y="3165"/>
                </a:lnTo>
                <a:lnTo>
                  <a:pt x="1316827" y="17564"/>
                </a:lnTo>
                <a:lnTo>
                  <a:pt x="1336155" y="40914"/>
                </a:lnTo>
                <a:lnTo>
                  <a:pt x="1345356" y="70933"/>
                </a:lnTo>
                <a:lnTo>
                  <a:pt x="1360862" y="228305"/>
                </a:lnTo>
                <a:lnTo>
                  <a:pt x="1357696" y="259543"/>
                </a:lnTo>
                <a:lnTo>
                  <a:pt x="1343297" y="286216"/>
                </a:lnTo>
                <a:lnTo>
                  <a:pt x="1319947" y="305543"/>
                </a:lnTo>
                <a:lnTo>
                  <a:pt x="1289928" y="314744"/>
                </a:lnTo>
                <a:close/>
              </a:path>
            </a:pathLst>
          </a:custGeom>
          <a:solidFill>
            <a:srgbClr val="EB20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 rot="21300000">
            <a:off x="4163904" y="6709320"/>
            <a:ext cx="1204547" cy="215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sz="1700" spc="-135" dirty="0">
                <a:solidFill>
                  <a:srgbClr val="FAF1B3"/>
                </a:solidFill>
                <a:latin typeface="Verdana"/>
                <a:cs typeface="Verdana"/>
              </a:rPr>
              <a:t>FRI</a:t>
            </a:r>
            <a:r>
              <a:rPr sz="2550" spc="-202" baseline="1633" dirty="0">
                <a:solidFill>
                  <a:srgbClr val="FAF1B3"/>
                </a:solidFill>
                <a:latin typeface="Verdana"/>
                <a:cs typeface="Verdana"/>
              </a:rPr>
              <a:t>CTION</a:t>
            </a:r>
            <a:r>
              <a:rPr sz="2550" spc="-202" baseline="3267" dirty="0">
                <a:solidFill>
                  <a:srgbClr val="FAF1B3"/>
                </a:solidFill>
                <a:latin typeface="Verdana"/>
                <a:cs typeface="Verdana"/>
              </a:rPr>
              <a:t>AL</a:t>
            </a:r>
            <a:endParaRPr sz="2550" baseline="3267">
              <a:latin typeface="Verdana"/>
              <a:cs typeface="Verdana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4040856" y="7723737"/>
            <a:ext cx="1453515" cy="441325"/>
          </a:xfrm>
          <a:custGeom>
            <a:avLst/>
            <a:gdLst/>
            <a:ahLst/>
            <a:cxnLst/>
            <a:rect l="l" t="t" r="r" b="b"/>
            <a:pathLst>
              <a:path w="1453514" h="441325">
                <a:moveTo>
                  <a:pt x="1382572" y="314744"/>
                </a:moveTo>
                <a:lnTo>
                  <a:pt x="101944" y="440923"/>
                </a:lnTo>
                <a:lnTo>
                  <a:pt x="70707" y="437757"/>
                </a:lnTo>
                <a:lnTo>
                  <a:pt x="44034" y="423358"/>
                </a:lnTo>
                <a:lnTo>
                  <a:pt x="24707" y="400009"/>
                </a:lnTo>
                <a:lnTo>
                  <a:pt x="15505" y="369990"/>
                </a:lnTo>
                <a:lnTo>
                  <a:pt x="0" y="212617"/>
                </a:lnTo>
                <a:lnTo>
                  <a:pt x="3165" y="181380"/>
                </a:lnTo>
                <a:lnTo>
                  <a:pt x="17564" y="154707"/>
                </a:lnTo>
                <a:lnTo>
                  <a:pt x="40914" y="135379"/>
                </a:lnTo>
                <a:lnTo>
                  <a:pt x="70933" y="126178"/>
                </a:lnTo>
                <a:lnTo>
                  <a:pt x="1351561" y="0"/>
                </a:lnTo>
                <a:lnTo>
                  <a:pt x="1382799" y="3165"/>
                </a:lnTo>
                <a:lnTo>
                  <a:pt x="1409471" y="17564"/>
                </a:lnTo>
                <a:lnTo>
                  <a:pt x="1428799" y="40914"/>
                </a:lnTo>
                <a:lnTo>
                  <a:pt x="1438000" y="70933"/>
                </a:lnTo>
                <a:lnTo>
                  <a:pt x="1453506" y="228305"/>
                </a:lnTo>
                <a:lnTo>
                  <a:pt x="1450340" y="259543"/>
                </a:lnTo>
                <a:lnTo>
                  <a:pt x="1435941" y="286216"/>
                </a:lnTo>
                <a:lnTo>
                  <a:pt x="1412591" y="305543"/>
                </a:lnTo>
                <a:lnTo>
                  <a:pt x="1382572" y="314744"/>
                </a:lnTo>
                <a:close/>
              </a:path>
            </a:pathLst>
          </a:custGeom>
          <a:solidFill>
            <a:srgbClr val="EB20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 rot="21300000">
            <a:off x="4118029" y="7819676"/>
            <a:ext cx="1296570" cy="215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sz="1700" spc="-150" dirty="0">
                <a:solidFill>
                  <a:srgbClr val="FAF1B3"/>
                </a:solidFill>
                <a:latin typeface="Verdana"/>
                <a:cs typeface="Verdana"/>
              </a:rPr>
              <a:t>STR</a:t>
            </a:r>
            <a:r>
              <a:rPr sz="2550" spc="-225" baseline="1633" dirty="0">
                <a:solidFill>
                  <a:srgbClr val="FAF1B3"/>
                </a:solidFill>
                <a:latin typeface="Verdana"/>
                <a:cs typeface="Verdana"/>
              </a:rPr>
              <a:t>UCTU</a:t>
            </a:r>
            <a:r>
              <a:rPr sz="2550" spc="-225" baseline="3267" dirty="0">
                <a:solidFill>
                  <a:srgbClr val="FAF1B3"/>
                </a:solidFill>
                <a:latin typeface="Verdana"/>
                <a:cs typeface="Verdana"/>
              </a:rPr>
              <a:t>RAL</a:t>
            </a:r>
            <a:endParaRPr sz="2550" baseline="3267">
              <a:latin typeface="Verdana"/>
              <a:cs typeface="Verdana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255732" y="8861007"/>
            <a:ext cx="1184275" cy="414655"/>
          </a:xfrm>
          <a:custGeom>
            <a:avLst/>
            <a:gdLst/>
            <a:ahLst/>
            <a:cxnLst/>
            <a:rect l="l" t="t" r="r" b="b"/>
            <a:pathLst>
              <a:path w="1184275" h="414654">
                <a:moveTo>
                  <a:pt x="1112726" y="314744"/>
                </a:moveTo>
                <a:lnTo>
                  <a:pt x="101944" y="414335"/>
                </a:lnTo>
                <a:lnTo>
                  <a:pt x="86371" y="414329"/>
                </a:lnTo>
                <a:lnTo>
                  <a:pt x="71242" y="411313"/>
                </a:lnTo>
                <a:lnTo>
                  <a:pt x="33027" y="385755"/>
                </a:lnTo>
                <a:lnTo>
                  <a:pt x="15505" y="343402"/>
                </a:lnTo>
                <a:lnTo>
                  <a:pt x="0" y="186029"/>
                </a:lnTo>
                <a:lnTo>
                  <a:pt x="6" y="170457"/>
                </a:lnTo>
                <a:lnTo>
                  <a:pt x="17564" y="128119"/>
                </a:lnTo>
                <a:lnTo>
                  <a:pt x="55661" y="102636"/>
                </a:lnTo>
                <a:lnTo>
                  <a:pt x="1081714" y="0"/>
                </a:lnTo>
                <a:lnTo>
                  <a:pt x="1112952" y="3165"/>
                </a:lnTo>
                <a:lnTo>
                  <a:pt x="1139625" y="17564"/>
                </a:lnTo>
                <a:lnTo>
                  <a:pt x="1158952" y="40914"/>
                </a:lnTo>
                <a:lnTo>
                  <a:pt x="1168154" y="70933"/>
                </a:lnTo>
                <a:lnTo>
                  <a:pt x="1183659" y="228305"/>
                </a:lnTo>
                <a:lnTo>
                  <a:pt x="1180493" y="259543"/>
                </a:lnTo>
                <a:lnTo>
                  <a:pt x="1166095" y="286216"/>
                </a:lnTo>
                <a:lnTo>
                  <a:pt x="1142745" y="305543"/>
                </a:lnTo>
                <a:lnTo>
                  <a:pt x="1112726" y="314744"/>
                </a:lnTo>
                <a:close/>
              </a:path>
            </a:pathLst>
          </a:custGeom>
          <a:solidFill>
            <a:srgbClr val="EB20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 rot="21300000">
            <a:off x="4331237" y="8942913"/>
            <a:ext cx="1029923" cy="215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sz="1700" spc="-200" dirty="0">
                <a:solidFill>
                  <a:srgbClr val="FAF1B3"/>
                </a:solidFill>
                <a:latin typeface="Verdana"/>
                <a:cs typeface="Verdana"/>
              </a:rPr>
              <a:t>CLA</a:t>
            </a:r>
            <a:r>
              <a:rPr sz="2550" spc="-300" baseline="1633" dirty="0">
                <a:solidFill>
                  <a:srgbClr val="FAF1B3"/>
                </a:solidFill>
                <a:latin typeface="Verdana"/>
                <a:cs typeface="Verdana"/>
              </a:rPr>
              <a:t>SSICA</a:t>
            </a:r>
            <a:r>
              <a:rPr sz="2550" spc="-300" baseline="3267" dirty="0">
                <a:solidFill>
                  <a:srgbClr val="FAF1B3"/>
                </a:solidFill>
                <a:latin typeface="Verdana"/>
                <a:cs typeface="Verdana"/>
              </a:rPr>
              <a:t>L</a:t>
            </a:r>
            <a:endParaRPr sz="2550" baseline="3267">
              <a:latin typeface="Verdana"/>
              <a:cs typeface="Verdan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9500602" y="5152037"/>
            <a:ext cx="4442460" cy="577659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80975">
              <a:lnSpc>
                <a:spcPts val="2575"/>
              </a:lnSpc>
              <a:spcBef>
                <a:spcPts val="130"/>
              </a:spcBef>
            </a:pPr>
            <a:r>
              <a:rPr sz="2200" spc="-130" dirty="0">
                <a:solidFill>
                  <a:srgbClr val="FF6441"/>
                </a:solidFill>
                <a:latin typeface="Verdana"/>
                <a:cs typeface="Verdana"/>
              </a:rPr>
              <a:t>SKILLS</a:t>
            </a:r>
            <a:r>
              <a:rPr sz="2200" spc="-35" dirty="0">
                <a:solidFill>
                  <a:srgbClr val="FF6441"/>
                </a:solidFill>
                <a:latin typeface="Verdana"/>
                <a:cs typeface="Verdana"/>
              </a:rPr>
              <a:t> </a:t>
            </a:r>
            <a:r>
              <a:rPr sz="2200" spc="-10" dirty="0">
                <a:solidFill>
                  <a:srgbClr val="FF6441"/>
                </a:solidFill>
                <a:latin typeface="Verdana"/>
                <a:cs typeface="Verdana"/>
              </a:rPr>
              <a:t>MISMATCH</a:t>
            </a:r>
            <a:endParaRPr sz="2200">
              <a:latin typeface="Verdana"/>
              <a:cs typeface="Verdana"/>
            </a:endParaRPr>
          </a:p>
          <a:p>
            <a:pPr marL="40005" algn="just">
              <a:lnSpc>
                <a:spcPts val="1375"/>
              </a:lnSpc>
            </a:pP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200" b="1" spc="17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gap</a:t>
            </a:r>
            <a:r>
              <a:rPr sz="1200" b="1" spc="18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between</a:t>
            </a:r>
            <a:r>
              <a:rPr sz="1200" b="1" spc="17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school</a:t>
            </a:r>
            <a:r>
              <a:rPr sz="1200" b="1" spc="18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preparedness</a:t>
            </a:r>
            <a:r>
              <a:rPr sz="1200" b="1" spc="17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b="1" spc="18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labor-</a:t>
            </a:r>
            <a:endParaRPr sz="1200">
              <a:latin typeface="Tahoma"/>
              <a:cs typeface="Tahoma"/>
            </a:endParaRPr>
          </a:p>
          <a:p>
            <a:pPr marL="40005" marR="67945" algn="just">
              <a:lnSpc>
                <a:spcPct val="117500"/>
              </a:lnSpc>
            </a:pP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market</a:t>
            </a:r>
            <a:r>
              <a:rPr sz="1200" b="1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skills</a:t>
            </a:r>
            <a:r>
              <a:rPr sz="1200" b="1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contributes</a:t>
            </a:r>
            <a:r>
              <a:rPr sz="1200" b="1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significantly</a:t>
            </a:r>
            <a:r>
              <a:rPr sz="1200" b="1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200" b="1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unemployment among</a:t>
            </a:r>
            <a:r>
              <a:rPr sz="1200" b="1" spc="-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this</a:t>
            </a:r>
            <a:r>
              <a:rPr sz="1200" b="1" spc="-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group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45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Malaysia</a:t>
            </a:r>
            <a:r>
              <a:rPr sz="1200" b="1" spc="-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25" dirty="0">
                <a:solidFill>
                  <a:srgbClr val="0D0D0D"/>
                </a:solidFill>
                <a:latin typeface="Tahoma"/>
                <a:cs typeface="Tahoma"/>
              </a:rPr>
              <a:t>Indonesia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60" dirty="0">
                <a:solidFill>
                  <a:srgbClr val="0D0D0D"/>
                </a:solidFill>
                <a:latin typeface="Tahoma"/>
                <a:cs typeface="Tahoma"/>
              </a:rPr>
              <a:t>(Turin,</a:t>
            </a:r>
            <a:r>
              <a:rPr sz="1200" b="1" spc="-30" dirty="0">
                <a:solidFill>
                  <a:srgbClr val="0D0D0D"/>
                </a:solidFill>
                <a:latin typeface="Tahoma"/>
                <a:cs typeface="Tahoma"/>
              </a:rPr>
              <a:t> 2011).</a:t>
            </a:r>
            <a:endParaRPr sz="1200">
              <a:latin typeface="Tahoma"/>
              <a:cs typeface="Tahoma"/>
            </a:endParaRPr>
          </a:p>
          <a:p>
            <a:pPr marL="90805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FF6441"/>
                </a:solidFill>
                <a:latin typeface="Verdana"/>
                <a:cs typeface="Verdana"/>
              </a:rPr>
              <a:t>TECHNOLOGY</a:t>
            </a:r>
            <a:r>
              <a:rPr sz="2200" spc="5" dirty="0">
                <a:solidFill>
                  <a:srgbClr val="FF6441"/>
                </a:solidFill>
                <a:latin typeface="Verdana"/>
                <a:cs typeface="Verdana"/>
              </a:rPr>
              <a:t> </a:t>
            </a:r>
            <a:r>
              <a:rPr sz="2200" spc="-10" dirty="0">
                <a:solidFill>
                  <a:srgbClr val="FF6441"/>
                </a:solidFill>
                <a:latin typeface="Verdana"/>
                <a:cs typeface="Verdana"/>
              </a:rPr>
              <a:t>CHALLENGE</a:t>
            </a:r>
            <a:endParaRPr sz="2200">
              <a:latin typeface="Verdana"/>
              <a:cs typeface="Verdana"/>
            </a:endParaRPr>
          </a:p>
          <a:p>
            <a:pPr marL="21590" marR="67945" algn="just">
              <a:lnSpc>
                <a:spcPct val="117500"/>
              </a:lnSpc>
              <a:spcBef>
                <a:spcPts val="145"/>
              </a:spcBef>
            </a:pP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There</a:t>
            </a:r>
            <a:r>
              <a:rPr sz="12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is</a:t>
            </a:r>
            <a:r>
              <a:rPr sz="12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possibility</a:t>
            </a:r>
            <a:r>
              <a:rPr sz="12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2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skills</a:t>
            </a:r>
            <a:r>
              <a:rPr sz="12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gap</a:t>
            </a:r>
            <a:r>
              <a:rPr sz="12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if</a:t>
            </a:r>
            <a:r>
              <a:rPr sz="12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these</a:t>
            </a:r>
            <a:r>
              <a:rPr sz="12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countries'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education</a:t>
            </a:r>
            <a:r>
              <a:rPr sz="1200" b="1" spc="11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systems</a:t>
            </a:r>
            <a:r>
              <a:rPr sz="1200" b="1" spc="11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fail</a:t>
            </a:r>
            <a:r>
              <a:rPr sz="1200" b="1" spc="11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200" b="1" spc="11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adapt</a:t>
            </a:r>
            <a:r>
              <a:rPr sz="1200" b="1" spc="11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quickly</a:t>
            </a:r>
            <a:r>
              <a:rPr sz="1200" b="1" spc="11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enough</a:t>
            </a:r>
            <a:r>
              <a:rPr sz="1200" b="1" spc="114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spc="-25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provide</a:t>
            </a:r>
            <a:r>
              <a:rPr sz="12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young</a:t>
            </a:r>
            <a:r>
              <a:rPr sz="12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people</a:t>
            </a:r>
            <a:r>
              <a:rPr sz="12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45" dirty="0">
                <a:solidFill>
                  <a:srgbClr val="0D0D0D"/>
                </a:solidFill>
                <a:latin typeface="Tahoma"/>
                <a:cs typeface="Tahoma"/>
              </a:rPr>
              <a:t>with</a:t>
            </a:r>
            <a:r>
              <a:rPr sz="12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needed</a:t>
            </a:r>
            <a:r>
              <a:rPr sz="12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technical</a:t>
            </a:r>
            <a:r>
              <a:rPr sz="120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capabilities </a:t>
            </a:r>
            <a:r>
              <a:rPr sz="1200" b="1" spc="-40" dirty="0">
                <a:solidFill>
                  <a:srgbClr val="0D0D0D"/>
                </a:solidFill>
                <a:latin typeface="Tahoma"/>
                <a:cs typeface="Tahoma"/>
              </a:rPr>
              <a:t>(Herdian,</a:t>
            </a:r>
            <a:r>
              <a:rPr sz="120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2023).</a:t>
            </a:r>
            <a:endParaRPr sz="1200">
              <a:latin typeface="Tahoma"/>
              <a:cs typeface="Tahoma"/>
            </a:endParaRPr>
          </a:p>
          <a:p>
            <a:pPr marL="50800">
              <a:lnSpc>
                <a:spcPct val="100000"/>
              </a:lnSpc>
              <a:spcBef>
                <a:spcPts val="395"/>
              </a:spcBef>
            </a:pPr>
            <a:r>
              <a:rPr sz="2200" dirty="0">
                <a:solidFill>
                  <a:srgbClr val="FF6441"/>
                </a:solidFill>
                <a:latin typeface="Verdana"/>
                <a:cs typeface="Verdana"/>
              </a:rPr>
              <a:t>INFORMAL</a:t>
            </a:r>
            <a:r>
              <a:rPr sz="2200" spc="285" dirty="0">
                <a:solidFill>
                  <a:srgbClr val="FF6441"/>
                </a:solidFill>
                <a:latin typeface="Verdana"/>
                <a:cs typeface="Verdana"/>
              </a:rPr>
              <a:t> </a:t>
            </a:r>
            <a:r>
              <a:rPr sz="2200" spc="-10" dirty="0">
                <a:solidFill>
                  <a:srgbClr val="FF6441"/>
                </a:solidFill>
                <a:latin typeface="Verdana"/>
                <a:cs typeface="Verdana"/>
              </a:rPr>
              <a:t>ECONOMIC</a:t>
            </a:r>
            <a:endParaRPr sz="2200">
              <a:latin typeface="Verdana"/>
              <a:cs typeface="Verdana"/>
            </a:endParaRPr>
          </a:p>
          <a:p>
            <a:pPr marL="30480" algn="just">
              <a:lnSpc>
                <a:spcPct val="100000"/>
              </a:lnSpc>
              <a:spcBef>
                <a:spcPts val="80"/>
              </a:spcBef>
            </a:pP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200" b="1" spc="1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informal</a:t>
            </a:r>
            <a:r>
              <a:rPr sz="12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sector</a:t>
            </a:r>
            <a:r>
              <a:rPr sz="1200" b="1" spc="1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lacks</a:t>
            </a:r>
            <a:r>
              <a:rPr sz="12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2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structure</a:t>
            </a:r>
            <a:r>
              <a:rPr sz="1200" b="1" spc="1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associated</a:t>
            </a:r>
            <a:r>
              <a:rPr sz="12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20" dirty="0">
                <a:solidFill>
                  <a:srgbClr val="0D0D0D"/>
                </a:solidFill>
                <a:latin typeface="Tahoma"/>
                <a:cs typeface="Tahoma"/>
              </a:rPr>
              <a:t>with</a:t>
            </a:r>
            <a:endParaRPr sz="1200">
              <a:latin typeface="Tahoma"/>
              <a:cs typeface="Tahoma"/>
            </a:endParaRPr>
          </a:p>
          <a:p>
            <a:pPr marL="30480" marR="58419" algn="just">
              <a:lnSpc>
                <a:spcPct val="117500"/>
              </a:lnSpc>
            </a:pP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regular</a:t>
            </a:r>
            <a:r>
              <a:rPr sz="1200" b="1" spc="19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employment,</a:t>
            </a:r>
            <a:r>
              <a:rPr sz="1200" b="1" spc="19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youth</a:t>
            </a:r>
            <a:r>
              <a:rPr sz="1200" b="1" spc="19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are</a:t>
            </a:r>
            <a:r>
              <a:rPr sz="1200" b="1" spc="19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subject</a:t>
            </a:r>
            <a:r>
              <a:rPr sz="1200" b="1" spc="19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200" b="1" spc="19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unsafe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working</a:t>
            </a:r>
            <a:r>
              <a:rPr sz="1200" b="1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conditions</a:t>
            </a:r>
            <a:r>
              <a:rPr sz="1200" b="1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b="1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financial</a:t>
            </a:r>
            <a:r>
              <a:rPr sz="1200" b="1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insecurity</a:t>
            </a:r>
            <a:r>
              <a:rPr sz="1200" b="1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(Shu</a:t>
            </a:r>
            <a:r>
              <a:rPr sz="1200" b="1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Yu</a:t>
            </a:r>
            <a:r>
              <a:rPr sz="1200" b="1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25" dirty="0">
                <a:solidFill>
                  <a:srgbClr val="0D0D0D"/>
                </a:solidFill>
                <a:latin typeface="Tahoma"/>
                <a:cs typeface="Tahoma"/>
              </a:rPr>
              <a:t>and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Franziska,</a:t>
            </a:r>
            <a:r>
              <a:rPr sz="120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2019).</a:t>
            </a:r>
            <a:endParaRPr sz="1200">
              <a:latin typeface="Tahoma"/>
              <a:cs typeface="Tahoma"/>
            </a:endParaRPr>
          </a:p>
          <a:p>
            <a:pPr marL="17780">
              <a:lnSpc>
                <a:spcPct val="100000"/>
              </a:lnSpc>
              <a:spcBef>
                <a:spcPts val="459"/>
              </a:spcBef>
            </a:pPr>
            <a:r>
              <a:rPr sz="2200" spc="-45" dirty="0">
                <a:solidFill>
                  <a:srgbClr val="FF6441"/>
                </a:solidFill>
                <a:latin typeface="Verdana"/>
                <a:cs typeface="Verdana"/>
              </a:rPr>
              <a:t>ECONOMIC</a:t>
            </a:r>
            <a:r>
              <a:rPr sz="2200" spc="-114" dirty="0">
                <a:solidFill>
                  <a:srgbClr val="FF6441"/>
                </a:solidFill>
                <a:latin typeface="Verdana"/>
                <a:cs typeface="Verdana"/>
              </a:rPr>
              <a:t> </a:t>
            </a:r>
            <a:r>
              <a:rPr sz="2200" spc="-10" dirty="0">
                <a:solidFill>
                  <a:srgbClr val="FF6441"/>
                </a:solidFill>
                <a:latin typeface="Verdana"/>
                <a:cs typeface="Verdana"/>
              </a:rPr>
              <a:t>STRUCTURE</a:t>
            </a:r>
            <a:endParaRPr sz="2200">
              <a:latin typeface="Verdana"/>
              <a:cs typeface="Verdana"/>
            </a:endParaRPr>
          </a:p>
          <a:p>
            <a:pPr marL="84455" algn="just">
              <a:lnSpc>
                <a:spcPct val="100000"/>
              </a:lnSpc>
              <a:spcBef>
                <a:spcPts val="15"/>
              </a:spcBef>
            </a:pP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Economic</a:t>
            </a:r>
            <a:r>
              <a:rPr sz="1200" b="1" spc="8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situations</a:t>
            </a:r>
            <a:r>
              <a:rPr sz="1200" b="1" spc="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such</a:t>
            </a:r>
            <a:r>
              <a:rPr sz="1200" b="1" spc="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as</a:t>
            </a:r>
            <a:r>
              <a:rPr sz="1200" b="1" spc="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recessions</a:t>
            </a:r>
            <a:r>
              <a:rPr sz="1200" b="1" spc="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can</a:t>
            </a:r>
            <a:r>
              <a:rPr sz="1200" b="1" spc="8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have</a:t>
            </a:r>
            <a:r>
              <a:rPr sz="1200" b="1" spc="8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spc="-50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endParaRPr sz="1200">
              <a:latin typeface="Tahoma"/>
              <a:cs typeface="Tahoma"/>
            </a:endParaRPr>
          </a:p>
          <a:p>
            <a:pPr marL="84455" marR="5080" algn="just">
              <a:lnSpc>
                <a:spcPct val="117500"/>
              </a:lnSpc>
            </a:pP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disproportionate</a:t>
            </a:r>
            <a:r>
              <a:rPr sz="1200" b="1" spc="2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impact</a:t>
            </a:r>
            <a:r>
              <a:rPr sz="1200" b="1" spc="204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on</a:t>
            </a:r>
            <a:r>
              <a:rPr sz="1200" b="1" spc="204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teenage</a:t>
            </a:r>
            <a:r>
              <a:rPr sz="1200" b="1" spc="2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unemployment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since</a:t>
            </a:r>
            <a:r>
              <a:rPr sz="12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businesses</a:t>
            </a:r>
            <a:r>
              <a:rPr sz="12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may</a:t>
            </a:r>
            <a:r>
              <a:rPr sz="12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be</a:t>
            </a:r>
            <a:r>
              <a:rPr sz="12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more</a:t>
            </a:r>
            <a:r>
              <a:rPr sz="12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unwilling</a:t>
            </a:r>
            <a:r>
              <a:rPr sz="12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2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recruit</a:t>
            </a:r>
            <a:r>
              <a:rPr sz="12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30" dirty="0">
                <a:solidFill>
                  <a:srgbClr val="0D0D0D"/>
                </a:solidFill>
                <a:latin typeface="Tahoma"/>
                <a:cs typeface="Tahoma"/>
              </a:rPr>
              <a:t>less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experienced</a:t>
            </a:r>
            <a:r>
              <a:rPr sz="1200" b="1" spc="4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workers</a:t>
            </a:r>
            <a:r>
              <a:rPr sz="1200" b="1" spc="4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during</a:t>
            </a:r>
            <a:r>
              <a:rPr sz="1200" b="1" spc="4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difficult</a:t>
            </a:r>
            <a:r>
              <a:rPr sz="1200" b="1" spc="4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economic</a:t>
            </a:r>
            <a:r>
              <a:rPr sz="1200" b="1" spc="4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times 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(Fahad,</a:t>
            </a:r>
            <a:r>
              <a:rPr sz="1200" b="1" spc="-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2020).</a:t>
            </a:r>
            <a:endParaRPr sz="1200">
              <a:latin typeface="Tahoma"/>
              <a:cs typeface="Tahoma"/>
            </a:endParaRPr>
          </a:p>
          <a:p>
            <a:pPr marL="25400">
              <a:lnSpc>
                <a:spcPts val="2435"/>
              </a:lnSpc>
              <a:spcBef>
                <a:spcPts val="245"/>
              </a:spcBef>
            </a:pPr>
            <a:r>
              <a:rPr sz="2200" spc="65" dirty="0">
                <a:solidFill>
                  <a:srgbClr val="FF6441"/>
                </a:solidFill>
                <a:latin typeface="Verdana"/>
                <a:cs typeface="Verdana"/>
              </a:rPr>
              <a:t>POPULATION</a:t>
            </a:r>
            <a:r>
              <a:rPr sz="2200" spc="-55" dirty="0">
                <a:solidFill>
                  <a:srgbClr val="FF6441"/>
                </a:solidFill>
                <a:latin typeface="Verdana"/>
                <a:cs typeface="Verdana"/>
              </a:rPr>
              <a:t> </a:t>
            </a:r>
            <a:r>
              <a:rPr sz="2200" spc="40" dirty="0">
                <a:solidFill>
                  <a:srgbClr val="FF6441"/>
                </a:solidFill>
                <a:latin typeface="Verdana"/>
                <a:cs typeface="Verdana"/>
              </a:rPr>
              <a:t>GROWTH</a:t>
            </a:r>
            <a:endParaRPr sz="2200">
              <a:latin typeface="Verdana"/>
              <a:cs typeface="Verdana"/>
            </a:endParaRPr>
          </a:p>
          <a:p>
            <a:pPr marL="12700" algn="just">
              <a:lnSpc>
                <a:spcPts val="1235"/>
              </a:lnSpc>
            </a:pP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Because</a:t>
            </a:r>
            <a:r>
              <a:rPr sz="1200" b="1" spc="1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200" b="1" spc="1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their</a:t>
            </a:r>
            <a:r>
              <a:rPr sz="1200" b="1" spc="1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huge</a:t>
            </a:r>
            <a:r>
              <a:rPr sz="1200" b="1" spc="1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b="1" spc="1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rising</a:t>
            </a:r>
            <a:r>
              <a:rPr sz="1200" b="1" spc="1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populations,</a:t>
            </a:r>
            <a:r>
              <a:rPr sz="1200" b="1" spc="1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Malaysia</a:t>
            </a:r>
            <a:endParaRPr sz="1200">
              <a:latin typeface="Tahoma"/>
              <a:cs typeface="Tahoma"/>
            </a:endParaRPr>
          </a:p>
          <a:p>
            <a:pPr marL="12700" marR="76835" algn="just">
              <a:lnSpc>
                <a:spcPct val="117500"/>
              </a:lnSpc>
            </a:pP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b="1" spc="2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Indonesia</a:t>
            </a:r>
            <a:r>
              <a:rPr sz="1200" b="1" spc="2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face</a:t>
            </a:r>
            <a:r>
              <a:rPr sz="1200" b="1" spc="2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greater</a:t>
            </a:r>
            <a:r>
              <a:rPr sz="1200" b="1" spc="2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competition</a:t>
            </a:r>
            <a:r>
              <a:rPr sz="1200" b="1" spc="2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for</a:t>
            </a:r>
            <a:r>
              <a:rPr sz="1200" b="1" spc="2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200" b="1" spc="-20" dirty="0">
                <a:solidFill>
                  <a:srgbClr val="0D0D0D"/>
                </a:solidFill>
                <a:latin typeface="Tahoma"/>
                <a:cs typeface="Tahoma"/>
              </a:rPr>
              <a:t>jobs 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(Martinez,</a:t>
            </a:r>
            <a:r>
              <a:rPr sz="1200" b="1" spc="-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0D0D0D"/>
                </a:solidFill>
                <a:latin typeface="Tahoma"/>
                <a:cs typeface="Tahoma"/>
              </a:rPr>
              <a:t>2009).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9710819" y="11370689"/>
            <a:ext cx="3161665" cy="501650"/>
          </a:xfrm>
          <a:prstGeom prst="rect">
            <a:avLst/>
          </a:prstGeom>
          <a:solidFill>
            <a:srgbClr val="F46E16"/>
          </a:solidFill>
        </p:spPr>
        <p:txBody>
          <a:bodyPr vert="horz" wrap="square" lIns="0" tIns="23495" rIns="0" bIns="0" rtlCol="0">
            <a:spAutoFit/>
          </a:bodyPr>
          <a:lstStyle/>
          <a:p>
            <a:pPr marL="211454">
              <a:lnSpc>
                <a:spcPct val="100000"/>
              </a:lnSpc>
              <a:spcBef>
                <a:spcPts val="185"/>
              </a:spcBef>
            </a:pPr>
            <a:r>
              <a:rPr sz="2650" spc="-10" dirty="0">
                <a:solidFill>
                  <a:srgbClr val="FFFFFF"/>
                </a:solidFill>
                <a:latin typeface="Tahoma"/>
                <a:cs typeface="Tahoma"/>
              </a:rPr>
              <a:t>recommendations</a:t>
            </a:r>
            <a:endParaRPr sz="2650">
              <a:latin typeface="Tahoma"/>
              <a:cs typeface="Tahoma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9583338" y="11871983"/>
            <a:ext cx="1762760" cy="471805"/>
          </a:xfrm>
          <a:custGeom>
            <a:avLst/>
            <a:gdLst/>
            <a:ahLst/>
            <a:cxnLst/>
            <a:rect l="l" t="t" r="r" b="b"/>
            <a:pathLst>
              <a:path w="1762759" h="471804">
                <a:moveTo>
                  <a:pt x="1691788" y="314744"/>
                </a:moveTo>
                <a:lnTo>
                  <a:pt x="101944" y="471390"/>
                </a:lnTo>
                <a:lnTo>
                  <a:pt x="70707" y="468224"/>
                </a:lnTo>
                <a:lnTo>
                  <a:pt x="44034" y="453825"/>
                </a:lnTo>
                <a:lnTo>
                  <a:pt x="24707" y="430475"/>
                </a:lnTo>
                <a:lnTo>
                  <a:pt x="15505" y="400456"/>
                </a:lnTo>
                <a:lnTo>
                  <a:pt x="0" y="243084"/>
                </a:lnTo>
                <a:lnTo>
                  <a:pt x="3165" y="211846"/>
                </a:lnTo>
                <a:lnTo>
                  <a:pt x="17564" y="185173"/>
                </a:lnTo>
                <a:lnTo>
                  <a:pt x="40914" y="165846"/>
                </a:lnTo>
                <a:lnTo>
                  <a:pt x="70933" y="156645"/>
                </a:lnTo>
                <a:lnTo>
                  <a:pt x="1660776" y="0"/>
                </a:lnTo>
                <a:lnTo>
                  <a:pt x="1692014" y="3165"/>
                </a:lnTo>
                <a:lnTo>
                  <a:pt x="1718687" y="17564"/>
                </a:lnTo>
                <a:lnTo>
                  <a:pt x="1738014" y="40914"/>
                </a:lnTo>
                <a:lnTo>
                  <a:pt x="1747215" y="70933"/>
                </a:lnTo>
                <a:lnTo>
                  <a:pt x="1762721" y="228305"/>
                </a:lnTo>
                <a:lnTo>
                  <a:pt x="1759555" y="259543"/>
                </a:lnTo>
                <a:lnTo>
                  <a:pt x="1745157" y="286216"/>
                </a:lnTo>
                <a:lnTo>
                  <a:pt x="1721807" y="305543"/>
                </a:lnTo>
                <a:lnTo>
                  <a:pt x="1691788" y="314744"/>
                </a:lnTo>
                <a:close/>
              </a:path>
            </a:pathLst>
          </a:custGeom>
          <a:solidFill>
            <a:srgbClr val="EB20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 rot="21300000">
            <a:off x="9661493" y="11984001"/>
            <a:ext cx="1603788" cy="215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sz="1700" spc="-165" dirty="0">
                <a:solidFill>
                  <a:srgbClr val="FAF1B3"/>
                </a:solidFill>
                <a:latin typeface="Verdana"/>
                <a:cs typeface="Verdana"/>
              </a:rPr>
              <a:t>SKI</a:t>
            </a:r>
            <a:r>
              <a:rPr sz="2550" spc="-247" baseline="1633" dirty="0">
                <a:solidFill>
                  <a:srgbClr val="FAF1B3"/>
                </a:solidFill>
                <a:latin typeface="Verdana"/>
                <a:cs typeface="Verdana"/>
              </a:rPr>
              <a:t>LL</a:t>
            </a:r>
            <a:r>
              <a:rPr sz="2550" spc="-277" baseline="1633" dirty="0">
                <a:solidFill>
                  <a:srgbClr val="FAF1B3"/>
                </a:solidFill>
                <a:latin typeface="Verdana"/>
                <a:cs typeface="Verdana"/>
              </a:rPr>
              <a:t> </a:t>
            </a:r>
            <a:r>
              <a:rPr sz="2550" spc="-157" baseline="1633" dirty="0">
                <a:solidFill>
                  <a:srgbClr val="FAF1B3"/>
                </a:solidFill>
                <a:latin typeface="Verdana"/>
                <a:cs typeface="Verdana"/>
              </a:rPr>
              <a:t>TRA</a:t>
            </a:r>
            <a:r>
              <a:rPr sz="2550" spc="-157" baseline="3267" dirty="0">
                <a:solidFill>
                  <a:srgbClr val="FAF1B3"/>
                </a:solidFill>
                <a:latin typeface="Verdana"/>
                <a:cs typeface="Verdana"/>
              </a:rPr>
              <a:t>INING</a:t>
            </a:r>
            <a:endParaRPr sz="2550" baseline="3267">
              <a:latin typeface="Verdana"/>
              <a:cs typeface="Verdana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9661992" y="15569618"/>
            <a:ext cx="2149475" cy="509905"/>
          </a:xfrm>
          <a:custGeom>
            <a:avLst/>
            <a:gdLst/>
            <a:ahLst/>
            <a:cxnLst/>
            <a:rect l="l" t="t" r="r" b="b"/>
            <a:pathLst>
              <a:path w="2149475" h="509905">
                <a:moveTo>
                  <a:pt x="2078241" y="314744"/>
                </a:moveTo>
                <a:lnTo>
                  <a:pt x="101944" y="509466"/>
                </a:lnTo>
                <a:lnTo>
                  <a:pt x="70707" y="506300"/>
                </a:lnTo>
                <a:lnTo>
                  <a:pt x="44034" y="491902"/>
                </a:lnTo>
                <a:lnTo>
                  <a:pt x="24707" y="468552"/>
                </a:lnTo>
                <a:lnTo>
                  <a:pt x="15505" y="438533"/>
                </a:lnTo>
                <a:lnTo>
                  <a:pt x="0" y="281160"/>
                </a:lnTo>
                <a:lnTo>
                  <a:pt x="3165" y="249923"/>
                </a:lnTo>
                <a:lnTo>
                  <a:pt x="17564" y="223250"/>
                </a:lnTo>
                <a:lnTo>
                  <a:pt x="40914" y="203923"/>
                </a:lnTo>
                <a:lnTo>
                  <a:pt x="70933" y="194721"/>
                </a:lnTo>
                <a:lnTo>
                  <a:pt x="2047229" y="0"/>
                </a:lnTo>
                <a:lnTo>
                  <a:pt x="2062802" y="6"/>
                </a:lnTo>
                <a:lnTo>
                  <a:pt x="2105139" y="17564"/>
                </a:lnTo>
                <a:lnTo>
                  <a:pt x="2130623" y="55661"/>
                </a:lnTo>
                <a:lnTo>
                  <a:pt x="2149174" y="228305"/>
                </a:lnTo>
                <a:lnTo>
                  <a:pt x="2149168" y="243878"/>
                </a:lnTo>
                <a:lnTo>
                  <a:pt x="2131609" y="286216"/>
                </a:lnTo>
                <a:lnTo>
                  <a:pt x="2093513" y="311699"/>
                </a:lnTo>
                <a:lnTo>
                  <a:pt x="2078241" y="314744"/>
                </a:lnTo>
                <a:close/>
              </a:path>
            </a:pathLst>
          </a:custGeom>
          <a:solidFill>
            <a:srgbClr val="EB20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 rot="21300000">
            <a:off x="9740659" y="15701733"/>
            <a:ext cx="1989725" cy="215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sz="1700" spc="-190" dirty="0">
                <a:solidFill>
                  <a:srgbClr val="FAF1B3"/>
                </a:solidFill>
                <a:latin typeface="Verdana"/>
                <a:cs typeface="Verdana"/>
              </a:rPr>
              <a:t>ASS</a:t>
            </a:r>
            <a:r>
              <a:rPr sz="2550" spc="-284" baseline="1633" dirty="0">
                <a:solidFill>
                  <a:srgbClr val="FAF1B3"/>
                </a:solidFill>
                <a:latin typeface="Verdana"/>
                <a:cs typeface="Verdana"/>
              </a:rPr>
              <a:t>ISTAN</a:t>
            </a:r>
            <a:r>
              <a:rPr sz="2550" spc="-284" baseline="3267" dirty="0">
                <a:solidFill>
                  <a:srgbClr val="FAF1B3"/>
                </a:solidFill>
                <a:latin typeface="Verdana"/>
                <a:cs typeface="Verdana"/>
              </a:rPr>
              <a:t>CE</a:t>
            </a:r>
            <a:r>
              <a:rPr sz="2550" spc="-254" baseline="3267" dirty="0">
                <a:solidFill>
                  <a:srgbClr val="FAF1B3"/>
                </a:solidFill>
                <a:latin typeface="Verdana"/>
                <a:cs typeface="Verdana"/>
              </a:rPr>
              <a:t> </a:t>
            </a:r>
            <a:r>
              <a:rPr sz="2550" spc="-104" baseline="3267" dirty="0">
                <a:solidFill>
                  <a:srgbClr val="FAF1B3"/>
                </a:solidFill>
                <a:latin typeface="Verdana"/>
                <a:cs typeface="Verdana"/>
              </a:rPr>
              <a:t>PO</a:t>
            </a:r>
            <a:r>
              <a:rPr sz="2550" spc="-104" baseline="4901" dirty="0">
                <a:solidFill>
                  <a:srgbClr val="FAF1B3"/>
                </a:solidFill>
                <a:latin typeface="Verdana"/>
                <a:cs typeface="Verdana"/>
              </a:rPr>
              <a:t>LICY</a:t>
            </a:r>
            <a:endParaRPr sz="2550" baseline="4901">
              <a:latin typeface="Verdana"/>
              <a:cs typeface="Verdana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9539083" y="17441502"/>
            <a:ext cx="2436495" cy="537845"/>
          </a:xfrm>
          <a:custGeom>
            <a:avLst/>
            <a:gdLst/>
            <a:ahLst/>
            <a:cxnLst/>
            <a:rect l="l" t="t" r="r" b="b"/>
            <a:pathLst>
              <a:path w="2436495" h="537844">
                <a:moveTo>
                  <a:pt x="2365169" y="314744"/>
                </a:moveTo>
                <a:lnTo>
                  <a:pt x="101944" y="537737"/>
                </a:lnTo>
                <a:lnTo>
                  <a:pt x="70707" y="534571"/>
                </a:lnTo>
                <a:lnTo>
                  <a:pt x="44034" y="520172"/>
                </a:lnTo>
                <a:lnTo>
                  <a:pt x="24707" y="496822"/>
                </a:lnTo>
                <a:lnTo>
                  <a:pt x="15505" y="466804"/>
                </a:lnTo>
                <a:lnTo>
                  <a:pt x="0" y="309431"/>
                </a:lnTo>
                <a:lnTo>
                  <a:pt x="3165" y="278194"/>
                </a:lnTo>
                <a:lnTo>
                  <a:pt x="17564" y="251521"/>
                </a:lnTo>
                <a:lnTo>
                  <a:pt x="40914" y="232193"/>
                </a:lnTo>
                <a:lnTo>
                  <a:pt x="70933" y="222992"/>
                </a:lnTo>
                <a:lnTo>
                  <a:pt x="2334158" y="0"/>
                </a:lnTo>
                <a:lnTo>
                  <a:pt x="2349731" y="6"/>
                </a:lnTo>
                <a:lnTo>
                  <a:pt x="2392068" y="17564"/>
                </a:lnTo>
                <a:lnTo>
                  <a:pt x="2417552" y="55661"/>
                </a:lnTo>
                <a:lnTo>
                  <a:pt x="2436103" y="228305"/>
                </a:lnTo>
                <a:lnTo>
                  <a:pt x="2436097" y="243878"/>
                </a:lnTo>
                <a:lnTo>
                  <a:pt x="2418538" y="286216"/>
                </a:lnTo>
                <a:lnTo>
                  <a:pt x="2380442" y="311699"/>
                </a:lnTo>
                <a:lnTo>
                  <a:pt x="2365169" y="314744"/>
                </a:lnTo>
                <a:close/>
              </a:path>
            </a:pathLst>
          </a:custGeom>
          <a:solidFill>
            <a:srgbClr val="EB20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 rot="21300000">
            <a:off x="9617833" y="17588538"/>
            <a:ext cx="2276614" cy="215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sz="1700" spc="-175" dirty="0">
                <a:solidFill>
                  <a:srgbClr val="FAF1B3"/>
                </a:solidFill>
                <a:latin typeface="Verdana"/>
                <a:cs typeface="Verdana"/>
              </a:rPr>
              <a:t>ECO</a:t>
            </a:r>
            <a:r>
              <a:rPr sz="2550" spc="-262" baseline="1633" dirty="0">
                <a:solidFill>
                  <a:srgbClr val="FAF1B3"/>
                </a:solidFill>
                <a:latin typeface="Verdana"/>
                <a:cs typeface="Verdana"/>
              </a:rPr>
              <a:t>NOM</a:t>
            </a:r>
            <a:r>
              <a:rPr sz="2550" spc="-262" baseline="3267" dirty="0">
                <a:solidFill>
                  <a:srgbClr val="FAF1B3"/>
                </a:solidFill>
                <a:latin typeface="Verdana"/>
                <a:cs typeface="Verdana"/>
              </a:rPr>
              <a:t>IC</a:t>
            </a:r>
            <a:r>
              <a:rPr sz="2550" spc="-270" baseline="3267" dirty="0">
                <a:solidFill>
                  <a:srgbClr val="FAF1B3"/>
                </a:solidFill>
                <a:latin typeface="Verdana"/>
                <a:cs typeface="Verdana"/>
              </a:rPr>
              <a:t> </a:t>
            </a:r>
            <a:r>
              <a:rPr sz="2550" spc="-209" baseline="3267" dirty="0">
                <a:solidFill>
                  <a:srgbClr val="FAF1B3"/>
                </a:solidFill>
                <a:latin typeface="Verdana"/>
                <a:cs typeface="Verdana"/>
              </a:rPr>
              <a:t>STR</a:t>
            </a:r>
            <a:r>
              <a:rPr sz="2550" spc="-209" baseline="4901" dirty="0">
                <a:solidFill>
                  <a:srgbClr val="FAF1B3"/>
                </a:solidFill>
                <a:latin typeface="Verdana"/>
                <a:cs typeface="Verdana"/>
              </a:rPr>
              <a:t>UCTUR</a:t>
            </a:r>
            <a:r>
              <a:rPr sz="2550" spc="-209" baseline="6535" dirty="0">
                <a:solidFill>
                  <a:srgbClr val="FAF1B3"/>
                </a:solidFill>
                <a:latin typeface="Verdana"/>
                <a:cs typeface="Verdana"/>
              </a:rPr>
              <a:t>E</a:t>
            </a:r>
            <a:endParaRPr sz="2550" baseline="6535">
              <a:latin typeface="Verdana"/>
              <a:cs typeface="Verdana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9726301" y="13656202"/>
            <a:ext cx="1522730" cy="633730"/>
          </a:xfrm>
          <a:custGeom>
            <a:avLst/>
            <a:gdLst/>
            <a:ahLst/>
            <a:cxnLst/>
            <a:rect l="l" t="t" r="r" b="b"/>
            <a:pathLst>
              <a:path w="1522729" h="633730">
                <a:moveTo>
                  <a:pt x="1258988" y="542707"/>
                </a:moveTo>
                <a:lnTo>
                  <a:pt x="335234" y="633723"/>
                </a:lnTo>
                <a:lnTo>
                  <a:pt x="303997" y="630557"/>
                </a:lnTo>
                <a:lnTo>
                  <a:pt x="277324" y="616159"/>
                </a:lnTo>
                <a:lnTo>
                  <a:pt x="257997" y="592809"/>
                </a:lnTo>
                <a:lnTo>
                  <a:pt x="248795" y="562790"/>
                </a:lnTo>
                <a:lnTo>
                  <a:pt x="243907" y="513176"/>
                </a:lnTo>
                <a:lnTo>
                  <a:pt x="234706" y="483157"/>
                </a:lnTo>
                <a:lnTo>
                  <a:pt x="215378" y="459807"/>
                </a:lnTo>
                <a:lnTo>
                  <a:pt x="188705" y="445408"/>
                </a:lnTo>
                <a:lnTo>
                  <a:pt x="157468" y="442243"/>
                </a:lnTo>
                <a:lnTo>
                  <a:pt x="101944" y="447713"/>
                </a:lnTo>
                <a:lnTo>
                  <a:pt x="70707" y="444547"/>
                </a:lnTo>
                <a:lnTo>
                  <a:pt x="44034" y="430149"/>
                </a:lnTo>
                <a:lnTo>
                  <a:pt x="24707" y="406799"/>
                </a:lnTo>
                <a:lnTo>
                  <a:pt x="15505" y="376780"/>
                </a:lnTo>
                <a:lnTo>
                  <a:pt x="0" y="219407"/>
                </a:lnTo>
                <a:lnTo>
                  <a:pt x="3165" y="188170"/>
                </a:lnTo>
                <a:lnTo>
                  <a:pt x="17564" y="161497"/>
                </a:lnTo>
                <a:lnTo>
                  <a:pt x="40914" y="142170"/>
                </a:lnTo>
                <a:lnTo>
                  <a:pt x="70933" y="132968"/>
                </a:lnTo>
                <a:lnTo>
                  <a:pt x="1420478" y="0"/>
                </a:lnTo>
                <a:lnTo>
                  <a:pt x="1451716" y="3165"/>
                </a:lnTo>
                <a:lnTo>
                  <a:pt x="1478388" y="17564"/>
                </a:lnTo>
                <a:lnTo>
                  <a:pt x="1497716" y="40914"/>
                </a:lnTo>
                <a:lnTo>
                  <a:pt x="1506917" y="70933"/>
                </a:lnTo>
                <a:lnTo>
                  <a:pt x="1522423" y="228305"/>
                </a:lnTo>
                <a:lnTo>
                  <a:pt x="1519257" y="259543"/>
                </a:lnTo>
                <a:lnTo>
                  <a:pt x="1504858" y="286216"/>
                </a:lnTo>
                <a:lnTo>
                  <a:pt x="1481508" y="305543"/>
                </a:lnTo>
                <a:lnTo>
                  <a:pt x="1451490" y="314744"/>
                </a:lnTo>
                <a:lnTo>
                  <a:pt x="1395966" y="320215"/>
                </a:lnTo>
                <a:lnTo>
                  <a:pt x="1365947" y="329416"/>
                </a:lnTo>
                <a:lnTo>
                  <a:pt x="1342597" y="348744"/>
                </a:lnTo>
                <a:lnTo>
                  <a:pt x="1328198" y="375417"/>
                </a:lnTo>
                <a:lnTo>
                  <a:pt x="1325033" y="406654"/>
                </a:lnTo>
                <a:lnTo>
                  <a:pt x="1329921" y="456268"/>
                </a:lnTo>
                <a:lnTo>
                  <a:pt x="1326755" y="487505"/>
                </a:lnTo>
                <a:lnTo>
                  <a:pt x="1312356" y="514178"/>
                </a:lnTo>
                <a:lnTo>
                  <a:pt x="1289007" y="533506"/>
                </a:lnTo>
                <a:lnTo>
                  <a:pt x="1258988" y="542707"/>
                </a:lnTo>
                <a:close/>
              </a:path>
            </a:pathLst>
          </a:custGeom>
          <a:solidFill>
            <a:srgbClr val="EB20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 rot="21300000">
            <a:off x="9803758" y="13755724"/>
            <a:ext cx="1364921" cy="215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sz="1700" spc="-65" dirty="0">
                <a:solidFill>
                  <a:srgbClr val="FAF1B3"/>
                </a:solidFill>
                <a:latin typeface="Verdana"/>
                <a:cs typeface="Verdana"/>
              </a:rPr>
              <a:t>PO</a:t>
            </a:r>
            <a:r>
              <a:rPr sz="2550" spc="-97" baseline="1633" dirty="0">
                <a:solidFill>
                  <a:srgbClr val="FAF1B3"/>
                </a:solidFill>
                <a:latin typeface="Verdana"/>
                <a:cs typeface="Verdana"/>
              </a:rPr>
              <a:t>PULAT</a:t>
            </a:r>
            <a:r>
              <a:rPr sz="2550" spc="-97" baseline="3267" dirty="0">
                <a:solidFill>
                  <a:srgbClr val="FAF1B3"/>
                </a:solidFill>
                <a:latin typeface="Verdana"/>
                <a:cs typeface="Verdana"/>
              </a:rPr>
              <a:t>ION</a:t>
            </a:r>
            <a:endParaRPr sz="2550" baseline="3267">
              <a:latin typeface="Verdana"/>
              <a:cs typeface="Verdana"/>
            </a:endParaRPr>
          </a:p>
        </p:txBody>
      </p:sp>
      <p:sp>
        <p:nvSpPr>
          <p:cNvPr id="55" name="object 55"/>
          <p:cNvSpPr txBox="1"/>
          <p:nvPr/>
        </p:nvSpPr>
        <p:spPr>
          <a:xfrm rot="21300000">
            <a:off x="10034282" y="13961546"/>
            <a:ext cx="944294" cy="215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sz="1700" spc="-114" dirty="0">
                <a:solidFill>
                  <a:srgbClr val="FAF1B3"/>
                </a:solidFill>
                <a:latin typeface="Verdana"/>
                <a:cs typeface="Verdana"/>
              </a:rPr>
              <a:t>GRO</a:t>
            </a:r>
            <a:r>
              <a:rPr sz="2550" spc="-172" baseline="1633" dirty="0">
                <a:solidFill>
                  <a:srgbClr val="FAF1B3"/>
                </a:solidFill>
                <a:latin typeface="Verdana"/>
                <a:cs typeface="Verdana"/>
              </a:rPr>
              <a:t>WTH</a:t>
            </a:r>
            <a:endParaRPr sz="2550" baseline="1633">
              <a:latin typeface="Verdana"/>
              <a:cs typeface="Verdan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0" y="17046565"/>
            <a:ext cx="3926204" cy="501650"/>
          </a:xfrm>
          <a:prstGeom prst="rect">
            <a:avLst/>
          </a:prstGeom>
          <a:solidFill>
            <a:srgbClr val="F46E16"/>
          </a:solidFill>
        </p:spPr>
        <p:txBody>
          <a:bodyPr vert="horz" wrap="square" lIns="0" tIns="82550" rIns="0" bIns="0" rtlCol="0">
            <a:spAutoFit/>
          </a:bodyPr>
          <a:lstStyle/>
          <a:p>
            <a:pPr marL="62865">
              <a:lnSpc>
                <a:spcPct val="100000"/>
              </a:lnSpc>
              <a:spcBef>
                <a:spcPts val="650"/>
              </a:spcBef>
            </a:pPr>
            <a:r>
              <a:rPr sz="2350" spc="95" dirty="0">
                <a:solidFill>
                  <a:srgbClr val="FFFFFF"/>
                </a:solidFill>
                <a:latin typeface="Tahoma"/>
                <a:cs typeface="Tahoma"/>
              </a:rPr>
              <a:t>limittaion</a:t>
            </a:r>
            <a:r>
              <a:rPr sz="2350" spc="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350" dirty="0">
                <a:solidFill>
                  <a:srgbClr val="FFFFFF"/>
                </a:solidFill>
                <a:latin typeface="Tahoma"/>
                <a:cs typeface="Tahoma"/>
              </a:rPr>
              <a:t>and</a:t>
            </a:r>
            <a:r>
              <a:rPr sz="2350" spc="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350" spc="190" dirty="0">
                <a:solidFill>
                  <a:srgbClr val="FFFFFF"/>
                </a:solidFill>
                <a:latin typeface="Tahoma"/>
                <a:cs typeface="Tahoma"/>
              </a:rPr>
              <a:t>future</a:t>
            </a:r>
            <a:r>
              <a:rPr sz="2350" spc="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350" spc="90" dirty="0">
                <a:solidFill>
                  <a:srgbClr val="FFFFFF"/>
                </a:solidFill>
                <a:latin typeface="Tahoma"/>
                <a:cs typeface="Tahoma"/>
              </a:rPr>
              <a:t>study</a:t>
            </a:r>
            <a:endParaRPr sz="2350">
              <a:latin typeface="Tahoma"/>
              <a:cs typeface="Tahoma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360769" y="17140533"/>
            <a:ext cx="2850515" cy="2901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700" spc="-10" dirty="0">
                <a:solidFill>
                  <a:srgbClr val="FF6441"/>
                </a:solidFill>
                <a:latin typeface="Verdana"/>
                <a:cs typeface="Verdana"/>
              </a:rPr>
              <a:t>DIFFERENT</a:t>
            </a:r>
            <a:r>
              <a:rPr sz="1700" spc="-120" dirty="0">
                <a:solidFill>
                  <a:srgbClr val="FF6441"/>
                </a:solidFill>
                <a:latin typeface="Verdana"/>
                <a:cs typeface="Verdana"/>
              </a:rPr>
              <a:t> </a:t>
            </a:r>
            <a:r>
              <a:rPr sz="1700" spc="-10" dirty="0">
                <a:solidFill>
                  <a:srgbClr val="FF6441"/>
                </a:solidFill>
                <a:latin typeface="Verdana"/>
                <a:cs typeface="Verdana"/>
              </a:rPr>
              <a:t>OF</a:t>
            </a:r>
            <a:r>
              <a:rPr sz="1700" spc="-120" dirty="0">
                <a:solidFill>
                  <a:srgbClr val="FF6441"/>
                </a:solidFill>
                <a:latin typeface="Verdana"/>
                <a:cs typeface="Verdana"/>
              </a:rPr>
              <a:t> </a:t>
            </a:r>
            <a:r>
              <a:rPr sz="1700" spc="-10" dirty="0">
                <a:solidFill>
                  <a:srgbClr val="FF6441"/>
                </a:solidFill>
                <a:latin typeface="Verdana"/>
                <a:cs typeface="Verdana"/>
              </a:rPr>
              <a:t>ECONOMIC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7143217" y="17427095"/>
            <a:ext cx="1356995" cy="2901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700" spc="-10" dirty="0">
                <a:solidFill>
                  <a:srgbClr val="FF6441"/>
                </a:solidFill>
                <a:latin typeface="Verdana"/>
                <a:cs typeface="Verdana"/>
              </a:rPr>
              <a:t>STRUCTURE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86523" y="17453268"/>
            <a:ext cx="5904865" cy="547370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1700" spc="130" dirty="0">
                <a:solidFill>
                  <a:srgbClr val="FF6441"/>
                </a:solidFill>
                <a:latin typeface="Verdana"/>
                <a:cs typeface="Verdana"/>
              </a:rPr>
              <a:t>DATA</a:t>
            </a:r>
            <a:r>
              <a:rPr sz="1700" spc="-35" dirty="0">
                <a:solidFill>
                  <a:srgbClr val="FF6441"/>
                </a:solidFill>
                <a:latin typeface="Verdana"/>
                <a:cs typeface="Verdana"/>
              </a:rPr>
              <a:t> </a:t>
            </a:r>
            <a:r>
              <a:rPr sz="1700" spc="-10" dirty="0">
                <a:solidFill>
                  <a:srgbClr val="FF6441"/>
                </a:solidFill>
                <a:latin typeface="Verdana"/>
                <a:cs typeface="Verdana"/>
              </a:rPr>
              <a:t>LIMITATION</a:t>
            </a:r>
            <a:endParaRPr sz="1700">
              <a:latin typeface="Verdana"/>
              <a:cs typeface="Verdana"/>
            </a:endParaRPr>
          </a:p>
          <a:p>
            <a:pPr marL="58419">
              <a:lnSpc>
                <a:spcPct val="100000"/>
              </a:lnSpc>
              <a:spcBef>
                <a:spcPts val="300"/>
              </a:spcBef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Insufficient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or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30" dirty="0">
                <a:solidFill>
                  <a:srgbClr val="0D0D0D"/>
                </a:solidFill>
                <a:latin typeface="Tahoma"/>
                <a:cs typeface="Tahoma"/>
              </a:rPr>
              <a:t>out-</a:t>
            </a:r>
            <a:r>
              <a:rPr sz="1100" b="1" spc="-20" dirty="0">
                <a:solidFill>
                  <a:srgbClr val="0D0D0D"/>
                </a:solidFill>
                <a:latin typeface="Tahoma"/>
                <a:cs typeface="Tahoma"/>
              </a:rPr>
              <a:t>of-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date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data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may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fail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identify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growing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skill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gaps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or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132687" y="18001104"/>
            <a:ext cx="5858510" cy="1968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appropriately</a:t>
            </a:r>
            <a:r>
              <a:rPr sz="1100" b="1" spc="1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reflect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current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industry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standards,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limiting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full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understanding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816471" y="18395126"/>
            <a:ext cx="340360" cy="1968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100" b="1" spc="-20" dirty="0">
                <a:solidFill>
                  <a:srgbClr val="0D0D0D"/>
                </a:solidFill>
                <a:latin typeface="Tahoma"/>
                <a:cs typeface="Tahoma"/>
              </a:rPr>
              <a:t>data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132687" y="18172180"/>
            <a:ext cx="5858510" cy="419734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325"/>
              </a:spcBef>
              <a:tabLst>
                <a:tab pos="613410" algn="l"/>
                <a:tab pos="1263015" algn="l"/>
                <a:tab pos="2338705" algn="l"/>
                <a:tab pos="3327400" algn="l"/>
                <a:tab pos="4361815" algn="l"/>
                <a:tab pos="5047615" algn="l"/>
                <a:tab pos="5431790" algn="l"/>
              </a:tabLst>
            </a:pP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teens'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career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possibilities.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Developing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comparable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criteria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for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youth</a:t>
            </a:r>
            <a:endParaRPr sz="1100">
              <a:latin typeface="Tahoma"/>
              <a:cs typeface="Tahoma"/>
            </a:endParaRPr>
          </a:p>
          <a:p>
            <a:pPr marR="5080" algn="r">
              <a:lnSpc>
                <a:spcPct val="100000"/>
              </a:lnSpc>
              <a:spcBef>
                <a:spcPts val="229"/>
              </a:spcBef>
            </a:pP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collection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32687" y="18369191"/>
            <a:ext cx="4592320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rates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across</a:t>
            </a:r>
            <a:r>
              <a:rPr sz="1100" b="1" spc="15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nations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might</a:t>
            </a:r>
            <a:r>
              <a:rPr sz="1100" b="1" spc="15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help</a:t>
            </a:r>
            <a:r>
              <a:rPr sz="1100" b="1" spc="1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overcome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difficulties</a:t>
            </a:r>
            <a:r>
              <a:rPr sz="1100" b="1" spc="-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linked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100" b="1" spc="-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participation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rates.</a:t>
            </a:r>
            <a:endParaRPr sz="1100">
              <a:latin typeface="Tahoma"/>
              <a:cs typeface="Tahoma"/>
            </a:endParaRPr>
          </a:p>
          <a:p>
            <a:pPr marL="33020">
              <a:lnSpc>
                <a:spcPct val="100000"/>
              </a:lnSpc>
              <a:spcBef>
                <a:spcPts val="130"/>
              </a:spcBef>
            </a:pPr>
            <a:r>
              <a:rPr sz="1700" spc="-10" dirty="0">
                <a:solidFill>
                  <a:srgbClr val="FF6441"/>
                </a:solidFill>
                <a:latin typeface="Verdana"/>
                <a:cs typeface="Verdana"/>
              </a:rPr>
              <a:t>TIMEFRAME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16122" y="19092899"/>
            <a:ext cx="5875020" cy="814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7500"/>
              </a:lnSpc>
              <a:spcBef>
                <a:spcPts val="95"/>
              </a:spcBef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Because</a:t>
            </a:r>
            <a:r>
              <a:rPr sz="1100" b="1" spc="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temporal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constraints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100" b="1" spc="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calculating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youthful</a:t>
            </a:r>
            <a:r>
              <a:rPr sz="1100" b="1" spc="1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100" b="1" spc="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rates,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judgements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may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be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reached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that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may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not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represent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real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state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100" b="1" spc="3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youth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or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ongoing</a:t>
            </a:r>
            <a:r>
              <a:rPr sz="1100" b="1" spc="2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job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market</a:t>
            </a:r>
            <a:r>
              <a:rPr sz="1100" b="1" spc="2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dynamics.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This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would</a:t>
            </a:r>
            <a:r>
              <a:rPr sz="1100" b="1" spc="2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take</a:t>
            </a:r>
            <a:r>
              <a:rPr sz="1100" b="1" spc="2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into</a:t>
            </a:r>
            <a:r>
              <a:rPr sz="1100" b="1" spc="2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account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economic</a:t>
            </a:r>
            <a:r>
              <a:rPr sz="1100" b="1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cycles,</a:t>
            </a:r>
            <a:r>
              <a:rPr sz="1100" b="1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legislative</a:t>
            </a:r>
            <a:r>
              <a:rPr sz="1100" b="1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developments,</a:t>
            </a:r>
            <a:r>
              <a:rPr sz="1100" b="1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100" b="1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10" dirty="0">
                <a:solidFill>
                  <a:srgbClr val="0D0D0D"/>
                </a:solidFill>
                <a:latin typeface="Tahoma"/>
                <a:cs typeface="Tahoma"/>
              </a:rPr>
              <a:t>technological</a:t>
            </a:r>
            <a:r>
              <a:rPr sz="1100" b="1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advancements.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478699" y="17712556"/>
            <a:ext cx="2861945" cy="814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7500"/>
              </a:lnSpc>
              <a:spcBef>
                <a:spcPts val="95"/>
              </a:spcBef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It</a:t>
            </a:r>
            <a:r>
              <a:rPr sz="1100" b="1" spc="21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is</a:t>
            </a:r>
            <a:r>
              <a:rPr sz="1100" b="1" spc="21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vague</a:t>
            </a:r>
            <a:r>
              <a:rPr sz="1100" b="1" spc="21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about</a:t>
            </a:r>
            <a:r>
              <a:rPr sz="1100" b="1" spc="21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21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relationship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between</a:t>
            </a:r>
            <a:r>
              <a:rPr sz="1100" b="1" spc="44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economic</a:t>
            </a:r>
            <a:r>
              <a:rPr sz="1100" b="1" spc="44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situations</a:t>
            </a:r>
            <a:r>
              <a:rPr sz="1100" b="1" spc="4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and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youthful</a:t>
            </a:r>
            <a:r>
              <a:rPr sz="1100" b="1" spc="30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unemployment.</a:t>
            </a:r>
            <a:r>
              <a:rPr sz="1100" b="1" spc="3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It</a:t>
            </a:r>
            <a:r>
              <a:rPr sz="1100" b="1" spc="3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disregards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regional</a:t>
            </a:r>
            <a:r>
              <a:rPr sz="1100" b="1" spc="225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disparities,</a:t>
            </a:r>
            <a:r>
              <a:rPr sz="1100" b="1" spc="229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industry-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specific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478699" y="18500600"/>
            <a:ext cx="2861945" cy="814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7500"/>
              </a:lnSpc>
              <a:spcBef>
                <a:spcPts val="95"/>
              </a:spcBef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changes,</a:t>
            </a:r>
            <a:r>
              <a:rPr sz="1100" b="1" spc="409" dirty="0">
                <a:solidFill>
                  <a:srgbClr val="0D0D0D"/>
                </a:solidFill>
                <a:latin typeface="Tahoma"/>
                <a:cs typeface="Tahoma"/>
              </a:rPr>
              <a:t> 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100" b="1" spc="409" dirty="0">
                <a:solidFill>
                  <a:srgbClr val="0D0D0D"/>
                </a:solidFill>
                <a:latin typeface="Tahoma"/>
                <a:cs typeface="Tahoma"/>
              </a:rPr>
              <a:t> 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shifting</a:t>
            </a:r>
            <a:r>
              <a:rPr sz="1100" b="1" spc="415" dirty="0">
                <a:solidFill>
                  <a:srgbClr val="0D0D0D"/>
                </a:solidFill>
                <a:latin typeface="Tahoma"/>
                <a:cs typeface="Tahoma"/>
              </a:rPr>
              <a:t>    </a:t>
            </a:r>
            <a:r>
              <a:rPr sz="1100" b="1" spc="-20" dirty="0">
                <a:solidFill>
                  <a:srgbClr val="0D0D0D"/>
                </a:solidFill>
                <a:latin typeface="Tahoma"/>
                <a:cs typeface="Tahoma"/>
              </a:rPr>
              <a:t>skill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requirements.</a:t>
            </a:r>
            <a:r>
              <a:rPr sz="1100" b="1" spc="1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100" b="1" spc="1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impact</a:t>
            </a:r>
            <a:r>
              <a:rPr sz="1100" b="1" spc="1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100" b="1" spc="1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economic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structures</a:t>
            </a:r>
            <a:r>
              <a:rPr sz="1100" b="1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on</a:t>
            </a:r>
            <a:r>
              <a:rPr sz="1100" b="1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youthful</a:t>
            </a:r>
            <a:r>
              <a:rPr sz="1100" b="1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100" b="1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spc="-25" dirty="0">
                <a:solidFill>
                  <a:srgbClr val="0D0D0D"/>
                </a:solidFill>
                <a:latin typeface="Tahoma"/>
                <a:cs typeface="Tahoma"/>
              </a:rPr>
              <a:t>is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being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studied,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taking</a:t>
            </a:r>
            <a:r>
              <a:rPr sz="1100" b="1" spc="-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into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 consideration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478699" y="19288645"/>
            <a:ext cx="2861945" cy="6165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7500"/>
              </a:lnSpc>
              <a:spcBef>
                <a:spcPts val="95"/>
              </a:spcBef>
            </a:pP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geographical</a:t>
            </a:r>
            <a:r>
              <a:rPr sz="1100" b="1" spc="430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variances,</a:t>
            </a:r>
            <a:r>
              <a:rPr sz="1100" b="1" spc="434" dirty="0">
                <a:solidFill>
                  <a:srgbClr val="0D0D0D"/>
                </a:solidFill>
                <a:latin typeface="Tahoma"/>
                <a:cs typeface="Tahoma"/>
              </a:rPr>
              <a:t>  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industry-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specific</a:t>
            </a:r>
            <a:r>
              <a:rPr sz="1100" b="1" spc="2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changes,</a:t>
            </a:r>
            <a:r>
              <a:rPr sz="1100" b="1" spc="2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100" b="1" spc="2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dirty="0">
                <a:solidFill>
                  <a:srgbClr val="0D0D0D"/>
                </a:solidFill>
                <a:latin typeface="Tahoma"/>
                <a:cs typeface="Tahoma"/>
              </a:rPr>
              <a:t>shifting</a:t>
            </a:r>
            <a:r>
              <a:rPr sz="1100" b="1" spc="25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100" b="1" spc="-20" dirty="0">
                <a:solidFill>
                  <a:srgbClr val="0D0D0D"/>
                </a:solidFill>
                <a:latin typeface="Tahoma"/>
                <a:cs typeface="Tahoma"/>
              </a:rPr>
              <a:t>skill </a:t>
            </a:r>
            <a:r>
              <a:rPr sz="1100" b="1" spc="-10" dirty="0">
                <a:solidFill>
                  <a:srgbClr val="0D0D0D"/>
                </a:solidFill>
                <a:latin typeface="Tahoma"/>
                <a:cs typeface="Tahoma"/>
              </a:rPr>
              <a:t>demands.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10349311" y="12251232"/>
            <a:ext cx="3491865" cy="13150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635" algn="ctr">
              <a:lnSpc>
                <a:spcPct val="117500"/>
              </a:lnSpc>
              <a:spcBef>
                <a:spcPts val="95"/>
              </a:spcBef>
            </a:pPr>
            <a:r>
              <a:rPr sz="1200" spc="-45" dirty="0">
                <a:latin typeface="Arial Black"/>
                <a:cs typeface="Arial Black"/>
              </a:rPr>
              <a:t>Education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and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training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have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an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important </a:t>
            </a:r>
            <a:r>
              <a:rPr sz="1200" spc="-55" dirty="0">
                <a:latin typeface="Arial Black"/>
                <a:cs typeface="Arial Black"/>
              </a:rPr>
              <a:t>effect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on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young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40" dirty="0">
                <a:latin typeface="Arial Black"/>
                <a:cs typeface="Arial Black"/>
              </a:rPr>
              <a:t>people's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employability, </a:t>
            </a:r>
            <a:r>
              <a:rPr sz="1200" spc="-20" dirty="0">
                <a:latin typeface="Arial Black"/>
                <a:cs typeface="Arial Black"/>
              </a:rPr>
              <a:t>independent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of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the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educational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systems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in </a:t>
            </a:r>
            <a:r>
              <a:rPr sz="1200" spc="-20" dirty="0">
                <a:latin typeface="Arial Black"/>
                <a:cs typeface="Arial Black"/>
              </a:rPr>
              <a:t>Malaysia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and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Indonesia.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Investing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in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digital </a:t>
            </a:r>
            <a:r>
              <a:rPr sz="1200" spc="-25" dirty="0">
                <a:latin typeface="Arial Black"/>
                <a:cs typeface="Arial Black"/>
              </a:rPr>
              <a:t>technology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training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can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help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you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find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job </a:t>
            </a:r>
            <a:r>
              <a:rPr sz="1200" dirty="0">
                <a:latin typeface="Arial Black"/>
                <a:cs typeface="Arial Black"/>
              </a:rPr>
              <a:t>and</a:t>
            </a:r>
            <a:r>
              <a:rPr sz="1200" spc="-120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adapt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45" dirty="0">
                <a:latin typeface="Arial Black"/>
                <a:cs typeface="Arial Black"/>
              </a:rPr>
              <a:t>to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modern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settings.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0191612" y="17897465"/>
            <a:ext cx="3521710" cy="15303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7500"/>
              </a:lnSpc>
              <a:spcBef>
                <a:spcPts val="95"/>
              </a:spcBef>
            </a:pPr>
            <a:r>
              <a:rPr sz="1200" spc="-50" dirty="0">
                <a:latin typeface="Arial Black"/>
                <a:cs typeface="Arial Black"/>
              </a:rPr>
              <a:t>Economic</a:t>
            </a:r>
            <a:r>
              <a:rPr sz="1200" spc="-80" dirty="0">
                <a:latin typeface="Arial Black"/>
                <a:cs typeface="Arial Black"/>
              </a:rPr>
              <a:t> </a:t>
            </a:r>
            <a:r>
              <a:rPr sz="1200" spc="-40" dirty="0">
                <a:latin typeface="Arial Black"/>
                <a:cs typeface="Arial Black"/>
              </a:rPr>
              <a:t>differences</a:t>
            </a:r>
            <a:r>
              <a:rPr sz="1200" spc="-75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may</a:t>
            </a:r>
            <a:r>
              <a:rPr sz="1200" spc="-7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have</a:t>
            </a:r>
            <a:r>
              <a:rPr sz="1200" spc="-7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affected employment</a:t>
            </a:r>
            <a:r>
              <a:rPr sz="1200" spc="-85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patterns</a:t>
            </a:r>
            <a:r>
              <a:rPr sz="1200" spc="-85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in</a:t>
            </a:r>
            <a:r>
              <a:rPr sz="1200" spc="-85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Malaysia</a:t>
            </a:r>
            <a:r>
              <a:rPr sz="1200" spc="-80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and </a:t>
            </a:r>
            <a:r>
              <a:rPr sz="1200" spc="-35" dirty="0">
                <a:latin typeface="Arial Black"/>
                <a:cs typeface="Arial Black"/>
              </a:rPr>
              <a:t>Indonesia.</a:t>
            </a:r>
            <a:r>
              <a:rPr sz="1200" spc="-80" dirty="0">
                <a:latin typeface="Arial Black"/>
                <a:cs typeface="Arial Black"/>
              </a:rPr>
              <a:t> </a:t>
            </a:r>
            <a:r>
              <a:rPr sz="1200" spc="-40" dirty="0">
                <a:latin typeface="Arial Black"/>
                <a:cs typeface="Arial Black"/>
              </a:rPr>
              <a:t>Increased</a:t>
            </a:r>
            <a:r>
              <a:rPr sz="1200" spc="-7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employment</a:t>
            </a:r>
            <a:r>
              <a:rPr sz="1200" spc="-80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plans, </a:t>
            </a:r>
            <a:r>
              <a:rPr sz="1200" spc="-50" dirty="0">
                <a:latin typeface="Arial Black"/>
                <a:cs typeface="Arial Black"/>
              </a:rPr>
              <a:t>policies,</a:t>
            </a:r>
            <a:r>
              <a:rPr sz="1200" spc="-80" dirty="0">
                <a:latin typeface="Arial Black"/>
                <a:cs typeface="Arial Black"/>
              </a:rPr>
              <a:t> </a:t>
            </a:r>
            <a:r>
              <a:rPr sz="1200" spc="-45" dirty="0">
                <a:latin typeface="Arial Black"/>
                <a:cs typeface="Arial Black"/>
              </a:rPr>
              <a:t>social</a:t>
            </a:r>
            <a:r>
              <a:rPr sz="1200" spc="-80" dirty="0">
                <a:latin typeface="Arial Black"/>
                <a:cs typeface="Arial Black"/>
              </a:rPr>
              <a:t> </a:t>
            </a:r>
            <a:r>
              <a:rPr sz="1200" spc="-40" dirty="0">
                <a:latin typeface="Arial Black"/>
                <a:cs typeface="Arial Black"/>
              </a:rPr>
              <a:t>subsidies,</a:t>
            </a:r>
            <a:r>
              <a:rPr sz="1200" spc="-75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financial</a:t>
            </a:r>
            <a:r>
              <a:rPr sz="1200" spc="-80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services, </a:t>
            </a:r>
            <a:r>
              <a:rPr sz="1200" dirty="0">
                <a:latin typeface="Arial Black"/>
                <a:cs typeface="Arial Black"/>
              </a:rPr>
              <a:t>and</a:t>
            </a:r>
            <a:r>
              <a:rPr sz="1200" spc="-75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entrepreneurial</a:t>
            </a:r>
            <a:r>
              <a:rPr sz="1200" spc="-75" dirty="0">
                <a:latin typeface="Arial Black"/>
                <a:cs typeface="Arial Black"/>
              </a:rPr>
              <a:t> </a:t>
            </a:r>
            <a:r>
              <a:rPr sz="1200" spc="-45" dirty="0">
                <a:latin typeface="Arial Black"/>
                <a:cs typeface="Arial Black"/>
              </a:rPr>
              <a:t>activities</a:t>
            </a:r>
            <a:r>
              <a:rPr sz="1200" spc="-75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may</a:t>
            </a:r>
            <a:r>
              <a:rPr sz="1200" spc="-75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all</a:t>
            </a:r>
            <a:r>
              <a:rPr sz="1200" spc="-75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aid</a:t>
            </a:r>
            <a:r>
              <a:rPr sz="1200" spc="-75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in </a:t>
            </a:r>
            <a:r>
              <a:rPr sz="1200" spc="-35" dirty="0">
                <a:latin typeface="Arial Black"/>
                <a:cs typeface="Arial Black"/>
              </a:rPr>
              <a:t>the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reduction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of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unemployment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and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the </a:t>
            </a:r>
            <a:r>
              <a:rPr sz="1200" spc="-10" dirty="0">
                <a:latin typeface="Arial Black"/>
                <a:cs typeface="Arial Black"/>
              </a:rPr>
              <a:t>promotion</a:t>
            </a:r>
            <a:r>
              <a:rPr sz="1200" spc="-125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of</a:t>
            </a:r>
            <a:r>
              <a:rPr sz="1200" spc="-125" dirty="0">
                <a:latin typeface="Arial Black"/>
                <a:cs typeface="Arial Black"/>
              </a:rPr>
              <a:t> </a:t>
            </a:r>
            <a:r>
              <a:rPr sz="1200" spc="-55" dirty="0">
                <a:latin typeface="Arial Black"/>
                <a:cs typeface="Arial Black"/>
              </a:rPr>
              <a:t>work</a:t>
            </a:r>
            <a:r>
              <a:rPr sz="1200" spc="-12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prospects.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0221695" y="16047268"/>
            <a:ext cx="3686810" cy="13150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17500"/>
              </a:lnSpc>
              <a:spcBef>
                <a:spcPts val="95"/>
              </a:spcBef>
            </a:pPr>
            <a:r>
              <a:rPr sz="1200" spc="-25" dirty="0">
                <a:latin typeface="Arial Black"/>
                <a:cs typeface="Arial Black"/>
              </a:rPr>
              <a:t>Government</a:t>
            </a:r>
            <a:r>
              <a:rPr sz="1200" spc="-65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agencies</a:t>
            </a:r>
            <a:r>
              <a:rPr sz="1200" spc="-65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may</a:t>
            </a:r>
            <a:r>
              <a:rPr sz="1200" spc="-6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improve</a:t>
            </a:r>
            <a:r>
              <a:rPr sz="1200" spc="-65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the </a:t>
            </a:r>
            <a:r>
              <a:rPr sz="1200" spc="-10" dirty="0">
                <a:latin typeface="Arial Black"/>
                <a:cs typeface="Arial Black"/>
              </a:rPr>
              <a:t>employability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of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young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people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by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promoting youth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internship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40" dirty="0">
                <a:latin typeface="Arial Black"/>
                <a:cs typeface="Arial Black"/>
              </a:rPr>
              <a:t>bases,</a:t>
            </a:r>
            <a:r>
              <a:rPr sz="1200" spc="-85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generating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internship </a:t>
            </a:r>
            <a:r>
              <a:rPr sz="1200" spc="-40" dirty="0">
                <a:latin typeface="Arial Black"/>
                <a:cs typeface="Arial Black"/>
              </a:rPr>
              <a:t>jobs,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and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giving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40" dirty="0">
                <a:latin typeface="Arial Black"/>
                <a:cs typeface="Arial Black"/>
              </a:rPr>
              <a:t>subsidies.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65" dirty="0">
                <a:latin typeface="Arial Black"/>
                <a:cs typeface="Arial Black"/>
              </a:rPr>
              <a:t>This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spc="-60" dirty="0">
                <a:latin typeface="Arial Black"/>
                <a:cs typeface="Arial Black"/>
              </a:rPr>
              <a:t>will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boost involvement</a:t>
            </a:r>
            <a:r>
              <a:rPr sz="1200" spc="-100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and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40" dirty="0">
                <a:latin typeface="Arial Black"/>
                <a:cs typeface="Arial Black"/>
              </a:rPr>
              <a:t>assistance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for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50" dirty="0">
                <a:latin typeface="Arial Black"/>
                <a:cs typeface="Arial Black"/>
              </a:rPr>
              <a:t>new</a:t>
            </a:r>
            <a:r>
              <a:rPr sz="1200" spc="-9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college </a:t>
            </a:r>
            <a:r>
              <a:rPr sz="1200" spc="-20" dirty="0">
                <a:latin typeface="Arial Black"/>
                <a:cs typeface="Arial Black"/>
              </a:rPr>
              <a:t>grads,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minimising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60" dirty="0">
                <a:latin typeface="Arial Black"/>
                <a:cs typeface="Arial Black"/>
              </a:rPr>
              <a:t>job-</a:t>
            </a:r>
            <a:r>
              <a:rPr sz="1200" spc="-35" dirty="0">
                <a:latin typeface="Arial Black"/>
                <a:cs typeface="Arial Black"/>
              </a:rPr>
              <a:t>search</a:t>
            </a:r>
            <a:r>
              <a:rPr sz="1200" spc="-90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stress.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10480559" y="14163670"/>
            <a:ext cx="3228975" cy="11004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635" algn="ctr">
              <a:lnSpc>
                <a:spcPct val="117500"/>
              </a:lnSpc>
              <a:spcBef>
                <a:spcPts val="95"/>
              </a:spcBef>
            </a:pPr>
            <a:r>
              <a:rPr sz="1200" spc="-70" dirty="0">
                <a:latin typeface="Arial Black"/>
                <a:cs typeface="Arial Black"/>
              </a:rPr>
              <a:t>If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labour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supply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spc="-60" dirty="0">
                <a:latin typeface="Arial Black"/>
                <a:cs typeface="Arial Black"/>
              </a:rPr>
              <a:t>exceeds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demand, </a:t>
            </a:r>
            <a:r>
              <a:rPr sz="1200" spc="-20" dirty="0">
                <a:latin typeface="Arial Black"/>
                <a:cs typeface="Arial Black"/>
              </a:rPr>
              <a:t>population</a:t>
            </a:r>
            <a:r>
              <a:rPr sz="1200" spc="-60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growth</a:t>
            </a:r>
            <a:r>
              <a:rPr sz="1200" spc="-60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may</a:t>
            </a:r>
            <a:r>
              <a:rPr sz="1200" spc="-60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raise </a:t>
            </a:r>
            <a:r>
              <a:rPr sz="1200" dirty="0">
                <a:latin typeface="Arial Black"/>
                <a:cs typeface="Arial Black"/>
              </a:rPr>
              <a:t>unemployment</a:t>
            </a:r>
            <a:r>
              <a:rPr sz="1200" spc="-85" dirty="0">
                <a:latin typeface="Arial Black"/>
                <a:cs typeface="Arial Black"/>
              </a:rPr>
              <a:t> </a:t>
            </a:r>
            <a:r>
              <a:rPr sz="1200" spc="-45" dirty="0">
                <a:latin typeface="Arial Black"/>
                <a:cs typeface="Arial Black"/>
              </a:rPr>
              <a:t>rates.</a:t>
            </a:r>
            <a:r>
              <a:rPr sz="1200" spc="-80" dirty="0">
                <a:latin typeface="Arial Black"/>
                <a:cs typeface="Arial Black"/>
              </a:rPr>
              <a:t> </a:t>
            </a:r>
            <a:r>
              <a:rPr sz="1200" spc="-25" dirty="0">
                <a:latin typeface="Arial Black"/>
                <a:cs typeface="Arial Black"/>
              </a:rPr>
              <a:t>Unemployment,</a:t>
            </a:r>
            <a:r>
              <a:rPr sz="1200" spc="-80" dirty="0">
                <a:latin typeface="Arial Black"/>
                <a:cs typeface="Arial Black"/>
              </a:rPr>
              <a:t> </a:t>
            </a:r>
            <a:r>
              <a:rPr sz="1200" spc="-50" dirty="0">
                <a:latin typeface="Arial Black"/>
                <a:cs typeface="Arial Black"/>
              </a:rPr>
              <a:t>a </a:t>
            </a:r>
            <a:r>
              <a:rPr sz="1200" spc="-40" dirty="0">
                <a:latin typeface="Arial Black"/>
                <a:cs typeface="Arial Black"/>
              </a:rPr>
              <a:t>lack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spc="-35" dirty="0">
                <a:latin typeface="Arial Black"/>
                <a:cs typeface="Arial Black"/>
              </a:rPr>
              <a:t>of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education,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dirty="0">
                <a:latin typeface="Arial Black"/>
                <a:cs typeface="Arial Black"/>
              </a:rPr>
              <a:t>and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mental</a:t>
            </a:r>
            <a:r>
              <a:rPr sz="1200" spc="-105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health </a:t>
            </a:r>
            <a:r>
              <a:rPr sz="1200" spc="-40" dirty="0">
                <a:latin typeface="Arial Black"/>
                <a:cs typeface="Arial Black"/>
              </a:rPr>
              <a:t>difficulties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must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30" dirty="0">
                <a:latin typeface="Arial Black"/>
                <a:cs typeface="Arial Black"/>
              </a:rPr>
              <a:t>all</a:t>
            </a:r>
            <a:r>
              <a:rPr sz="1200" spc="-110" dirty="0">
                <a:latin typeface="Arial Black"/>
                <a:cs typeface="Arial Black"/>
              </a:rPr>
              <a:t> </a:t>
            </a:r>
            <a:r>
              <a:rPr sz="1200" spc="-20" dirty="0">
                <a:latin typeface="Arial Black"/>
                <a:cs typeface="Arial Black"/>
              </a:rPr>
              <a:t>be</a:t>
            </a:r>
            <a:r>
              <a:rPr sz="1200" spc="-114" dirty="0">
                <a:latin typeface="Arial Black"/>
                <a:cs typeface="Arial Black"/>
              </a:rPr>
              <a:t> </a:t>
            </a:r>
            <a:r>
              <a:rPr sz="1200" spc="-10" dirty="0">
                <a:latin typeface="Arial Black"/>
                <a:cs typeface="Arial Black"/>
              </a:rPr>
              <a:t>solved.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50281" y="5685432"/>
            <a:ext cx="3584575" cy="312293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75590">
              <a:lnSpc>
                <a:spcPct val="100000"/>
              </a:lnSpc>
              <a:spcBef>
                <a:spcPts val="110"/>
              </a:spcBef>
            </a:pPr>
            <a:r>
              <a:rPr sz="3000" spc="-10" dirty="0">
                <a:solidFill>
                  <a:srgbClr val="58B378"/>
                </a:solidFill>
                <a:latin typeface="Arial MT"/>
                <a:cs typeface="Arial MT"/>
              </a:rPr>
              <a:t>cOƒc£pT??</a:t>
            </a:r>
            <a:endParaRPr sz="3000">
              <a:latin typeface="Arial MT"/>
              <a:cs typeface="Arial MT"/>
            </a:endParaRPr>
          </a:p>
          <a:p>
            <a:pPr marL="17780" marR="5080" algn="just">
              <a:lnSpc>
                <a:spcPct val="114100"/>
              </a:lnSpc>
              <a:spcBef>
                <a:spcPts val="994"/>
              </a:spcBef>
            </a:pP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700" b="1" spc="10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happens</a:t>
            </a:r>
            <a:r>
              <a:rPr sz="1700" b="1" spc="1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when</a:t>
            </a:r>
            <a:r>
              <a:rPr sz="1700" b="1" spc="1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spc="-50" dirty="0">
                <a:solidFill>
                  <a:srgbClr val="0D0D0D"/>
                </a:solidFill>
                <a:latin typeface="Tahoma"/>
                <a:cs typeface="Tahoma"/>
              </a:rPr>
              <a:t>a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person</a:t>
            </a:r>
            <a:r>
              <a:rPr sz="1700" b="1" spc="114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is</a:t>
            </a:r>
            <a:r>
              <a:rPr sz="1700" b="1" spc="12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actively</a:t>
            </a:r>
            <a:r>
              <a:rPr sz="1700" b="1" spc="114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seeking</a:t>
            </a:r>
            <a:r>
              <a:rPr sz="1700" b="1" spc="120" dirty="0">
                <a:solidFill>
                  <a:srgbClr val="0D0D0D"/>
                </a:solidFill>
                <a:latin typeface="Tahoma"/>
                <a:cs typeface="Tahoma"/>
              </a:rPr>
              <a:t>  </a:t>
            </a:r>
            <a:r>
              <a:rPr sz="1700" b="1" spc="-25" dirty="0">
                <a:solidFill>
                  <a:srgbClr val="0D0D0D"/>
                </a:solidFill>
                <a:latin typeface="Tahoma"/>
                <a:cs typeface="Tahoma"/>
              </a:rPr>
              <a:t>for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work</a:t>
            </a:r>
            <a:r>
              <a:rPr sz="17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but</a:t>
            </a:r>
            <a:r>
              <a:rPr sz="17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is</a:t>
            </a:r>
            <a:r>
              <a:rPr sz="17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unable</a:t>
            </a:r>
            <a:r>
              <a:rPr sz="17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700" b="1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find</a:t>
            </a:r>
            <a:r>
              <a:rPr sz="1700" b="1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spc="-20" dirty="0">
                <a:solidFill>
                  <a:srgbClr val="0D0D0D"/>
                </a:solidFill>
                <a:latin typeface="Tahoma"/>
                <a:cs typeface="Tahoma"/>
              </a:rPr>
              <a:t>work </a:t>
            </a:r>
            <a:r>
              <a:rPr sz="1700" b="1" spc="-75" dirty="0">
                <a:solidFill>
                  <a:srgbClr val="0D0D0D"/>
                </a:solidFill>
                <a:latin typeface="Tahoma"/>
                <a:cs typeface="Tahoma"/>
              </a:rPr>
              <a:t>(Adam,</a:t>
            </a:r>
            <a:r>
              <a:rPr sz="1700" b="1" spc="-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spc="-10" dirty="0">
                <a:solidFill>
                  <a:srgbClr val="0D0D0D"/>
                </a:solidFill>
                <a:latin typeface="Tahoma"/>
                <a:cs typeface="Tahoma"/>
              </a:rPr>
              <a:t>2023).</a:t>
            </a:r>
            <a:endParaRPr sz="1700">
              <a:latin typeface="Tahoma"/>
              <a:cs typeface="Tahoma"/>
            </a:endParaRPr>
          </a:p>
          <a:p>
            <a:pPr marL="12700" marR="264160" algn="just">
              <a:lnSpc>
                <a:spcPct val="114100"/>
              </a:lnSpc>
              <a:spcBef>
                <a:spcPts val="1165"/>
              </a:spcBef>
            </a:pPr>
            <a:r>
              <a:rPr sz="1700" b="1" spc="-10" dirty="0">
                <a:solidFill>
                  <a:srgbClr val="0D0D0D"/>
                </a:solidFill>
                <a:latin typeface="Tahoma"/>
                <a:cs typeface="Tahoma"/>
              </a:rPr>
              <a:t>Youth</a:t>
            </a:r>
            <a:r>
              <a:rPr sz="1700" b="1" spc="-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spc="-25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700" b="1" spc="-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is</a:t>
            </a:r>
            <a:r>
              <a:rPr sz="1700" b="1" spc="-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spc="-20" dirty="0">
                <a:solidFill>
                  <a:srgbClr val="0D0D0D"/>
                </a:solidFill>
                <a:latin typeface="Tahoma"/>
                <a:cs typeface="Tahoma"/>
              </a:rPr>
              <a:t>mainly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focused</a:t>
            </a:r>
            <a:r>
              <a:rPr sz="1700" b="1" spc="3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on</a:t>
            </a:r>
            <a:r>
              <a:rPr sz="1700" b="1" spc="3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teens</a:t>
            </a:r>
            <a:r>
              <a:rPr sz="1700" b="1" spc="3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aged</a:t>
            </a:r>
            <a:r>
              <a:rPr sz="1700" b="1" spc="3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15</a:t>
            </a:r>
            <a:r>
              <a:rPr sz="1700" b="1" spc="3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spc="-25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24</a:t>
            </a:r>
            <a:r>
              <a:rPr sz="1700" b="1" spc="1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or</a:t>
            </a:r>
            <a:r>
              <a:rPr sz="17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15</a:t>
            </a:r>
            <a:r>
              <a:rPr sz="17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7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29</a:t>
            </a:r>
            <a:r>
              <a:rPr sz="1700" b="1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(depending</a:t>
            </a:r>
            <a:r>
              <a:rPr sz="1700" b="1" spc="1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spc="-35" dirty="0">
                <a:solidFill>
                  <a:srgbClr val="0D0D0D"/>
                </a:solidFill>
                <a:latin typeface="Tahoma"/>
                <a:cs typeface="Tahoma"/>
              </a:rPr>
              <a:t>on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700" b="1" spc="4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spc="-30" dirty="0">
                <a:solidFill>
                  <a:srgbClr val="0D0D0D"/>
                </a:solidFill>
                <a:latin typeface="Tahoma"/>
                <a:cs typeface="Tahoma"/>
              </a:rPr>
              <a:t>nation)</a:t>
            </a:r>
            <a:r>
              <a:rPr sz="1700" b="1" spc="484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who</a:t>
            </a:r>
            <a:r>
              <a:rPr sz="1700" b="1" spc="484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are</a:t>
            </a:r>
            <a:r>
              <a:rPr sz="1700" b="1" spc="4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spc="-10" dirty="0">
                <a:solidFill>
                  <a:srgbClr val="0D0D0D"/>
                </a:solidFill>
                <a:latin typeface="Tahoma"/>
                <a:cs typeface="Tahoma"/>
              </a:rPr>
              <a:t>actively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450281" y="8782605"/>
            <a:ext cx="880744" cy="6165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95"/>
              </a:spcBef>
            </a:pPr>
            <a:r>
              <a:rPr sz="1700" b="1" spc="-10" dirty="0">
                <a:solidFill>
                  <a:srgbClr val="0D0D0D"/>
                </a:solidFill>
                <a:latin typeface="Tahoma"/>
                <a:cs typeface="Tahoma"/>
              </a:rPr>
              <a:t>seeking unable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1530592" y="8782605"/>
            <a:ext cx="2245360" cy="6165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225" marR="5080" indent="-10160">
              <a:lnSpc>
                <a:spcPct val="114100"/>
              </a:lnSpc>
              <a:spcBef>
                <a:spcPts val="95"/>
              </a:spcBef>
              <a:tabLst>
                <a:tab pos="542290" algn="l"/>
                <a:tab pos="604520" algn="l"/>
                <a:tab pos="1303655" algn="l"/>
                <a:tab pos="1367790" algn="l"/>
                <a:tab pos="1880870" algn="l"/>
              </a:tabLst>
            </a:pPr>
            <a:r>
              <a:rPr sz="1700" b="1" spc="-25" dirty="0">
                <a:solidFill>
                  <a:srgbClr val="0D0D0D"/>
                </a:solidFill>
                <a:latin typeface="Tahoma"/>
                <a:cs typeface="Tahoma"/>
              </a:rPr>
              <a:t>for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700" b="1" spc="-20" dirty="0">
                <a:solidFill>
                  <a:srgbClr val="0D0D0D"/>
                </a:solidFill>
                <a:latin typeface="Tahoma"/>
                <a:cs typeface="Tahoma"/>
              </a:rPr>
              <a:t>work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700" b="1" spc="-25" dirty="0">
                <a:solidFill>
                  <a:srgbClr val="0D0D0D"/>
                </a:solidFill>
                <a:latin typeface="Tahoma"/>
                <a:cs typeface="Tahoma"/>
              </a:rPr>
              <a:t>but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700" b="1" spc="-25" dirty="0">
                <a:solidFill>
                  <a:srgbClr val="0D0D0D"/>
                </a:solidFill>
                <a:latin typeface="Tahoma"/>
                <a:cs typeface="Tahoma"/>
              </a:rPr>
              <a:t>are to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		</a:t>
            </a:r>
            <a:r>
              <a:rPr sz="1700" b="1" spc="-20" dirty="0">
                <a:solidFill>
                  <a:srgbClr val="0D0D0D"/>
                </a:solidFill>
                <a:latin typeface="Tahoma"/>
                <a:cs typeface="Tahoma"/>
              </a:rPr>
              <a:t>find</a:t>
            </a:r>
            <a:r>
              <a:rPr sz="1700" b="1" dirty="0">
                <a:solidFill>
                  <a:srgbClr val="0D0D0D"/>
                </a:solidFill>
                <a:latin typeface="Tahoma"/>
                <a:cs typeface="Tahoma"/>
              </a:rPr>
              <a:t>		</a:t>
            </a:r>
            <a:r>
              <a:rPr sz="1700" b="1" spc="-10" dirty="0">
                <a:solidFill>
                  <a:srgbClr val="0D0D0D"/>
                </a:solidFill>
                <a:latin typeface="Tahoma"/>
                <a:cs typeface="Tahoma"/>
              </a:rPr>
              <a:t>suitable</a:t>
            </a:r>
            <a:endParaRPr sz="1700">
              <a:latin typeface="Tahoma"/>
              <a:cs typeface="Tahoma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50281" y="9409853"/>
            <a:ext cx="295529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20" dirty="0">
                <a:solidFill>
                  <a:srgbClr val="0D0D0D"/>
                </a:solidFill>
                <a:latin typeface="Tahoma"/>
                <a:cs typeface="Tahoma"/>
              </a:rPr>
              <a:t>opportunities </a:t>
            </a:r>
            <a:r>
              <a:rPr sz="1700" b="1" spc="-75" dirty="0">
                <a:solidFill>
                  <a:srgbClr val="0D0D0D"/>
                </a:solidFill>
                <a:latin typeface="Tahoma"/>
                <a:cs typeface="Tahoma"/>
              </a:rPr>
              <a:t>(Neha,</a:t>
            </a:r>
            <a:r>
              <a:rPr sz="170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700" b="1" spc="-10" dirty="0">
                <a:solidFill>
                  <a:srgbClr val="0D0D0D"/>
                </a:solidFill>
                <a:latin typeface="Tahoma"/>
                <a:cs typeface="Tahoma"/>
              </a:rPr>
              <a:t>2023).</a:t>
            </a:r>
            <a:endParaRPr sz="17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1082</Words>
  <Application>Microsoft Office PowerPoint</Application>
  <PresentationFormat>Custom</PresentationFormat>
  <Paragraphs>75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 MT</vt:lpstr>
      <vt:lpstr>Arial Black</vt:lpstr>
      <vt:lpstr>Calibri</vt:lpstr>
      <vt:lpstr>Tahoma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 DEMO POSTER</dc:title>
  <dc:creator>Ezatul Balqis</dc:creator>
  <cp:keywords>DAF2YbuWfX0,BAF1JhXk174</cp:keywords>
  <cp:lastModifiedBy>cheong jia qi</cp:lastModifiedBy>
  <cp:revision>1</cp:revision>
  <dcterms:created xsi:type="dcterms:W3CDTF">2023-12-27T10:36:02Z</dcterms:created>
  <dcterms:modified xsi:type="dcterms:W3CDTF">2023-12-27T10:36:36Z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2023-12-08T00:00:00Z</vt:filetime>
  </property>
  <property fmtid="{D5CDD505-2E9C-101B-9397-08002B2CF9AE}" pid="3" name="Creator">
    <vt:lpwstr>Canva</vt:lpwstr>
  </property>
  <property fmtid="{D5CDD505-2E9C-101B-9397-08002B2CF9AE}" pid="4" name="LastSaved">
    <vt:filetime>2023-12-27T00:00:00Z</vt:filetime>
  </property>
  <property fmtid="{D5CDD505-2E9C-101B-9397-08002B2CF9AE}" pid="5" name="Producer">
    <vt:lpwstr>Canva</vt:lpwstr>
  </property>
</Properties>
</file>