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74900" cy="20104100"/>
  <p:notesSz cx="150749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2528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078075" cy="10700385"/>
          </a:xfrm>
          <a:custGeom>
            <a:avLst/>
            <a:gdLst/>
            <a:ahLst/>
            <a:cxnLst/>
            <a:rect l="l" t="t" r="r" b="b"/>
            <a:pathLst>
              <a:path w="15078075" h="10700385">
                <a:moveTo>
                  <a:pt x="0" y="10699922"/>
                </a:moveTo>
                <a:lnTo>
                  <a:pt x="15078074" y="10699922"/>
                </a:lnTo>
                <a:lnTo>
                  <a:pt x="15078074" y="0"/>
                </a:lnTo>
                <a:lnTo>
                  <a:pt x="0" y="0"/>
                </a:lnTo>
                <a:lnTo>
                  <a:pt x="0" y="10699922"/>
                </a:lnTo>
                <a:close/>
              </a:path>
            </a:pathLst>
          </a:custGeom>
          <a:solidFill>
            <a:srgbClr val="F4F1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4499981"/>
            <a:ext cx="15078075" cy="5604510"/>
          </a:xfrm>
          <a:custGeom>
            <a:avLst/>
            <a:gdLst/>
            <a:ahLst/>
            <a:cxnLst/>
            <a:rect l="l" t="t" r="r" b="b"/>
            <a:pathLst>
              <a:path w="15078075" h="5604509">
                <a:moveTo>
                  <a:pt x="0" y="5604117"/>
                </a:moveTo>
                <a:lnTo>
                  <a:pt x="15078074" y="5604117"/>
                </a:lnTo>
                <a:lnTo>
                  <a:pt x="15078074" y="0"/>
                </a:lnTo>
                <a:lnTo>
                  <a:pt x="0" y="0"/>
                </a:lnTo>
                <a:lnTo>
                  <a:pt x="0" y="5604117"/>
                </a:lnTo>
                <a:close/>
              </a:path>
            </a:pathLst>
          </a:custGeom>
          <a:solidFill>
            <a:srgbClr val="F4F1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544" y="14503373"/>
            <a:ext cx="15065375" cy="0"/>
          </a:xfrm>
          <a:custGeom>
            <a:avLst/>
            <a:gdLst/>
            <a:ahLst/>
            <a:cxnLst/>
            <a:rect l="l" t="t" r="r" b="b"/>
            <a:pathLst>
              <a:path w="15065375">
                <a:moveTo>
                  <a:pt x="0" y="0"/>
                </a:moveTo>
                <a:lnTo>
                  <a:pt x="15064986" y="0"/>
                </a:lnTo>
              </a:path>
            </a:pathLst>
          </a:custGeom>
          <a:ln w="67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16779" y="3387989"/>
            <a:ext cx="2909570" cy="2933065"/>
          </a:xfrm>
          <a:custGeom>
            <a:avLst/>
            <a:gdLst/>
            <a:ahLst/>
            <a:cxnLst/>
            <a:rect l="l" t="t" r="r" b="b"/>
            <a:pathLst>
              <a:path w="2909570" h="2933065">
                <a:moveTo>
                  <a:pt x="2731798" y="2933044"/>
                </a:moveTo>
                <a:lnTo>
                  <a:pt x="0" y="2779969"/>
                </a:lnTo>
                <a:lnTo>
                  <a:pt x="129524" y="0"/>
                </a:lnTo>
                <a:lnTo>
                  <a:pt x="1343563" y="73861"/>
                </a:lnTo>
                <a:lnTo>
                  <a:pt x="263331" y="73861"/>
                </a:lnTo>
                <a:lnTo>
                  <a:pt x="247274" y="268683"/>
                </a:lnTo>
                <a:lnTo>
                  <a:pt x="442097" y="284740"/>
                </a:lnTo>
                <a:lnTo>
                  <a:pt x="522995" y="284740"/>
                </a:lnTo>
                <a:lnTo>
                  <a:pt x="522381" y="292233"/>
                </a:lnTo>
                <a:lnTo>
                  <a:pt x="717204" y="308290"/>
                </a:lnTo>
                <a:lnTo>
                  <a:pt x="778661" y="308290"/>
                </a:lnTo>
                <a:lnTo>
                  <a:pt x="778220" y="313643"/>
                </a:lnTo>
                <a:lnTo>
                  <a:pt x="973042" y="329699"/>
                </a:lnTo>
                <a:lnTo>
                  <a:pt x="1316899" y="329699"/>
                </a:lnTo>
                <a:lnTo>
                  <a:pt x="1314517" y="358602"/>
                </a:lnTo>
                <a:lnTo>
                  <a:pt x="1509340" y="374658"/>
                </a:lnTo>
                <a:lnTo>
                  <a:pt x="1836181" y="374658"/>
                </a:lnTo>
                <a:lnTo>
                  <a:pt x="1835828" y="378940"/>
                </a:lnTo>
                <a:lnTo>
                  <a:pt x="2030651" y="394997"/>
                </a:lnTo>
                <a:lnTo>
                  <a:pt x="2374796" y="394997"/>
                </a:lnTo>
                <a:lnTo>
                  <a:pt x="2374267" y="401420"/>
                </a:lnTo>
                <a:lnTo>
                  <a:pt x="2569089" y="417477"/>
                </a:lnTo>
                <a:lnTo>
                  <a:pt x="2635899" y="417477"/>
                </a:lnTo>
                <a:lnTo>
                  <a:pt x="2635458" y="422829"/>
                </a:lnTo>
                <a:lnTo>
                  <a:pt x="2830280" y="438886"/>
                </a:lnTo>
                <a:lnTo>
                  <a:pt x="2892151" y="438886"/>
                </a:lnTo>
                <a:lnTo>
                  <a:pt x="2731798" y="2933044"/>
                </a:lnTo>
                <a:close/>
              </a:path>
              <a:path w="2909570" h="2933065">
                <a:moveTo>
                  <a:pt x="522995" y="284740"/>
                </a:moveTo>
                <a:lnTo>
                  <a:pt x="442097" y="284740"/>
                </a:lnTo>
                <a:lnTo>
                  <a:pt x="458154" y="89918"/>
                </a:lnTo>
                <a:lnTo>
                  <a:pt x="263331" y="73861"/>
                </a:lnTo>
                <a:lnTo>
                  <a:pt x="1343563" y="73861"/>
                </a:lnTo>
                <a:lnTo>
                  <a:pt x="1713054" y="96340"/>
                </a:lnTo>
                <a:lnTo>
                  <a:pt x="538438" y="96340"/>
                </a:lnTo>
                <a:lnTo>
                  <a:pt x="522995" y="284740"/>
                </a:lnTo>
                <a:close/>
              </a:path>
              <a:path w="2909570" h="2933065">
                <a:moveTo>
                  <a:pt x="778661" y="308290"/>
                </a:moveTo>
                <a:lnTo>
                  <a:pt x="717204" y="308290"/>
                </a:lnTo>
                <a:lnTo>
                  <a:pt x="733261" y="112397"/>
                </a:lnTo>
                <a:lnTo>
                  <a:pt x="538438" y="96340"/>
                </a:lnTo>
                <a:lnTo>
                  <a:pt x="1713054" y="96340"/>
                </a:lnTo>
                <a:lnTo>
                  <a:pt x="2082543" y="118820"/>
                </a:lnTo>
                <a:lnTo>
                  <a:pt x="794276" y="118820"/>
                </a:lnTo>
                <a:lnTo>
                  <a:pt x="778661" y="308290"/>
                </a:lnTo>
                <a:close/>
              </a:path>
              <a:path w="2909570" h="2933065">
                <a:moveTo>
                  <a:pt x="1224599" y="329699"/>
                </a:moveTo>
                <a:lnTo>
                  <a:pt x="973042" y="329699"/>
                </a:lnTo>
                <a:lnTo>
                  <a:pt x="989099" y="134877"/>
                </a:lnTo>
                <a:lnTo>
                  <a:pt x="794276" y="118820"/>
                </a:lnTo>
                <a:lnTo>
                  <a:pt x="1045833" y="118820"/>
                </a:lnTo>
                <a:lnTo>
                  <a:pt x="1029776" y="313643"/>
                </a:lnTo>
                <a:lnTo>
                  <a:pt x="1224599" y="329699"/>
                </a:lnTo>
                <a:close/>
              </a:path>
              <a:path w="2909570" h="2933065">
                <a:moveTo>
                  <a:pt x="1316899" y="329699"/>
                </a:moveTo>
                <a:lnTo>
                  <a:pt x="1224599" y="329699"/>
                </a:lnTo>
                <a:lnTo>
                  <a:pt x="1240656" y="134877"/>
                </a:lnTo>
                <a:lnTo>
                  <a:pt x="1045833" y="118820"/>
                </a:lnTo>
                <a:lnTo>
                  <a:pt x="2082543" y="118820"/>
                </a:lnTo>
                <a:lnTo>
                  <a:pt x="2821523" y="163779"/>
                </a:lnTo>
                <a:lnTo>
                  <a:pt x="1330574" y="163779"/>
                </a:lnTo>
                <a:lnTo>
                  <a:pt x="1316899" y="329699"/>
                </a:lnTo>
                <a:close/>
              </a:path>
              <a:path w="2909570" h="2933065">
                <a:moveTo>
                  <a:pt x="1780165" y="374658"/>
                </a:moveTo>
                <a:lnTo>
                  <a:pt x="1509340" y="374658"/>
                </a:lnTo>
                <a:lnTo>
                  <a:pt x="1525397" y="179836"/>
                </a:lnTo>
                <a:lnTo>
                  <a:pt x="1330574" y="163779"/>
                </a:lnTo>
                <a:lnTo>
                  <a:pt x="1601399" y="163779"/>
                </a:lnTo>
                <a:lnTo>
                  <a:pt x="1585342" y="358602"/>
                </a:lnTo>
                <a:lnTo>
                  <a:pt x="1780165" y="374658"/>
                </a:lnTo>
                <a:close/>
              </a:path>
              <a:path w="2909570" h="2933065">
                <a:moveTo>
                  <a:pt x="1836181" y="374658"/>
                </a:moveTo>
                <a:lnTo>
                  <a:pt x="1780165" y="374658"/>
                </a:lnTo>
                <a:lnTo>
                  <a:pt x="1796222" y="179836"/>
                </a:lnTo>
                <a:lnTo>
                  <a:pt x="1601399" y="163779"/>
                </a:lnTo>
                <a:lnTo>
                  <a:pt x="2821523" y="163779"/>
                </a:lnTo>
                <a:lnTo>
                  <a:pt x="2909494" y="169131"/>
                </a:lnTo>
                <a:lnTo>
                  <a:pt x="2908530" y="184118"/>
                </a:lnTo>
                <a:lnTo>
                  <a:pt x="1851885" y="184118"/>
                </a:lnTo>
                <a:lnTo>
                  <a:pt x="1836181" y="374658"/>
                </a:lnTo>
                <a:close/>
              </a:path>
              <a:path w="2909570" h="2933065">
                <a:moveTo>
                  <a:pt x="2302546" y="394997"/>
                </a:moveTo>
                <a:lnTo>
                  <a:pt x="2030651" y="394997"/>
                </a:lnTo>
                <a:lnTo>
                  <a:pt x="2046708" y="200174"/>
                </a:lnTo>
                <a:lnTo>
                  <a:pt x="1851885" y="184118"/>
                </a:lnTo>
                <a:lnTo>
                  <a:pt x="2123781" y="184118"/>
                </a:lnTo>
                <a:lnTo>
                  <a:pt x="2107724" y="378940"/>
                </a:lnTo>
                <a:lnTo>
                  <a:pt x="2302546" y="394997"/>
                </a:lnTo>
                <a:close/>
              </a:path>
              <a:path w="2909570" h="2933065">
                <a:moveTo>
                  <a:pt x="2374796" y="394997"/>
                </a:moveTo>
                <a:lnTo>
                  <a:pt x="2302546" y="394997"/>
                </a:lnTo>
                <a:lnTo>
                  <a:pt x="2318603" y="200174"/>
                </a:lnTo>
                <a:lnTo>
                  <a:pt x="2123781" y="184118"/>
                </a:lnTo>
                <a:lnTo>
                  <a:pt x="2908530" y="184118"/>
                </a:lnTo>
                <a:lnTo>
                  <a:pt x="2907085" y="206597"/>
                </a:lnTo>
                <a:lnTo>
                  <a:pt x="2390324" y="206597"/>
                </a:lnTo>
                <a:lnTo>
                  <a:pt x="2374796" y="394997"/>
                </a:lnTo>
                <a:close/>
              </a:path>
              <a:path w="2909570" h="2933065">
                <a:moveTo>
                  <a:pt x="2635899" y="417477"/>
                </a:moveTo>
                <a:lnTo>
                  <a:pt x="2569089" y="417477"/>
                </a:lnTo>
                <a:lnTo>
                  <a:pt x="2585146" y="222654"/>
                </a:lnTo>
                <a:lnTo>
                  <a:pt x="2390324" y="206597"/>
                </a:lnTo>
                <a:lnTo>
                  <a:pt x="2907085" y="206597"/>
                </a:lnTo>
                <a:lnTo>
                  <a:pt x="2905709" y="228006"/>
                </a:lnTo>
                <a:lnTo>
                  <a:pt x="2651514" y="228006"/>
                </a:lnTo>
                <a:lnTo>
                  <a:pt x="2635899" y="417477"/>
                </a:lnTo>
                <a:close/>
              </a:path>
              <a:path w="2909570" h="2933065">
                <a:moveTo>
                  <a:pt x="2892151" y="438886"/>
                </a:moveTo>
                <a:lnTo>
                  <a:pt x="2830280" y="438886"/>
                </a:lnTo>
                <a:lnTo>
                  <a:pt x="2846337" y="244063"/>
                </a:lnTo>
                <a:lnTo>
                  <a:pt x="2651514" y="228006"/>
                </a:lnTo>
                <a:lnTo>
                  <a:pt x="2905709" y="228006"/>
                </a:lnTo>
                <a:lnTo>
                  <a:pt x="2892151" y="438886"/>
                </a:lnTo>
                <a:close/>
              </a:path>
            </a:pathLst>
          </a:custGeom>
          <a:solidFill>
            <a:srgbClr val="C1C2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91536" y="3137503"/>
            <a:ext cx="1176655" cy="869315"/>
          </a:xfrm>
          <a:custGeom>
            <a:avLst/>
            <a:gdLst/>
            <a:ahLst/>
            <a:cxnLst/>
            <a:rect l="l" t="t" r="r" b="b"/>
            <a:pathLst>
              <a:path w="1176655" h="869314">
                <a:moveTo>
                  <a:pt x="177695" y="869208"/>
                </a:moveTo>
                <a:lnTo>
                  <a:pt x="0" y="642272"/>
                </a:lnTo>
                <a:lnTo>
                  <a:pt x="981606" y="0"/>
                </a:lnTo>
                <a:lnTo>
                  <a:pt x="1176429" y="270824"/>
                </a:lnTo>
                <a:lnTo>
                  <a:pt x="177695" y="869208"/>
                </a:lnTo>
                <a:close/>
              </a:path>
            </a:pathLst>
          </a:custGeom>
          <a:solidFill>
            <a:srgbClr val="CB6BE6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10699922"/>
            <a:ext cx="15078075" cy="3800475"/>
          </a:xfrm>
          <a:custGeom>
            <a:avLst/>
            <a:gdLst/>
            <a:ahLst/>
            <a:cxnLst/>
            <a:rect l="l" t="t" r="r" b="b"/>
            <a:pathLst>
              <a:path w="15078075" h="3800475">
                <a:moveTo>
                  <a:pt x="15078074" y="3800058"/>
                </a:moveTo>
                <a:lnTo>
                  <a:pt x="0" y="3800058"/>
                </a:lnTo>
                <a:lnTo>
                  <a:pt x="0" y="0"/>
                </a:lnTo>
                <a:lnTo>
                  <a:pt x="15078074" y="0"/>
                </a:lnTo>
                <a:lnTo>
                  <a:pt x="15078074" y="38000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-15" y="18874290"/>
            <a:ext cx="15078710" cy="33020"/>
          </a:xfrm>
          <a:custGeom>
            <a:avLst/>
            <a:gdLst/>
            <a:ahLst/>
            <a:cxnLst/>
            <a:rect l="l" t="t" r="r" b="b"/>
            <a:pathLst>
              <a:path w="15078710" h="33019">
                <a:moveTo>
                  <a:pt x="0" y="10907"/>
                </a:moveTo>
                <a:lnTo>
                  <a:pt x="15078076" y="0"/>
                </a:lnTo>
                <a:lnTo>
                  <a:pt x="15078092" y="21814"/>
                </a:lnTo>
                <a:lnTo>
                  <a:pt x="15" y="32721"/>
                </a:lnTo>
                <a:lnTo>
                  <a:pt x="0" y="10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549916" y="18898286"/>
            <a:ext cx="1508125" cy="288290"/>
          </a:xfrm>
          <a:custGeom>
            <a:avLst/>
            <a:gdLst/>
            <a:ahLst/>
            <a:cxnLst/>
            <a:rect l="l" t="t" r="r" b="b"/>
            <a:pathLst>
              <a:path w="1508125" h="288290">
                <a:moveTo>
                  <a:pt x="1435658" y="287950"/>
                </a:moveTo>
                <a:lnTo>
                  <a:pt x="71987" y="287950"/>
                </a:lnTo>
                <a:lnTo>
                  <a:pt x="43966" y="282293"/>
                </a:lnTo>
                <a:lnTo>
                  <a:pt x="21084" y="266865"/>
                </a:lnTo>
                <a:lnTo>
                  <a:pt x="5657" y="243983"/>
                </a:lnTo>
                <a:lnTo>
                  <a:pt x="0" y="215962"/>
                </a:lnTo>
                <a:lnTo>
                  <a:pt x="0" y="71987"/>
                </a:lnTo>
                <a:lnTo>
                  <a:pt x="5657" y="43966"/>
                </a:lnTo>
                <a:lnTo>
                  <a:pt x="21084" y="21084"/>
                </a:lnTo>
                <a:lnTo>
                  <a:pt x="43966" y="5657"/>
                </a:lnTo>
                <a:lnTo>
                  <a:pt x="71987" y="0"/>
                </a:lnTo>
                <a:lnTo>
                  <a:pt x="1435658" y="0"/>
                </a:lnTo>
                <a:lnTo>
                  <a:pt x="1463679" y="5657"/>
                </a:lnTo>
                <a:lnTo>
                  <a:pt x="1486561" y="21084"/>
                </a:lnTo>
                <a:lnTo>
                  <a:pt x="1501988" y="43966"/>
                </a:lnTo>
                <a:lnTo>
                  <a:pt x="1507645" y="71987"/>
                </a:lnTo>
                <a:lnTo>
                  <a:pt x="1507645" y="215962"/>
                </a:lnTo>
                <a:lnTo>
                  <a:pt x="1501988" y="243983"/>
                </a:lnTo>
                <a:lnTo>
                  <a:pt x="1486561" y="266865"/>
                </a:lnTo>
                <a:lnTo>
                  <a:pt x="1463679" y="282293"/>
                </a:lnTo>
                <a:lnTo>
                  <a:pt x="1435658" y="28795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8280" y="4176855"/>
            <a:ext cx="3609975" cy="1727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300"/>
              </a:lnSpc>
              <a:spcBef>
                <a:spcPts val="100"/>
              </a:spcBef>
            </a:pPr>
            <a:r>
              <a:rPr sz="1600" i="1" spc="90" dirty="0">
                <a:latin typeface="Cambria"/>
                <a:cs typeface="Cambria"/>
              </a:rPr>
              <a:t>According </a:t>
            </a:r>
            <a:r>
              <a:rPr sz="1600" i="1" spc="30" dirty="0">
                <a:latin typeface="Cambria"/>
                <a:cs typeface="Cambria"/>
              </a:rPr>
              <a:t>to  </a:t>
            </a:r>
            <a:r>
              <a:rPr sz="1600" i="1" spc="85" dirty="0">
                <a:latin typeface="Cambria"/>
                <a:cs typeface="Cambria"/>
              </a:rPr>
              <a:t>Ibrahim </a:t>
            </a:r>
            <a:r>
              <a:rPr sz="1600" i="1" spc="10" dirty="0">
                <a:latin typeface="Cambria"/>
                <a:cs typeface="Cambria"/>
              </a:rPr>
              <a:t>et  </a:t>
            </a:r>
            <a:r>
              <a:rPr sz="1600" i="1" spc="80" dirty="0">
                <a:latin typeface="Cambria"/>
                <a:cs typeface="Cambria"/>
              </a:rPr>
              <a:t>al. </a:t>
            </a:r>
            <a:r>
              <a:rPr sz="1600" i="1" spc="60" dirty="0">
                <a:latin typeface="Cambria"/>
                <a:cs typeface="Cambria"/>
              </a:rPr>
              <a:t>(2019), </a:t>
            </a:r>
            <a:r>
              <a:rPr sz="1600" i="1" spc="6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lack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20" dirty="0">
                <a:latin typeface="Cambria"/>
                <a:cs typeface="Cambria"/>
              </a:rPr>
              <a:t>jobs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developing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nations 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overpopulation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such </a:t>
            </a:r>
            <a:r>
              <a:rPr sz="1600" i="1" spc="45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countries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factors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that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contribute</a:t>
            </a:r>
            <a:r>
              <a:rPr sz="1600" i="1" spc="7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 </a:t>
            </a:r>
            <a:r>
              <a:rPr sz="1600" i="1" spc="-340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migration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75" dirty="0">
                <a:latin typeface="Cambria"/>
                <a:cs typeface="Cambria"/>
              </a:rPr>
              <a:t> industrialised </a:t>
            </a:r>
            <a:r>
              <a:rPr sz="1600" i="1" spc="55" dirty="0">
                <a:latin typeface="Cambria"/>
                <a:cs typeface="Cambria"/>
              </a:rPr>
              <a:t>countries </a:t>
            </a:r>
            <a:r>
              <a:rPr sz="1600" i="1" spc="60" dirty="0">
                <a:latin typeface="Cambria"/>
                <a:cs typeface="Cambria"/>
              </a:rPr>
              <a:t> </a:t>
            </a:r>
            <a:r>
              <a:rPr sz="1600" i="1" spc="85" dirty="0">
                <a:latin typeface="Cambria"/>
                <a:cs typeface="Cambria"/>
              </a:rPr>
              <a:t>(Hatch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2016).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021642" y="3235492"/>
            <a:ext cx="3035300" cy="3183890"/>
            <a:chOff x="6021642" y="3235492"/>
            <a:chExt cx="3035300" cy="3183890"/>
          </a:xfrm>
        </p:grpSpPr>
        <p:sp>
          <p:nvSpPr>
            <p:cNvPr id="4" name="object 4"/>
            <p:cNvSpPr/>
            <p:nvPr/>
          </p:nvSpPr>
          <p:spPr>
            <a:xfrm>
              <a:off x="6146885" y="3485979"/>
              <a:ext cx="2909570" cy="2933065"/>
            </a:xfrm>
            <a:custGeom>
              <a:avLst/>
              <a:gdLst/>
              <a:ahLst/>
              <a:cxnLst/>
              <a:rect l="l" t="t" r="r" b="b"/>
              <a:pathLst>
                <a:path w="2909570" h="2933065">
                  <a:moveTo>
                    <a:pt x="2731798" y="2933044"/>
                  </a:moveTo>
                  <a:lnTo>
                    <a:pt x="0" y="2779969"/>
                  </a:lnTo>
                  <a:lnTo>
                    <a:pt x="129524" y="0"/>
                  </a:lnTo>
                  <a:lnTo>
                    <a:pt x="1343563" y="73861"/>
                  </a:lnTo>
                  <a:lnTo>
                    <a:pt x="263331" y="73861"/>
                  </a:lnTo>
                  <a:lnTo>
                    <a:pt x="247274" y="268683"/>
                  </a:lnTo>
                  <a:lnTo>
                    <a:pt x="442097" y="284740"/>
                  </a:lnTo>
                  <a:lnTo>
                    <a:pt x="522995" y="284740"/>
                  </a:lnTo>
                  <a:lnTo>
                    <a:pt x="522381" y="292233"/>
                  </a:lnTo>
                  <a:lnTo>
                    <a:pt x="717204" y="308290"/>
                  </a:lnTo>
                  <a:lnTo>
                    <a:pt x="778661" y="308290"/>
                  </a:lnTo>
                  <a:lnTo>
                    <a:pt x="778220" y="313643"/>
                  </a:lnTo>
                  <a:lnTo>
                    <a:pt x="973042" y="329699"/>
                  </a:lnTo>
                  <a:lnTo>
                    <a:pt x="1316899" y="329699"/>
                  </a:lnTo>
                  <a:lnTo>
                    <a:pt x="1314517" y="358602"/>
                  </a:lnTo>
                  <a:lnTo>
                    <a:pt x="1509340" y="374658"/>
                  </a:lnTo>
                  <a:lnTo>
                    <a:pt x="1836181" y="374658"/>
                  </a:lnTo>
                  <a:lnTo>
                    <a:pt x="1835828" y="378940"/>
                  </a:lnTo>
                  <a:lnTo>
                    <a:pt x="2030651" y="394997"/>
                  </a:lnTo>
                  <a:lnTo>
                    <a:pt x="2374796" y="394997"/>
                  </a:lnTo>
                  <a:lnTo>
                    <a:pt x="2374267" y="401420"/>
                  </a:lnTo>
                  <a:lnTo>
                    <a:pt x="2569089" y="417477"/>
                  </a:lnTo>
                  <a:lnTo>
                    <a:pt x="2635899" y="417477"/>
                  </a:lnTo>
                  <a:lnTo>
                    <a:pt x="2635458" y="422829"/>
                  </a:lnTo>
                  <a:lnTo>
                    <a:pt x="2830280" y="438886"/>
                  </a:lnTo>
                  <a:lnTo>
                    <a:pt x="2892151" y="438886"/>
                  </a:lnTo>
                  <a:lnTo>
                    <a:pt x="2731798" y="2933044"/>
                  </a:lnTo>
                  <a:close/>
                </a:path>
                <a:path w="2909570" h="2933065">
                  <a:moveTo>
                    <a:pt x="522995" y="284740"/>
                  </a:moveTo>
                  <a:lnTo>
                    <a:pt x="442097" y="284740"/>
                  </a:lnTo>
                  <a:lnTo>
                    <a:pt x="458154" y="89918"/>
                  </a:lnTo>
                  <a:lnTo>
                    <a:pt x="263331" y="73861"/>
                  </a:lnTo>
                  <a:lnTo>
                    <a:pt x="1343563" y="73861"/>
                  </a:lnTo>
                  <a:lnTo>
                    <a:pt x="1713054" y="96340"/>
                  </a:lnTo>
                  <a:lnTo>
                    <a:pt x="538438" y="96340"/>
                  </a:lnTo>
                  <a:lnTo>
                    <a:pt x="522995" y="284740"/>
                  </a:lnTo>
                  <a:close/>
                </a:path>
                <a:path w="2909570" h="2933065">
                  <a:moveTo>
                    <a:pt x="778661" y="308290"/>
                  </a:moveTo>
                  <a:lnTo>
                    <a:pt x="717204" y="308290"/>
                  </a:lnTo>
                  <a:lnTo>
                    <a:pt x="733261" y="112397"/>
                  </a:lnTo>
                  <a:lnTo>
                    <a:pt x="538438" y="96340"/>
                  </a:lnTo>
                  <a:lnTo>
                    <a:pt x="1713054" y="96340"/>
                  </a:lnTo>
                  <a:lnTo>
                    <a:pt x="2082543" y="118820"/>
                  </a:lnTo>
                  <a:lnTo>
                    <a:pt x="794276" y="118820"/>
                  </a:lnTo>
                  <a:lnTo>
                    <a:pt x="778661" y="308290"/>
                  </a:lnTo>
                  <a:close/>
                </a:path>
                <a:path w="2909570" h="2933065">
                  <a:moveTo>
                    <a:pt x="1224599" y="329699"/>
                  </a:moveTo>
                  <a:lnTo>
                    <a:pt x="973042" y="329699"/>
                  </a:lnTo>
                  <a:lnTo>
                    <a:pt x="989099" y="134877"/>
                  </a:lnTo>
                  <a:lnTo>
                    <a:pt x="794276" y="118820"/>
                  </a:lnTo>
                  <a:lnTo>
                    <a:pt x="1045833" y="118820"/>
                  </a:lnTo>
                  <a:lnTo>
                    <a:pt x="1029776" y="313643"/>
                  </a:lnTo>
                  <a:lnTo>
                    <a:pt x="1224599" y="329699"/>
                  </a:lnTo>
                  <a:close/>
                </a:path>
                <a:path w="2909570" h="2933065">
                  <a:moveTo>
                    <a:pt x="1316899" y="329699"/>
                  </a:moveTo>
                  <a:lnTo>
                    <a:pt x="1224599" y="329699"/>
                  </a:lnTo>
                  <a:lnTo>
                    <a:pt x="1240656" y="134877"/>
                  </a:lnTo>
                  <a:lnTo>
                    <a:pt x="1045833" y="118820"/>
                  </a:lnTo>
                  <a:lnTo>
                    <a:pt x="2082543" y="118820"/>
                  </a:lnTo>
                  <a:lnTo>
                    <a:pt x="2821523" y="163779"/>
                  </a:lnTo>
                  <a:lnTo>
                    <a:pt x="1330574" y="163779"/>
                  </a:lnTo>
                  <a:lnTo>
                    <a:pt x="1316899" y="329699"/>
                  </a:lnTo>
                  <a:close/>
                </a:path>
                <a:path w="2909570" h="2933065">
                  <a:moveTo>
                    <a:pt x="1780165" y="374658"/>
                  </a:moveTo>
                  <a:lnTo>
                    <a:pt x="1509340" y="374658"/>
                  </a:lnTo>
                  <a:lnTo>
                    <a:pt x="1525397" y="179836"/>
                  </a:lnTo>
                  <a:lnTo>
                    <a:pt x="1330574" y="163779"/>
                  </a:lnTo>
                  <a:lnTo>
                    <a:pt x="1601399" y="163779"/>
                  </a:lnTo>
                  <a:lnTo>
                    <a:pt x="1585342" y="358602"/>
                  </a:lnTo>
                  <a:lnTo>
                    <a:pt x="1780165" y="374658"/>
                  </a:lnTo>
                  <a:close/>
                </a:path>
                <a:path w="2909570" h="2933065">
                  <a:moveTo>
                    <a:pt x="1836181" y="374658"/>
                  </a:moveTo>
                  <a:lnTo>
                    <a:pt x="1780165" y="374658"/>
                  </a:lnTo>
                  <a:lnTo>
                    <a:pt x="1796222" y="179836"/>
                  </a:lnTo>
                  <a:lnTo>
                    <a:pt x="1601399" y="163779"/>
                  </a:lnTo>
                  <a:lnTo>
                    <a:pt x="2821523" y="163779"/>
                  </a:lnTo>
                  <a:lnTo>
                    <a:pt x="2909494" y="169131"/>
                  </a:lnTo>
                  <a:lnTo>
                    <a:pt x="2908530" y="184118"/>
                  </a:lnTo>
                  <a:lnTo>
                    <a:pt x="1851885" y="184118"/>
                  </a:lnTo>
                  <a:lnTo>
                    <a:pt x="1836181" y="374658"/>
                  </a:lnTo>
                  <a:close/>
                </a:path>
                <a:path w="2909570" h="2933065">
                  <a:moveTo>
                    <a:pt x="2302546" y="394997"/>
                  </a:moveTo>
                  <a:lnTo>
                    <a:pt x="2030651" y="394997"/>
                  </a:lnTo>
                  <a:lnTo>
                    <a:pt x="2046708" y="200174"/>
                  </a:lnTo>
                  <a:lnTo>
                    <a:pt x="1851885" y="184118"/>
                  </a:lnTo>
                  <a:lnTo>
                    <a:pt x="2123781" y="184118"/>
                  </a:lnTo>
                  <a:lnTo>
                    <a:pt x="2107724" y="378940"/>
                  </a:lnTo>
                  <a:lnTo>
                    <a:pt x="2302546" y="394997"/>
                  </a:lnTo>
                  <a:close/>
                </a:path>
                <a:path w="2909570" h="2933065">
                  <a:moveTo>
                    <a:pt x="2374796" y="394997"/>
                  </a:moveTo>
                  <a:lnTo>
                    <a:pt x="2302546" y="394997"/>
                  </a:lnTo>
                  <a:lnTo>
                    <a:pt x="2318603" y="200174"/>
                  </a:lnTo>
                  <a:lnTo>
                    <a:pt x="2123781" y="184118"/>
                  </a:lnTo>
                  <a:lnTo>
                    <a:pt x="2908530" y="184118"/>
                  </a:lnTo>
                  <a:lnTo>
                    <a:pt x="2907085" y="206597"/>
                  </a:lnTo>
                  <a:lnTo>
                    <a:pt x="2390324" y="206597"/>
                  </a:lnTo>
                  <a:lnTo>
                    <a:pt x="2374796" y="394997"/>
                  </a:lnTo>
                  <a:close/>
                </a:path>
                <a:path w="2909570" h="2933065">
                  <a:moveTo>
                    <a:pt x="2635899" y="417477"/>
                  </a:moveTo>
                  <a:lnTo>
                    <a:pt x="2569089" y="417477"/>
                  </a:lnTo>
                  <a:lnTo>
                    <a:pt x="2585146" y="222654"/>
                  </a:lnTo>
                  <a:lnTo>
                    <a:pt x="2390324" y="206597"/>
                  </a:lnTo>
                  <a:lnTo>
                    <a:pt x="2907085" y="206597"/>
                  </a:lnTo>
                  <a:lnTo>
                    <a:pt x="2905709" y="228006"/>
                  </a:lnTo>
                  <a:lnTo>
                    <a:pt x="2651514" y="228006"/>
                  </a:lnTo>
                  <a:lnTo>
                    <a:pt x="2635899" y="417477"/>
                  </a:lnTo>
                  <a:close/>
                </a:path>
                <a:path w="2909570" h="2933065">
                  <a:moveTo>
                    <a:pt x="2892151" y="438886"/>
                  </a:moveTo>
                  <a:lnTo>
                    <a:pt x="2830280" y="438886"/>
                  </a:lnTo>
                  <a:lnTo>
                    <a:pt x="2846337" y="244063"/>
                  </a:lnTo>
                  <a:lnTo>
                    <a:pt x="2651514" y="228006"/>
                  </a:lnTo>
                  <a:lnTo>
                    <a:pt x="2905709" y="228006"/>
                  </a:lnTo>
                  <a:lnTo>
                    <a:pt x="2892151" y="438886"/>
                  </a:lnTo>
                  <a:close/>
                </a:path>
              </a:pathLst>
            </a:custGeom>
            <a:solidFill>
              <a:srgbClr val="FF66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021642" y="3235492"/>
              <a:ext cx="1176655" cy="869315"/>
            </a:xfrm>
            <a:custGeom>
              <a:avLst/>
              <a:gdLst/>
              <a:ahLst/>
              <a:cxnLst/>
              <a:rect l="l" t="t" r="r" b="b"/>
              <a:pathLst>
                <a:path w="1176654" h="869314">
                  <a:moveTo>
                    <a:pt x="177695" y="869208"/>
                  </a:moveTo>
                  <a:lnTo>
                    <a:pt x="0" y="642272"/>
                  </a:lnTo>
                  <a:lnTo>
                    <a:pt x="981606" y="0"/>
                  </a:lnTo>
                  <a:lnTo>
                    <a:pt x="1176429" y="270824"/>
                  </a:lnTo>
                  <a:lnTo>
                    <a:pt x="177695" y="869208"/>
                  </a:lnTo>
                  <a:close/>
                </a:path>
              </a:pathLst>
            </a:custGeom>
            <a:solidFill>
              <a:srgbClr val="000000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581269" y="4096457"/>
            <a:ext cx="4057015" cy="2011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16300"/>
              </a:lnSpc>
              <a:spcBef>
                <a:spcPts val="100"/>
              </a:spcBef>
            </a:pPr>
            <a:r>
              <a:rPr sz="1600" i="1" spc="90" dirty="0">
                <a:latin typeface="Cambria"/>
                <a:cs typeface="Cambria"/>
              </a:rPr>
              <a:t>According</a:t>
            </a:r>
            <a:r>
              <a:rPr sz="1600" i="1" spc="7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85" dirty="0">
                <a:latin typeface="Cambria"/>
                <a:cs typeface="Cambria"/>
              </a:rPr>
              <a:t>Everett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Lee's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theoretical </a:t>
            </a:r>
            <a:r>
              <a:rPr sz="1600" i="1" spc="50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framework,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migration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is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characterised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by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 </a:t>
            </a:r>
            <a:r>
              <a:rPr sz="1600" i="1" spc="-34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pattern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selectivity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90" dirty="0">
                <a:latin typeface="Cambria"/>
                <a:cs typeface="Cambria"/>
              </a:rPr>
              <a:t>which </a:t>
            </a:r>
            <a:r>
              <a:rPr sz="1600" i="1" spc="30" dirty="0">
                <a:latin typeface="Cambria"/>
                <a:cs typeface="Cambria"/>
              </a:rPr>
              <a:t>people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make </a:t>
            </a:r>
            <a:r>
              <a:rPr sz="1600" i="1" spc="55" dirty="0">
                <a:latin typeface="Cambria"/>
                <a:cs typeface="Cambria"/>
              </a:rPr>
              <a:t> decisions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based</a:t>
            </a:r>
            <a:r>
              <a:rPr sz="1600" i="1" spc="85" dirty="0">
                <a:latin typeface="Cambria"/>
                <a:cs typeface="Cambria"/>
              </a:rPr>
              <a:t> on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variety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factors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that </a:t>
            </a:r>
            <a:r>
              <a:rPr sz="1600" i="1" spc="50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both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push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pull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them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from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their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current </a:t>
            </a:r>
            <a:r>
              <a:rPr sz="1600" i="1" spc="-33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locations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114" dirty="0">
                <a:latin typeface="Cambria"/>
                <a:cs typeface="Cambria"/>
              </a:rPr>
              <a:t>draw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them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new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ones </a:t>
            </a:r>
            <a:r>
              <a:rPr sz="1600" i="1" spc="45" dirty="0">
                <a:latin typeface="Cambria"/>
                <a:cs typeface="Cambria"/>
              </a:rPr>
              <a:t> </a:t>
            </a:r>
            <a:r>
              <a:rPr sz="1600" i="1" spc="95" dirty="0">
                <a:latin typeface="Cambria"/>
                <a:cs typeface="Cambria"/>
              </a:rPr>
              <a:t>(Faridi,</a:t>
            </a:r>
            <a:r>
              <a:rPr sz="1600" i="1" spc="80" dirty="0">
                <a:latin typeface="Cambria"/>
                <a:cs typeface="Cambria"/>
              </a:rPr>
              <a:t> 2018).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372957" y="3179502"/>
            <a:ext cx="3035300" cy="3183890"/>
            <a:chOff x="11372957" y="3179502"/>
            <a:chExt cx="3035300" cy="3183890"/>
          </a:xfrm>
        </p:grpSpPr>
        <p:sp>
          <p:nvSpPr>
            <p:cNvPr id="8" name="object 8"/>
            <p:cNvSpPr/>
            <p:nvPr/>
          </p:nvSpPr>
          <p:spPr>
            <a:xfrm>
              <a:off x="11498200" y="3429988"/>
              <a:ext cx="2909570" cy="2933065"/>
            </a:xfrm>
            <a:custGeom>
              <a:avLst/>
              <a:gdLst/>
              <a:ahLst/>
              <a:cxnLst/>
              <a:rect l="l" t="t" r="r" b="b"/>
              <a:pathLst>
                <a:path w="2909569" h="2933065">
                  <a:moveTo>
                    <a:pt x="2731798" y="2933044"/>
                  </a:moveTo>
                  <a:lnTo>
                    <a:pt x="0" y="2779969"/>
                  </a:lnTo>
                  <a:lnTo>
                    <a:pt x="129524" y="0"/>
                  </a:lnTo>
                  <a:lnTo>
                    <a:pt x="1343563" y="73861"/>
                  </a:lnTo>
                  <a:lnTo>
                    <a:pt x="263331" y="73861"/>
                  </a:lnTo>
                  <a:lnTo>
                    <a:pt x="247274" y="268683"/>
                  </a:lnTo>
                  <a:lnTo>
                    <a:pt x="442097" y="284740"/>
                  </a:lnTo>
                  <a:lnTo>
                    <a:pt x="522995" y="284740"/>
                  </a:lnTo>
                  <a:lnTo>
                    <a:pt x="522381" y="292233"/>
                  </a:lnTo>
                  <a:lnTo>
                    <a:pt x="717204" y="308290"/>
                  </a:lnTo>
                  <a:lnTo>
                    <a:pt x="778661" y="308290"/>
                  </a:lnTo>
                  <a:lnTo>
                    <a:pt x="778220" y="313643"/>
                  </a:lnTo>
                  <a:lnTo>
                    <a:pt x="973042" y="329699"/>
                  </a:lnTo>
                  <a:lnTo>
                    <a:pt x="1316899" y="329699"/>
                  </a:lnTo>
                  <a:lnTo>
                    <a:pt x="1314517" y="358602"/>
                  </a:lnTo>
                  <a:lnTo>
                    <a:pt x="1509340" y="374658"/>
                  </a:lnTo>
                  <a:lnTo>
                    <a:pt x="1836181" y="374658"/>
                  </a:lnTo>
                  <a:lnTo>
                    <a:pt x="1835828" y="378940"/>
                  </a:lnTo>
                  <a:lnTo>
                    <a:pt x="2030651" y="394997"/>
                  </a:lnTo>
                  <a:lnTo>
                    <a:pt x="2374796" y="394997"/>
                  </a:lnTo>
                  <a:lnTo>
                    <a:pt x="2374267" y="401420"/>
                  </a:lnTo>
                  <a:lnTo>
                    <a:pt x="2569089" y="417477"/>
                  </a:lnTo>
                  <a:lnTo>
                    <a:pt x="2635899" y="417477"/>
                  </a:lnTo>
                  <a:lnTo>
                    <a:pt x="2635458" y="422829"/>
                  </a:lnTo>
                  <a:lnTo>
                    <a:pt x="2830280" y="438886"/>
                  </a:lnTo>
                  <a:lnTo>
                    <a:pt x="2892151" y="438886"/>
                  </a:lnTo>
                  <a:lnTo>
                    <a:pt x="2731798" y="2933044"/>
                  </a:lnTo>
                  <a:close/>
                </a:path>
                <a:path w="2909569" h="2933065">
                  <a:moveTo>
                    <a:pt x="522995" y="284740"/>
                  </a:moveTo>
                  <a:lnTo>
                    <a:pt x="442097" y="284740"/>
                  </a:lnTo>
                  <a:lnTo>
                    <a:pt x="458154" y="89918"/>
                  </a:lnTo>
                  <a:lnTo>
                    <a:pt x="263331" y="73861"/>
                  </a:lnTo>
                  <a:lnTo>
                    <a:pt x="1343563" y="73861"/>
                  </a:lnTo>
                  <a:lnTo>
                    <a:pt x="1713054" y="96340"/>
                  </a:lnTo>
                  <a:lnTo>
                    <a:pt x="538438" y="96340"/>
                  </a:lnTo>
                  <a:lnTo>
                    <a:pt x="522995" y="284740"/>
                  </a:lnTo>
                  <a:close/>
                </a:path>
                <a:path w="2909569" h="2933065">
                  <a:moveTo>
                    <a:pt x="778661" y="308290"/>
                  </a:moveTo>
                  <a:lnTo>
                    <a:pt x="717204" y="308290"/>
                  </a:lnTo>
                  <a:lnTo>
                    <a:pt x="733261" y="112397"/>
                  </a:lnTo>
                  <a:lnTo>
                    <a:pt x="538438" y="96340"/>
                  </a:lnTo>
                  <a:lnTo>
                    <a:pt x="1713054" y="96340"/>
                  </a:lnTo>
                  <a:lnTo>
                    <a:pt x="2082543" y="118820"/>
                  </a:lnTo>
                  <a:lnTo>
                    <a:pt x="794276" y="118820"/>
                  </a:lnTo>
                  <a:lnTo>
                    <a:pt x="778661" y="308290"/>
                  </a:lnTo>
                  <a:close/>
                </a:path>
                <a:path w="2909569" h="2933065">
                  <a:moveTo>
                    <a:pt x="1224599" y="329699"/>
                  </a:moveTo>
                  <a:lnTo>
                    <a:pt x="973042" y="329699"/>
                  </a:lnTo>
                  <a:lnTo>
                    <a:pt x="989099" y="134877"/>
                  </a:lnTo>
                  <a:lnTo>
                    <a:pt x="794276" y="118820"/>
                  </a:lnTo>
                  <a:lnTo>
                    <a:pt x="1045833" y="118820"/>
                  </a:lnTo>
                  <a:lnTo>
                    <a:pt x="1029776" y="313643"/>
                  </a:lnTo>
                  <a:lnTo>
                    <a:pt x="1224599" y="329699"/>
                  </a:lnTo>
                  <a:close/>
                </a:path>
                <a:path w="2909569" h="2933065">
                  <a:moveTo>
                    <a:pt x="1316899" y="329699"/>
                  </a:moveTo>
                  <a:lnTo>
                    <a:pt x="1224599" y="329699"/>
                  </a:lnTo>
                  <a:lnTo>
                    <a:pt x="1240656" y="134877"/>
                  </a:lnTo>
                  <a:lnTo>
                    <a:pt x="1045833" y="118820"/>
                  </a:lnTo>
                  <a:lnTo>
                    <a:pt x="2082543" y="118820"/>
                  </a:lnTo>
                  <a:lnTo>
                    <a:pt x="2821523" y="163779"/>
                  </a:lnTo>
                  <a:lnTo>
                    <a:pt x="1330574" y="163779"/>
                  </a:lnTo>
                  <a:lnTo>
                    <a:pt x="1316899" y="329699"/>
                  </a:lnTo>
                  <a:close/>
                </a:path>
                <a:path w="2909569" h="2933065">
                  <a:moveTo>
                    <a:pt x="1780165" y="374658"/>
                  </a:moveTo>
                  <a:lnTo>
                    <a:pt x="1509340" y="374658"/>
                  </a:lnTo>
                  <a:lnTo>
                    <a:pt x="1525397" y="179836"/>
                  </a:lnTo>
                  <a:lnTo>
                    <a:pt x="1330574" y="163779"/>
                  </a:lnTo>
                  <a:lnTo>
                    <a:pt x="1601399" y="163779"/>
                  </a:lnTo>
                  <a:lnTo>
                    <a:pt x="1585342" y="358602"/>
                  </a:lnTo>
                  <a:lnTo>
                    <a:pt x="1780165" y="374658"/>
                  </a:lnTo>
                  <a:close/>
                </a:path>
                <a:path w="2909569" h="2933065">
                  <a:moveTo>
                    <a:pt x="1836181" y="374658"/>
                  </a:moveTo>
                  <a:lnTo>
                    <a:pt x="1780165" y="374658"/>
                  </a:lnTo>
                  <a:lnTo>
                    <a:pt x="1796222" y="179836"/>
                  </a:lnTo>
                  <a:lnTo>
                    <a:pt x="1601399" y="163779"/>
                  </a:lnTo>
                  <a:lnTo>
                    <a:pt x="2821523" y="163779"/>
                  </a:lnTo>
                  <a:lnTo>
                    <a:pt x="2909494" y="169131"/>
                  </a:lnTo>
                  <a:lnTo>
                    <a:pt x="2908530" y="184118"/>
                  </a:lnTo>
                  <a:lnTo>
                    <a:pt x="1851885" y="184118"/>
                  </a:lnTo>
                  <a:lnTo>
                    <a:pt x="1836181" y="374658"/>
                  </a:lnTo>
                  <a:close/>
                </a:path>
                <a:path w="2909569" h="2933065">
                  <a:moveTo>
                    <a:pt x="2302546" y="394997"/>
                  </a:moveTo>
                  <a:lnTo>
                    <a:pt x="2030651" y="394997"/>
                  </a:lnTo>
                  <a:lnTo>
                    <a:pt x="2046708" y="200174"/>
                  </a:lnTo>
                  <a:lnTo>
                    <a:pt x="1851885" y="184118"/>
                  </a:lnTo>
                  <a:lnTo>
                    <a:pt x="2123781" y="184118"/>
                  </a:lnTo>
                  <a:lnTo>
                    <a:pt x="2107724" y="378940"/>
                  </a:lnTo>
                  <a:lnTo>
                    <a:pt x="2302546" y="394997"/>
                  </a:lnTo>
                  <a:close/>
                </a:path>
                <a:path w="2909569" h="2933065">
                  <a:moveTo>
                    <a:pt x="2374796" y="394997"/>
                  </a:moveTo>
                  <a:lnTo>
                    <a:pt x="2302546" y="394997"/>
                  </a:lnTo>
                  <a:lnTo>
                    <a:pt x="2318603" y="200174"/>
                  </a:lnTo>
                  <a:lnTo>
                    <a:pt x="2123781" y="184118"/>
                  </a:lnTo>
                  <a:lnTo>
                    <a:pt x="2908530" y="184118"/>
                  </a:lnTo>
                  <a:lnTo>
                    <a:pt x="2907085" y="206597"/>
                  </a:lnTo>
                  <a:lnTo>
                    <a:pt x="2390324" y="206597"/>
                  </a:lnTo>
                  <a:lnTo>
                    <a:pt x="2374796" y="394997"/>
                  </a:lnTo>
                  <a:close/>
                </a:path>
                <a:path w="2909569" h="2933065">
                  <a:moveTo>
                    <a:pt x="2635899" y="417477"/>
                  </a:moveTo>
                  <a:lnTo>
                    <a:pt x="2569089" y="417477"/>
                  </a:lnTo>
                  <a:lnTo>
                    <a:pt x="2585146" y="222654"/>
                  </a:lnTo>
                  <a:lnTo>
                    <a:pt x="2390324" y="206597"/>
                  </a:lnTo>
                  <a:lnTo>
                    <a:pt x="2907085" y="206597"/>
                  </a:lnTo>
                  <a:lnTo>
                    <a:pt x="2905709" y="228006"/>
                  </a:lnTo>
                  <a:lnTo>
                    <a:pt x="2651514" y="228006"/>
                  </a:lnTo>
                  <a:lnTo>
                    <a:pt x="2635899" y="417477"/>
                  </a:lnTo>
                  <a:close/>
                </a:path>
                <a:path w="2909569" h="2933065">
                  <a:moveTo>
                    <a:pt x="2892151" y="438886"/>
                  </a:moveTo>
                  <a:lnTo>
                    <a:pt x="2830280" y="438886"/>
                  </a:lnTo>
                  <a:lnTo>
                    <a:pt x="2846337" y="244063"/>
                  </a:lnTo>
                  <a:lnTo>
                    <a:pt x="2651514" y="228006"/>
                  </a:lnTo>
                  <a:lnTo>
                    <a:pt x="2905709" y="228006"/>
                  </a:lnTo>
                  <a:lnTo>
                    <a:pt x="2892151" y="438886"/>
                  </a:lnTo>
                  <a:close/>
                </a:path>
              </a:pathLst>
            </a:custGeom>
            <a:solidFill>
              <a:srgbClr val="5CE1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372957" y="3179502"/>
              <a:ext cx="1176655" cy="869315"/>
            </a:xfrm>
            <a:custGeom>
              <a:avLst/>
              <a:gdLst/>
              <a:ahLst/>
              <a:cxnLst/>
              <a:rect l="l" t="t" r="r" b="b"/>
              <a:pathLst>
                <a:path w="1176654" h="869314">
                  <a:moveTo>
                    <a:pt x="177695" y="869208"/>
                  </a:moveTo>
                  <a:lnTo>
                    <a:pt x="0" y="642272"/>
                  </a:lnTo>
                  <a:lnTo>
                    <a:pt x="981606" y="0"/>
                  </a:lnTo>
                  <a:lnTo>
                    <a:pt x="1176429" y="270824"/>
                  </a:lnTo>
                  <a:lnTo>
                    <a:pt x="177695" y="869208"/>
                  </a:lnTo>
                  <a:close/>
                </a:path>
              </a:pathLst>
            </a:custGeom>
            <a:solidFill>
              <a:srgbClr val="03989D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163188" y="3772329"/>
            <a:ext cx="3768725" cy="2294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6300"/>
              </a:lnSpc>
              <a:spcBef>
                <a:spcPts val="100"/>
              </a:spcBef>
            </a:pPr>
            <a:r>
              <a:rPr sz="1600" i="1" spc="90" dirty="0">
                <a:latin typeface="Cambria"/>
                <a:cs typeface="Cambria"/>
              </a:rPr>
              <a:t>There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number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reasons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114" dirty="0">
                <a:latin typeface="Cambria"/>
                <a:cs typeface="Cambria"/>
              </a:rPr>
              <a:t>why </a:t>
            </a:r>
            <a:r>
              <a:rPr sz="1600" i="1" spc="12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people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migrate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abroad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search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 </a:t>
            </a:r>
            <a:r>
              <a:rPr sz="1600" i="1" spc="45" dirty="0">
                <a:latin typeface="Cambria"/>
                <a:cs typeface="Cambria"/>
              </a:rPr>
              <a:t> </a:t>
            </a:r>
            <a:r>
              <a:rPr sz="1600" i="1" spc="25" dirty="0">
                <a:latin typeface="Cambria"/>
                <a:cs typeface="Cambria"/>
              </a:rPr>
              <a:t>better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political</a:t>
            </a:r>
            <a:r>
              <a:rPr sz="1600" i="1" spc="75" dirty="0">
                <a:latin typeface="Cambria"/>
                <a:cs typeface="Cambria"/>
              </a:rPr>
              <a:t> conditions, </a:t>
            </a:r>
            <a:r>
              <a:rPr sz="1600" i="1" spc="95" dirty="0">
                <a:latin typeface="Cambria"/>
                <a:cs typeface="Cambria"/>
              </a:rPr>
              <a:t>including</a:t>
            </a:r>
            <a:r>
              <a:rPr sz="1600" i="1" spc="7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 </a:t>
            </a:r>
            <a:r>
              <a:rPr sz="1600" i="1" spc="-33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existence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95" dirty="0">
                <a:latin typeface="Cambria"/>
                <a:cs typeface="Cambria"/>
              </a:rPr>
              <a:t>unfair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legal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systems,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 </a:t>
            </a:r>
            <a:r>
              <a:rPr sz="1600" i="1" spc="3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frequency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114" dirty="0">
                <a:latin typeface="Cambria"/>
                <a:cs typeface="Cambria"/>
              </a:rPr>
              <a:t>war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terrorism,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 </a:t>
            </a:r>
            <a:r>
              <a:rPr sz="1600" i="1" spc="-34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predominance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bad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governance </a:t>
            </a:r>
            <a:r>
              <a:rPr sz="1600" i="1" spc="7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(Doerschler </a:t>
            </a:r>
            <a:r>
              <a:rPr sz="1600" i="1" spc="155" dirty="0">
                <a:latin typeface="Cambria"/>
                <a:cs typeface="Cambria"/>
              </a:rPr>
              <a:t>2006; </a:t>
            </a:r>
            <a:r>
              <a:rPr sz="1600" i="1" spc="110" dirty="0">
                <a:latin typeface="Cambria"/>
                <a:cs typeface="Cambria"/>
              </a:rPr>
              <a:t>Dustmann and </a:t>
            </a:r>
            <a:r>
              <a:rPr sz="1600" i="1" spc="114" dirty="0">
                <a:latin typeface="Cambria"/>
                <a:cs typeface="Cambria"/>
              </a:rPr>
              <a:t> </a:t>
            </a:r>
            <a:r>
              <a:rPr sz="1600" i="1" spc="100" dirty="0">
                <a:latin typeface="Cambria"/>
                <a:cs typeface="Cambria"/>
              </a:rPr>
              <a:t>Frattini</a:t>
            </a:r>
            <a:r>
              <a:rPr sz="1600" i="1" spc="80" dirty="0">
                <a:latin typeface="Cambria"/>
                <a:cs typeface="Cambria"/>
              </a:rPr>
              <a:t> 2014;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90" dirty="0">
                <a:latin typeface="Cambria"/>
                <a:cs typeface="Cambria"/>
              </a:rPr>
              <a:t>Wadsworth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2011).</a:t>
            </a:r>
            <a:endParaRPr sz="1600">
              <a:latin typeface="Cambria"/>
              <a:cs typeface="Cambri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82126" cy="842033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201538" y="2834510"/>
            <a:ext cx="14876780" cy="13335"/>
          </a:xfrm>
          <a:custGeom>
            <a:avLst/>
            <a:gdLst/>
            <a:ahLst/>
            <a:cxnLst/>
            <a:rect l="l" t="t" r="r" b="b"/>
            <a:pathLst>
              <a:path w="14876780" h="13335">
                <a:moveTo>
                  <a:pt x="0" y="0"/>
                </a:moveTo>
                <a:lnTo>
                  <a:pt x="14876536" y="0"/>
                </a:lnTo>
                <a:lnTo>
                  <a:pt x="14876536" y="13088"/>
                </a:lnTo>
                <a:lnTo>
                  <a:pt x="0" y="1308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727515" y="5959"/>
            <a:ext cx="4502017" cy="7309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lang="en-MY" sz="1450" b="1" spc="-40" dirty="0">
                <a:latin typeface="Tahoma"/>
                <a:cs typeface="Tahoma"/>
              </a:rPr>
              <a:t>P</a:t>
            </a:r>
            <a:r>
              <a:rPr lang="en-MY" sz="1450" b="1" spc="-95" dirty="0">
                <a:latin typeface="Tahoma"/>
                <a:cs typeface="Tahoma"/>
              </a:rPr>
              <a:t>R</a:t>
            </a:r>
            <a:r>
              <a:rPr lang="en-MY" sz="1450" b="1" spc="-80" dirty="0">
                <a:latin typeface="Tahoma"/>
                <a:cs typeface="Tahoma"/>
              </a:rPr>
              <a:t>E</a:t>
            </a:r>
            <a:r>
              <a:rPr lang="en-MY" sz="1450" b="1" spc="-40" dirty="0">
                <a:latin typeface="Tahoma"/>
                <a:cs typeface="Tahoma"/>
              </a:rPr>
              <a:t>P</a:t>
            </a:r>
            <a:r>
              <a:rPr lang="en-MY" sz="1450" b="1" spc="10" dirty="0">
                <a:latin typeface="Tahoma"/>
                <a:cs typeface="Tahoma"/>
              </a:rPr>
              <a:t>A</a:t>
            </a:r>
            <a:r>
              <a:rPr lang="en-MY" sz="1450" b="1" spc="-95" dirty="0">
                <a:latin typeface="Tahoma"/>
                <a:cs typeface="Tahoma"/>
              </a:rPr>
              <a:t>R</a:t>
            </a:r>
            <a:r>
              <a:rPr lang="en-MY" sz="1450" b="1" spc="-80" dirty="0">
                <a:latin typeface="Tahoma"/>
                <a:cs typeface="Tahoma"/>
              </a:rPr>
              <a:t>E</a:t>
            </a:r>
            <a:r>
              <a:rPr lang="en-MY" sz="1450" b="1" spc="-15" dirty="0">
                <a:latin typeface="Tahoma"/>
                <a:cs typeface="Tahoma"/>
              </a:rPr>
              <a:t>D</a:t>
            </a:r>
            <a:r>
              <a:rPr lang="en-MY" sz="1450" b="1" spc="-45" dirty="0">
                <a:latin typeface="Tahoma"/>
                <a:cs typeface="Tahoma"/>
              </a:rPr>
              <a:t> </a:t>
            </a:r>
            <a:r>
              <a:rPr lang="en-MY" sz="1450" b="1" spc="-20" dirty="0">
                <a:latin typeface="Tahoma"/>
                <a:cs typeface="Tahoma"/>
              </a:rPr>
              <a:t>B</a:t>
            </a:r>
            <a:r>
              <a:rPr lang="en-MY" sz="1450" b="1" spc="-65" dirty="0">
                <a:latin typeface="Tahoma"/>
                <a:cs typeface="Tahoma"/>
              </a:rPr>
              <a:t>Y</a:t>
            </a:r>
            <a:r>
              <a:rPr lang="en-MY" sz="1450" b="1" spc="-110" dirty="0">
                <a:latin typeface="Tahoma"/>
                <a:cs typeface="Tahoma"/>
              </a:rPr>
              <a:t>:</a:t>
            </a:r>
            <a:endParaRPr lang="en-MY" sz="1450" dirty="0">
              <a:latin typeface="Tahoma"/>
              <a:cs typeface="Tahoma"/>
            </a:endParaRPr>
          </a:p>
          <a:p>
            <a:pPr marL="18415">
              <a:lnSpc>
                <a:spcPct val="100000"/>
              </a:lnSpc>
              <a:spcBef>
                <a:spcPts val="190"/>
              </a:spcBef>
            </a:pPr>
            <a:r>
              <a:rPr lang="en-MY" sz="1450" spc="250" dirty="0">
                <a:latin typeface="Trebuchet MS"/>
                <a:cs typeface="Trebuchet MS"/>
              </a:rPr>
              <a:t>KHAIMAN</a:t>
            </a:r>
            <a:r>
              <a:rPr lang="en-MY" sz="1450" spc="200" dirty="0">
                <a:latin typeface="Trebuchet MS"/>
                <a:cs typeface="Trebuchet MS"/>
              </a:rPr>
              <a:t> </a:t>
            </a:r>
            <a:r>
              <a:rPr lang="en-MY" sz="1450" spc="225" dirty="0">
                <a:latin typeface="Trebuchet MS"/>
                <a:cs typeface="Trebuchet MS"/>
              </a:rPr>
              <a:t>KHAIZAM</a:t>
            </a:r>
            <a:r>
              <a:rPr lang="en-MY" sz="1450" spc="200" dirty="0">
                <a:latin typeface="Trebuchet MS"/>
                <a:cs typeface="Trebuchet MS"/>
              </a:rPr>
              <a:t> </a:t>
            </a:r>
            <a:r>
              <a:rPr lang="en-MY" sz="1450" spc="225" dirty="0">
                <a:latin typeface="Trebuchet MS"/>
                <a:cs typeface="Trebuchet MS"/>
              </a:rPr>
              <a:t>BIN</a:t>
            </a:r>
            <a:r>
              <a:rPr lang="en-MY" sz="1450" spc="204" dirty="0">
                <a:latin typeface="Trebuchet MS"/>
                <a:cs typeface="Trebuchet MS"/>
              </a:rPr>
              <a:t> </a:t>
            </a:r>
            <a:r>
              <a:rPr lang="en-MY" sz="1450" spc="260" dirty="0">
                <a:latin typeface="Trebuchet MS"/>
                <a:cs typeface="Trebuchet MS"/>
              </a:rPr>
              <a:t>RAHMAN</a:t>
            </a:r>
          </a:p>
          <a:p>
            <a:pPr marL="206375" marR="5080" indent="-194310">
              <a:lnSpc>
                <a:spcPct val="116500"/>
              </a:lnSpc>
              <a:spcBef>
                <a:spcPts val="95"/>
              </a:spcBef>
            </a:pPr>
            <a:r>
              <a:rPr sz="1450" spc="-40" dirty="0">
                <a:latin typeface="Tahoma"/>
                <a:cs typeface="Tahoma"/>
              </a:rPr>
              <a:t>C</a:t>
            </a:r>
            <a:r>
              <a:rPr sz="1450" spc="5" dirty="0">
                <a:latin typeface="Tahoma"/>
                <a:cs typeface="Tahoma"/>
              </a:rPr>
              <a:t>H</a:t>
            </a:r>
            <a:r>
              <a:rPr sz="1450" spc="-80" dirty="0">
                <a:latin typeface="Tahoma"/>
                <a:cs typeface="Tahoma"/>
              </a:rPr>
              <a:t>E</a:t>
            </a:r>
            <a:r>
              <a:rPr sz="1450" spc="40" dirty="0">
                <a:latin typeface="Tahoma"/>
                <a:cs typeface="Tahoma"/>
              </a:rPr>
              <a:t>O</a:t>
            </a:r>
            <a:r>
              <a:rPr sz="1450" spc="65" dirty="0">
                <a:latin typeface="Tahoma"/>
                <a:cs typeface="Tahoma"/>
              </a:rPr>
              <a:t>N</a:t>
            </a:r>
            <a:r>
              <a:rPr sz="1450" spc="-20" dirty="0">
                <a:latin typeface="Tahoma"/>
                <a:cs typeface="Tahoma"/>
              </a:rPr>
              <a:t>G</a:t>
            </a:r>
            <a:r>
              <a:rPr sz="1450" spc="-45" dirty="0">
                <a:latin typeface="Tahoma"/>
                <a:cs typeface="Tahoma"/>
              </a:rPr>
              <a:t> </a:t>
            </a:r>
            <a:r>
              <a:rPr sz="1450" spc="-245" dirty="0">
                <a:latin typeface="Tahoma"/>
                <a:cs typeface="Tahoma"/>
              </a:rPr>
              <a:t>J</a:t>
            </a:r>
            <a:r>
              <a:rPr sz="1450" spc="-220" dirty="0">
                <a:latin typeface="Tahoma"/>
                <a:cs typeface="Tahoma"/>
              </a:rPr>
              <a:t>I</a:t>
            </a:r>
            <a:r>
              <a:rPr sz="1450" spc="15" dirty="0">
                <a:latin typeface="Tahoma"/>
                <a:cs typeface="Tahoma"/>
              </a:rPr>
              <a:t>A</a:t>
            </a:r>
            <a:r>
              <a:rPr sz="1450" spc="-45" dirty="0">
                <a:latin typeface="Tahoma"/>
                <a:cs typeface="Tahoma"/>
              </a:rPr>
              <a:t> </a:t>
            </a:r>
            <a:r>
              <a:rPr sz="1450" spc="40" dirty="0">
                <a:latin typeface="Tahoma"/>
                <a:cs typeface="Tahoma"/>
              </a:rPr>
              <a:t>Q</a:t>
            </a:r>
            <a:r>
              <a:rPr sz="1450" spc="-220" dirty="0">
                <a:latin typeface="Tahoma"/>
                <a:cs typeface="Tahoma"/>
              </a:rPr>
              <a:t>I</a:t>
            </a:r>
            <a:endParaRPr sz="1450" dirty="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84766" y="14572209"/>
            <a:ext cx="2197100" cy="288290"/>
          </a:xfrm>
          <a:custGeom>
            <a:avLst/>
            <a:gdLst/>
            <a:ahLst/>
            <a:cxnLst/>
            <a:rect l="l" t="t" r="r" b="b"/>
            <a:pathLst>
              <a:path w="2197100" h="288290">
                <a:moveTo>
                  <a:pt x="2124514" y="287950"/>
                </a:moveTo>
                <a:lnTo>
                  <a:pt x="71987" y="287950"/>
                </a:lnTo>
                <a:lnTo>
                  <a:pt x="57877" y="286554"/>
                </a:lnTo>
                <a:lnTo>
                  <a:pt x="21084" y="266865"/>
                </a:lnTo>
                <a:lnTo>
                  <a:pt x="1396" y="230072"/>
                </a:lnTo>
                <a:lnTo>
                  <a:pt x="0" y="215962"/>
                </a:lnTo>
                <a:lnTo>
                  <a:pt x="0" y="71987"/>
                </a:lnTo>
                <a:lnTo>
                  <a:pt x="12094" y="32048"/>
                </a:lnTo>
                <a:lnTo>
                  <a:pt x="44439" y="5479"/>
                </a:lnTo>
                <a:lnTo>
                  <a:pt x="71987" y="0"/>
                </a:lnTo>
                <a:lnTo>
                  <a:pt x="2124514" y="0"/>
                </a:lnTo>
                <a:lnTo>
                  <a:pt x="2152535" y="5657"/>
                </a:lnTo>
                <a:lnTo>
                  <a:pt x="2175417" y="21084"/>
                </a:lnTo>
                <a:lnTo>
                  <a:pt x="2190844" y="43966"/>
                </a:lnTo>
                <a:lnTo>
                  <a:pt x="2196502" y="71987"/>
                </a:lnTo>
                <a:lnTo>
                  <a:pt x="2196502" y="215962"/>
                </a:lnTo>
                <a:lnTo>
                  <a:pt x="2190844" y="243983"/>
                </a:lnTo>
                <a:lnTo>
                  <a:pt x="2175417" y="266865"/>
                </a:lnTo>
                <a:lnTo>
                  <a:pt x="2152535" y="282293"/>
                </a:lnTo>
                <a:lnTo>
                  <a:pt x="2124514" y="28795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95036" y="2965508"/>
            <a:ext cx="3612515" cy="450215"/>
          </a:xfrm>
          <a:custGeom>
            <a:avLst/>
            <a:gdLst/>
            <a:ahLst/>
            <a:cxnLst/>
            <a:rect l="l" t="t" r="r" b="b"/>
            <a:pathLst>
              <a:path w="3612515" h="450214">
                <a:moveTo>
                  <a:pt x="3500075" y="449666"/>
                </a:moveTo>
                <a:lnTo>
                  <a:pt x="112416" y="449666"/>
                </a:lnTo>
                <a:lnTo>
                  <a:pt x="68659" y="440832"/>
                </a:lnTo>
                <a:lnTo>
                  <a:pt x="32926" y="416740"/>
                </a:lnTo>
                <a:lnTo>
                  <a:pt x="8834" y="381007"/>
                </a:lnTo>
                <a:lnTo>
                  <a:pt x="0" y="337249"/>
                </a:lnTo>
                <a:lnTo>
                  <a:pt x="0" y="112416"/>
                </a:lnTo>
                <a:lnTo>
                  <a:pt x="8834" y="68658"/>
                </a:lnTo>
                <a:lnTo>
                  <a:pt x="32926" y="32926"/>
                </a:lnTo>
                <a:lnTo>
                  <a:pt x="68659" y="8834"/>
                </a:lnTo>
                <a:lnTo>
                  <a:pt x="112416" y="0"/>
                </a:lnTo>
                <a:lnTo>
                  <a:pt x="3500075" y="0"/>
                </a:lnTo>
                <a:lnTo>
                  <a:pt x="3543832" y="8834"/>
                </a:lnTo>
                <a:lnTo>
                  <a:pt x="3579565" y="32926"/>
                </a:lnTo>
                <a:lnTo>
                  <a:pt x="3603657" y="68658"/>
                </a:lnTo>
                <a:lnTo>
                  <a:pt x="3612491" y="112416"/>
                </a:lnTo>
                <a:lnTo>
                  <a:pt x="3612491" y="337249"/>
                </a:lnTo>
                <a:lnTo>
                  <a:pt x="3603657" y="381007"/>
                </a:lnTo>
                <a:lnTo>
                  <a:pt x="3579565" y="416740"/>
                </a:lnTo>
                <a:lnTo>
                  <a:pt x="3543832" y="440832"/>
                </a:lnTo>
                <a:lnTo>
                  <a:pt x="3500075" y="449666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788964" y="3000247"/>
            <a:ext cx="3425190" cy="353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50" b="1" spc="80" dirty="0">
                <a:latin typeface="Georgia"/>
                <a:cs typeface="Georgia"/>
              </a:rPr>
              <a:t>LITERATURE</a:t>
            </a:r>
            <a:r>
              <a:rPr sz="2150" b="1" spc="-125" dirty="0">
                <a:latin typeface="Georgia"/>
                <a:cs typeface="Georgia"/>
              </a:rPr>
              <a:t> </a:t>
            </a:r>
            <a:r>
              <a:rPr sz="2150" b="1" spc="45" dirty="0">
                <a:latin typeface="Georgia"/>
                <a:cs typeface="Georgia"/>
              </a:rPr>
              <a:t>REVIEW</a:t>
            </a:r>
            <a:endParaRPr sz="2150">
              <a:latin typeface="Georgia"/>
              <a:cs typeface="Georgia"/>
            </a:endParaRPr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1875" y="1681499"/>
            <a:ext cx="69805" cy="69805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1875" y="2309753"/>
            <a:ext cx="69805" cy="69805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2645851" y="865982"/>
            <a:ext cx="12189460" cy="191643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3865879" marR="2871470" indent="-3390265">
              <a:lnSpc>
                <a:spcPts val="2400"/>
              </a:lnSpc>
              <a:spcBef>
                <a:spcPts val="375"/>
              </a:spcBef>
              <a:tabLst>
                <a:tab pos="1445895" algn="l"/>
                <a:tab pos="3879850" algn="l"/>
                <a:tab pos="5652135" algn="l"/>
                <a:tab pos="6322695" algn="l"/>
                <a:tab pos="8880475" algn="l"/>
              </a:tabLst>
            </a:pPr>
            <a:r>
              <a:rPr sz="2200" b="1" spc="310" dirty="0">
                <a:latin typeface="Georgia"/>
                <a:cs typeface="Georgia"/>
              </a:rPr>
              <a:t>T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65" dirty="0">
                <a:latin typeface="Georgia"/>
                <a:cs typeface="Georgia"/>
              </a:rPr>
              <a:t>H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90" dirty="0">
                <a:latin typeface="Georgia"/>
                <a:cs typeface="Georgia"/>
              </a:rPr>
              <a:t>E</a:t>
            </a:r>
            <a:r>
              <a:rPr sz="2200" b="1" dirty="0">
                <a:latin typeface="Georgia"/>
                <a:cs typeface="Georgia"/>
              </a:rPr>
              <a:t>	</a:t>
            </a:r>
            <a:r>
              <a:rPr sz="2200" b="1" spc="30" dirty="0">
                <a:latin typeface="Georgia"/>
                <a:cs typeface="Georgia"/>
              </a:rPr>
              <a:t>P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00" dirty="0">
                <a:latin typeface="Georgia"/>
                <a:cs typeface="Georgia"/>
              </a:rPr>
              <a:t>U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0" dirty="0">
                <a:latin typeface="Georgia"/>
                <a:cs typeface="Georgia"/>
              </a:rPr>
              <a:t>S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65" dirty="0">
                <a:latin typeface="Georgia"/>
                <a:cs typeface="Georgia"/>
              </a:rPr>
              <a:t>H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70" dirty="0">
                <a:latin typeface="Georgia"/>
                <a:cs typeface="Georgia"/>
              </a:rPr>
              <a:t>-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0" dirty="0">
                <a:latin typeface="Georgia"/>
                <a:cs typeface="Georgia"/>
              </a:rPr>
              <a:t>P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00" dirty="0">
                <a:latin typeface="Georgia"/>
                <a:cs typeface="Georgia"/>
              </a:rPr>
              <a:t>U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50" dirty="0">
                <a:latin typeface="Georgia"/>
                <a:cs typeface="Georgia"/>
              </a:rPr>
              <a:t>L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50" dirty="0">
                <a:latin typeface="Georgia"/>
                <a:cs typeface="Georgia"/>
              </a:rPr>
              <a:t>L</a:t>
            </a:r>
            <a:r>
              <a:rPr sz="2200" b="1" dirty="0">
                <a:latin typeface="Georgia"/>
                <a:cs typeface="Georgia"/>
              </a:rPr>
              <a:t>		</a:t>
            </a:r>
            <a:r>
              <a:rPr sz="2200" b="1" spc="35" dirty="0">
                <a:latin typeface="Georgia"/>
                <a:cs typeface="Georgia"/>
              </a:rPr>
              <a:t>F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0" dirty="0">
                <a:latin typeface="Georgia"/>
                <a:cs typeface="Georgia"/>
              </a:rPr>
              <a:t>A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235" dirty="0">
                <a:latin typeface="Georgia"/>
                <a:cs typeface="Georgia"/>
              </a:rPr>
              <a:t>C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10" dirty="0">
                <a:latin typeface="Georgia"/>
                <a:cs typeface="Georgia"/>
              </a:rPr>
              <a:t>T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265" dirty="0">
                <a:latin typeface="Georgia"/>
                <a:cs typeface="Georgia"/>
              </a:rPr>
              <a:t>O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5" dirty="0">
                <a:latin typeface="Georgia"/>
                <a:cs typeface="Georgia"/>
              </a:rPr>
              <a:t>R</a:t>
            </a:r>
            <a:r>
              <a:rPr sz="2200" b="1" dirty="0">
                <a:latin typeface="Georgia"/>
                <a:cs typeface="Georgia"/>
              </a:rPr>
              <a:t>	</a:t>
            </a:r>
            <a:r>
              <a:rPr sz="2200" b="1" spc="265" dirty="0">
                <a:latin typeface="Georgia"/>
                <a:cs typeface="Georgia"/>
              </a:rPr>
              <a:t>O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5" dirty="0">
                <a:latin typeface="Georgia"/>
                <a:cs typeface="Georgia"/>
              </a:rPr>
              <a:t>F</a:t>
            </a:r>
            <a:r>
              <a:rPr sz="2200" b="1" dirty="0">
                <a:latin typeface="Georgia"/>
                <a:cs typeface="Georgia"/>
              </a:rPr>
              <a:t>	</a:t>
            </a:r>
            <a:r>
              <a:rPr sz="2200" b="1" spc="265" dirty="0">
                <a:latin typeface="Georgia"/>
                <a:cs typeface="Georgia"/>
              </a:rPr>
              <a:t>M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-40" dirty="0">
                <a:latin typeface="Georgia"/>
                <a:cs typeface="Georgia"/>
              </a:rPr>
              <a:t>I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50" dirty="0">
                <a:latin typeface="Georgia"/>
                <a:cs typeface="Georgia"/>
              </a:rPr>
              <a:t>G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5" dirty="0">
                <a:latin typeface="Georgia"/>
                <a:cs typeface="Georgia"/>
              </a:rPr>
              <a:t>R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0" dirty="0">
                <a:latin typeface="Georgia"/>
                <a:cs typeface="Georgia"/>
              </a:rPr>
              <a:t>A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10" dirty="0">
                <a:latin typeface="Georgia"/>
                <a:cs typeface="Georgia"/>
              </a:rPr>
              <a:t>T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-40" dirty="0">
                <a:latin typeface="Georgia"/>
                <a:cs typeface="Georgia"/>
              </a:rPr>
              <a:t>I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265" dirty="0">
                <a:latin typeface="Georgia"/>
                <a:cs typeface="Georgia"/>
              </a:rPr>
              <a:t>O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220" dirty="0">
                <a:latin typeface="Georgia"/>
                <a:cs typeface="Georgia"/>
              </a:rPr>
              <a:t>N</a:t>
            </a:r>
            <a:r>
              <a:rPr sz="2200" b="1" dirty="0">
                <a:latin typeface="Georgia"/>
                <a:cs typeface="Georgia"/>
              </a:rPr>
              <a:t>	</a:t>
            </a:r>
            <a:r>
              <a:rPr sz="2200" b="1" spc="-40" dirty="0">
                <a:latin typeface="Georgia"/>
                <a:cs typeface="Georgia"/>
              </a:rPr>
              <a:t>I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4" dirty="0">
                <a:latin typeface="Georgia"/>
                <a:cs typeface="Georgia"/>
              </a:rPr>
              <a:t>N  </a:t>
            </a:r>
            <a:r>
              <a:rPr sz="2200" b="1" spc="265" dirty="0">
                <a:latin typeface="Georgia"/>
                <a:cs typeface="Georgia"/>
              </a:rPr>
              <a:t>M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0" dirty="0">
                <a:latin typeface="Georgia"/>
                <a:cs typeface="Georgia"/>
              </a:rPr>
              <a:t>A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50" dirty="0">
                <a:latin typeface="Georgia"/>
                <a:cs typeface="Georgia"/>
              </a:rPr>
              <a:t>L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0" dirty="0">
                <a:latin typeface="Georgia"/>
                <a:cs typeface="Georgia"/>
              </a:rPr>
              <a:t>A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60" dirty="0">
                <a:latin typeface="Georgia"/>
                <a:cs typeface="Georgia"/>
              </a:rPr>
              <a:t>Y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30" dirty="0">
                <a:latin typeface="Georgia"/>
                <a:cs typeface="Georgia"/>
              </a:rPr>
              <a:t>S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-40" dirty="0">
                <a:latin typeface="Georgia"/>
                <a:cs typeface="Georgia"/>
              </a:rPr>
              <a:t>I</a:t>
            </a:r>
            <a:r>
              <a:rPr sz="2200" b="1" spc="-190" dirty="0">
                <a:latin typeface="Georgia"/>
                <a:cs typeface="Georgia"/>
              </a:rPr>
              <a:t> </a:t>
            </a:r>
            <a:r>
              <a:rPr sz="2200" b="1" spc="110" dirty="0">
                <a:latin typeface="Georgia"/>
                <a:cs typeface="Georgia"/>
              </a:rPr>
              <a:t>A</a:t>
            </a:r>
            <a:endParaRPr sz="2200">
              <a:latin typeface="Georgia"/>
              <a:cs typeface="Georgia"/>
            </a:endParaRPr>
          </a:p>
          <a:p>
            <a:pPr marL="12700" marR="5080">
              <a:lnSpc>
                <a:spcPts val="2470"/>
              </a:lnSpc>
              <a:spcBef>
                <a:spcPts val="60"/>
              </a:spcBef>
            </a:pPr>
            <a:r>
              <a:rPr sz="1750" spc="10" dirty="0">
                <a:latin typeface="Arial MT"/>
                <a:cs typeface="Arial MT"/>
              </a:rPr>
              <a:t>Malaysia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has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demonstrated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that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5" dirty="0">
                <a:latin typeface="Arial MT"/>
                <a:cs typeface="Arial MT"/>
              </a:rPr>
              <a:t>it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is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not</a:t>
            </a:r>
            <a:r>
              <a:rPr sz="1750" spc="8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only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flexible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but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also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5" dirty="0">
                <a:latin typeface="Arial MT"/>
                <a:cs typeface="Arial MT"/>
              </a:rPr>
              <a:t>a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dynamic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player</a:t>
            </a:r>
            <a:r>
              <a:rPr sz="1750" spc="8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in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the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rapidly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changing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global</a:t>
            </a:r>
            <a:r>
              <a:rPr sz="1750" spc="7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landscape, </a:t>
            </a:r>
            <a:r>
              <a:rPr sz="1750" spc="-47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driven</a:t>
            </a:r>
            <a:r>
              <a:rPr sz="175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by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technological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advancement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and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shifting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social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values.</a:t>
            </a:r>
            <a:endParaRPr sz="1750">
              <a:latin typeface="Arial MT"/>
              <a:cs typeface="Arial MT"/>
            </a:endParaRPr>
          </a:p>
          <a:p>
            <a:pPr marL="12700" marR="5080">
              <a:lnSpc>
                <a:spcPts val="2470"/>
              </a:lnSpc>
            </a:pPr>
            <a:r>
              <a:rPr sz="1750" spc="10" dirty="0">
                <a:latin typeface="Arial MT"/>
                <a:cs typeface="Arial MT"/>
              </a:rPr>
              <a:t>Through</a:t>
            </a:r>
            <a:r>
              <a:rPr sz="1750" spc="5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learning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from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its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interactions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with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other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countries,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Malaysia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has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developed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5" dirty="0">
                <a:latin typeface="Arial MT"/>
                <a:cs typeface="Arial MT"/>
              </a:rPr>
              <a:t>a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central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identity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that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is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based</a:t>
            </a:r>
            <a:r>
              <a:rPr sz="1750" spc="55" dirty="0">
                <a:latin typeface="Arial MT"/>
                <a:cs typeface="Arial MT"/>
              </a:rPr>
              <a:t> </a:t>
            </a:r>
            <a:r>
              <a:rPr sz="1750" spc="15" dirty="0">
                <a:latin typeface="Arial MT"/>
                <a:cs typeface="Arial MT"/>
              </a:rPr>
              <a:t>on</a:t>
            </a:r>
            <a:r>
              <a:rPr sz="1750" spc="5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the </a:t>
            </a:r>
            <a:r>
              <a:rPr sz="1750" spc="-470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powerful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fusion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of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progress,</a:t>
            </a:r>
            <a:r>
              <a:rPr sz="1750" spc="5" dirty="0">
                <a:latin typeface="Arial MT"/>
                <a:cs typeface="Arial MT"/>
              </a:rPr>
              <a:t> diversity, </a:t>
            </a:r>
            <a:r>
              <a:rPr sz="1750" spc="10" dirty="0">
                <a:latin typeface="Arial MT"/>
                <a:cs typeface="Arial MT"/>
              </a:rPr>
              <a:t>and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heritage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(Palacio,</a:t>
            </a:r>
            <a:r>
              <a:rPr sz="1750" spc="5" dirty="0">
                <a:latin typeface="Arial MT"/>
                <a:cs typeface="Arial MT"/>
              </a:rPr>
              <a:t> </a:t>
            </a:r>
            <a:r>
              <a:rPr sz="1750" spc="10" dirty="0">
                <a:latin typeface="Arial MT"/>
                <a:cs typeface="Arial MT"/>
              </a:rPr>
              <a:t>2023).</a:t>
            </a:r>
            <a:endParaRPr sz="175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2164" y="2009300"/>
            <a:ext cx="1970405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b="1" spc="120" dirty="0">
                <a:latin typeface="Trebuchet MS"/>
                <a:cs typeface="Trebuchet MS"/>
              </a:rPr>
              <a:t>INTRODUCTION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588" y="8297192"/>
            <a:ext cx="1906905" cy="887730"/>
          </a:xfrm>
          <a:custGeom>
            <a:avLst/>
            <a:gdLst/>
            <a:ahLst/>
            <a:cxnLst/>
            <a:rect l="l" t="t" r="r" b="b"/>
            <a:pathLst>
              <a:path w="1906905" h="887729">
                <a:moveTo>
                  <a:pt x="1686712" y="887407"/>
                </a:moveTo>
                <a:lnTo>
                  <a:pt x="220011" y="887407"/>
                </a:lnTo>
                <a:lnTo>
                  <a:pt x="181206" y="879573"/>
                </a:lnTo>
                <a:lnTo>
                  <a:pt x="149518" y="858208"/>
                </a:lnTo>
                <a:lnTo>
                  <a:pt x="128154" y="826520"/>
                </a:lnTo>
                <a:lnTo>
                  <a:pt x="120319" y="787716"/>
                </a:lnTo>
                <a:lnTo>
                  <a:pt x="120319" y="713936"/>
                </a:lnTo>
                <a:lnTo>
                  <a:pt x="115798" y="688834"/>
                </a:lnTo>
                <a:lnTo>
                  <a:pt x="103250" y="667463"/>
                </a:lnTo>
                <a:lnTo>
                  <a:pt x="84197" y="651617"/>
                </a:lnTo>
                <a:lnTo>
                  <a:pt x="36122" y="634556"/>
                </a:lnTo>
                <a:lnTo>
                  <a:pt x="17068" y="618710"/>
                </a:lnTo>
                <a:lnTo>
                  <a:pt x="4520" y="597340"/>
                </a:lnTo>
                <a:lnTo>
                  <a:pt x="0" y="572238"/>
                </a:lnTo>
                <a:lnTo>
                  <a:pt x="0" y="344012"/>
                </a:lnTo>
                <a:lnTo>
                  <a:pt x="7834" y="305207"/>
                </a:lnTo>
                <a:lnTo>
                  <a:pt x="29199" y="273519"/>
                </a:lnTo>
                <a:lnTo>
                  <a:pt x="60887" y="252154"/>
                </a:lnTo>
                <a:lnTo>
                  <a:pt x="99691" y="244320"/>
                </a:lnTo>
                <a:lnTo>
                  <a:pt x="374156" y="244320"/>
                </a:lnTo>
                <a:lnTo>
                  <a:pt x="393696" y="242387"/>
                </a:lnTo>
                <a:lnTo>
                  <a:pt x="429465" y="227571"/>
                </a:lnTo>
                <a:lnTo>
                  <a:pt x="457099" y="199937"/>
                </a:lnTo>
                <a:lnTo>
                  <a:pt x="471915" y="164168"/>
                </a:lnTo>
                <a:lnTo>
                  <a:pt x="473848" y="144629"/>
                </a:lnTo>
                <a:lnTo>
                  <a:pt x="473848" y="99691"/>
                </a:lnTo>
                <a:lnTo>
                  <a:pt x="481682" y="60887"/>
                </a:lnTo>
                <a:lnTo>
                  <a:pt x="503047" y="29199"/>
                </a:lnTo>
                <a:lnTo>
                  <a:pt x="534735" y="7834"/>
                </a:lnTo>
                <a:lnTo>
                  <a:pt x="573540" y="0"/>
                </a:lnTo>
                <a:lnTo>
                  <a:pt x="1333116" y="0"/>
                </a:lnTo>
                <a:lnTo>
                  <a:pt x="1371920" y="7834"/>
                </a:lnTo>
                <a:lnTo>
                  <a:pt x="1403608" y="29199"/>
                </a:lnTo>
                <a:lnTo>
                  <a:pt x="1424973" y="60887"/>
                </a:lnTo>
                <a:lnTo>
                  <a:pt x="1432807" y="99691"/>
                </a:lnTo>
                <a:lnTo>
                  <a:pt x="1432807" y="144629"/>
                </a:lnTo>
                <a:lnTo>
                  <a:pt x="1440642" y="183433"/>
                </a:lnTo>
                <a:lnTo>
                  <a:pt x="1462006" y="215121"/>
                </a:lnTo>
                <a:lnTo>
                  <a:pt x="1493694" y="236486"/>
                </a:lnTo>
                <a:lnTo>
                  <a:pt x="1532499" y="244320"/>
                </a:lnTo>
                <a:lnTo>
                  <a:pt x="1807032" y="244320"/>
                </a:lnTo>
                <a:lnTo>
                  <a:pt x="1845837" y="252154"/>
                </a:lnTo>
                <a:lnTo>
                  <a:pt x="1877525" y="273519"/>
                </a:lnTo>
                <a:lnTo>
                  <a:pt x="1898890" y="305207"/>
                </a:lnTo>
                <a:lnTo>
                  <a:pt x="1906724" y="344012"/>
                </a:lnTo>
                <a:lnTo>
                  <a:pt x="1906724" y="572238"/>
                </a:lnTo>
                <a:lnTo>
                  <a:pt x="1902203" y="597340"/>
                </a:lnTo>
                <a:lnTo>
                  <a:pt x="1889655" y="618710"/>
                </a:lnTo>
                <a:lnTo>
                  <a:pt x="1870601" y="634556"/>
                </a:lnTo>
                <a:lnTo>
                  <a:pt x="1822527" y="651617"/>
                </a:lnTo>
                <a:lnTo>
                  <a:pt x="1803473" y="667463"/>
                </a:lnTo>
                <a:lnTo>
                  <a:pt x="1790925" y="688834"/>
                </a:lnTo>
                <a:lnTo>
                  <a:pt x="1786404" y="713936"/>
                </a:lnTo>
                <a:lnTo>
                  <a:pt x="1786404" y="787716"/>
                </a:lnTo>
                <a:lnTo>
                  <a:pt x="1778570" y="826520"/>
                </a:lnTo>
                <a:lnTo>
                  <a:pt x="1757205" y="858208"/>
                </a:lnTo>
                <a:lnTo>
                  <a:pt x="1725517" y="879573"/>
                </a:lnTo>
                <a:lnTo>
                  <a:pt x="1686712" y="887407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83173" y="8320268"/>
            <a:ext cx="1741805" cy="80772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indent="-635" algn="ctr">
              <a:lnSpc>
                <a:spcPts val="1920"/>
              </a:lnSpc>
              <a:spcBef>
                <a:spcPts val="484"/>
              </a:spcBef>
            </a:pPr>
            <a:r>
              <a:rPr sz="1900" b="1" spc="40" dirty="0">
                <a:latin typeface="Georgia"/>
                <a:cs typeface="Georgia"/>
              </a:rPr>
              <a:t>PUSH </a:t>
            </a:r>
            <a:r>
              <a:rPr sz="1900" b="1" spc="45" dirty="0">
                <a:latin typeface="Georgia"/>
                <a:cs typeface="Georgia"/>
              </a:rPr>
              <a:t> </a:t>
            </a:r>
            <a:r>
              <a:rPr sz="1900" b="1" spc="5" dirty="0">
                <a:latin typeface="Georgia"/>
                <a:cs typeface="Georgia"/>
              </a:rPr>
              <a:t>F</a:t>
            </a:r>
            <a:r>
              <a:rPr sz="1900" b="1" spc="75" dirty="0">
                <a:latin typeface="Georgia"/>
                <a:cs typeface="Georgia"/>
              </a:rPr>
              <a:t>A</a:t>
            </a:r>
            <a:r>
              <a:rPr sz="1900" b="1" spc="180" dirty="0">
                <a:latin typeface="Georgia"/>
                <a:cs typeface="Georgia"/>
              </a:rPr>
              <a:t>C</a:t>
            </a:r>
            <a:r>
              <a:rPr sz="1900" b="1" spc="250" dirty="0">
                <a:latin typeface="Georgia"/>
                <a:cs typeface="Georgia"/>
              </a:rPr>
              <a:t>T</a:t>
            </a:r>
            <a:r>
              <a:rPr sz="1900" b="1" spc="215" dirty="0">
                <a:latin typeface="Georgia"/>
                <a:cs typeface="Georgia"/>
              </a:rPr>
              <a:t>O</a:t>
            </a:r>
            <a:r>
              <a:rPr sz="1900" b="1" spc="10" dirty="0">
                <a:latin typeface="Georgia"/>
                <a:cs typeface="Georgia"/>
              </a:rPr>
              <a:t>R</a:t>
            </a:r>
            <a:r>
              <a:rPr sz="1900" b="1" spc="40" dirty="0">
                <a:latin typeface="Georgia"/>
                <a:cs typeface="Georgia"/>
              </a:rPr>
              <a:t>S</a:t>
            </a:r>
            <a:r>
              <a:rPr sz="1900" b="1" spc="-50" dirty="0">
                <a:latin typeface="Georgia"/>
                <a:cs typeface="Georgia"/>
              </a:rPr>
              <a:t> </a:t>
            </a:r>
            <a:r>
              <a:rPr sz="1900" b="1" spc="-65" dirty="0">
                <a:latin typeface="Georgia"/>
                <a:cs typeface="Georgia"/>
              </a:rPr>
              <a:t>I</a:t>
            </a:r>
            <a:r>
              <a:rPr sz="1900" b="1" spc="110" dirty="0">
                <a:latin typeface="Georgia"/>
                <a:cs typeface="Georgia"/>
              </a:rPr>
              <a:t>N  </a:t>
            </a:r>
            <a:r>
              <a:rPr sz="1900" b="1" spc="70" dirty="0">
                <a:latin typeface="Georgia"/>
                <a:cs typeface="Georgia"/>
              </a:rPr>
              <a:t>MALAYSIA</a:t>
            </a:r>
            <a:endParaRPr sz="1900">
              <a:latin typeface="Georgia"/>
              <a:cs typeface="Georgi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544" y="6608872"/>
            <a:ext cx="15065375" cy="0"/>
          </a:xfrm>
          <a:custGeom>
            <a:avLst/>
            <a:gdLst/>
            <a:ahLst/>
            <a:cxnLst/>
            <a:rect l="l" t="t" r="r" b="b"/>
            <a:pathLst>
              <a:path w="15065375">
                <a:moveTo>
                  <a:pt x="0" y="0"/>
                </a:moveTo>
                <a:lnTo>
                  <a:pt x="15064986" y="0"/>
                </a:lnTo>
              </a:path>
            </a:pathLst>
          </a:custGeom>
          <a:ln w="130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2370348" y="6677551"/>
            <a:ext cx="12682855" cy="40386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54965">
              <a:lnSpc>
                <a:spcPct val="100000"/>
              </a:lnSpc>
              <a:spcBef>
                <a:spcPts val="130"/>
              </a:spcBef>
            </a:pPr>
            <a:r>
              <a:rPr sz="1800" b="1" spc="95" dirty="0">
                <a:latin typeface="Tahoma"/>
                <a:cs typeface="Tahoma"/>
              </a:rPr>
              <a:t>ECONOMIC</a:t>
            </a:r>
            <a:r>
              <a:rPr sz="1800" b="1" spc="-95" dirty="0">
                <a:latin typeface="Tahoma"/>
                <a:cs typeface="Tahoma"/>
              </a:rPr>
              <a:t> </a:t>
            </a:r>
            <a:r>
              <a:rPr sz="1800" b="1" spc="50" dirty="0">
                <a:latin typeface="Tahoma"/>
                <a:cs typeface="Tahoma"/>
              </a:rPr>
              <a:t>REASONS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00" spc="25" dirty="0">
                <a:latin typeface="Microsoft Sans Serif"/>
                <a:cs typeface="Microsoft Sans Serif"/>
              </a:rPr>
              <a:t>There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are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60" dirty="0">
                <a:latin typeface="Microsoft Sans Serif"/>
                <a:cs typeface="Microsoft Sans Serif"/>
              </a:rPr>
              <a:t>a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35" dirty="0">
                <a:latin typeface="Microsoft Sans Serif"/>
                <a:cs typeface="Microsoft Sans Serif"/>
              </a:rPr>
              <a:t>number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of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reasons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why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40" dirty="0">
                <a:latin typeface="Microsoft Sans Serif"/>
                <a:cs typeface="Microsoft Sans Serif"/>
              </a:rPr>
              <a:t>people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35" dirty="0">
                <a:latin typeface="Microsoft Sans Serif"/>
                <a:cs typeface="Microsoft Sans Serif"/>
              </a:rPr>
              <a:t>migrate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25" dirty="0">
                <a:latin typeface="Microsoft Sans Serif"/>
                <a:cs typeface="Microsoft Sans Serif"/>
              </a:rPr>
              <a:t>abroad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in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Microsoft Sans Serif"/>
                <a:cs typeface="Microsoft Sans Serif"/>
              </a:rPr>
              <a:t>search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of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85" dirty="0">
                <a:latin typeface="Microsoft Sans Serif"/>
                <a:cs typeface="Microsoft Sans Serif"/>
              </a:rPr>
              <a:t>better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political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0" dirty="0">
                <a:latin typeface="Microsoft Sans Serif"/>
                <a:cs typeface="Microsoft Sans Serif"/>
              </a:rPr>
              <a:t>conditions,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including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65" dirty="0">
                <a:latin typeface="Microsoft Sans Serif"/>
                <a:cs typeface="Microsoft Sans Serif"/>
              </a:rPr>
              <a:t>the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existence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of</a:t>
            </a:r>
            <a:endParaRPr sz="1800">
              <a:latin typeface="Microsoft Sans Serif"/>
              <a:cs typeface="Microsoft Sans Serif"/>
            </a:endParaRPr>
          </a:p>
          <a:p>
            <a:pPr marL="12700" marR="614680">
              <a:lnSpc>
                <a:spcPct val="117700"/>
              </a:lnSpc>
            </a:pPr>
            <a:r>
              <a:rPr sz="1800" spc="20" dirty="0">
                <a:latin typeface="Microsoft Sans Serif"/>
                <a:cs typeface="Microsoft Sans Serif"/>
              </a:rPr>
              <a:t>unfair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legal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-15" dirty="0">
                <a:latin typeface="Microsoft Sans Serif"/>
                <a:cs typeface="Microsoft Sans Serif"/>
              </a:rPr>
              <a:t>systems,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65" dirty="0">
                <a:latin typeface="Microsoft Sans Serif"/>
                <a:cs typeface="Microsoft Sans Serif"/>
              </a:rPr>
              <a:t>the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45" dirty="0">
                <a:latin typeface="Microsoft Sans Serif"/>
                <a:cs typeface="Microsoft Sans Serif"/>
              </a:rPr>
              <a:t>frequency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of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-15" dirty="0">
                <a:latin typeface="Microsoft Sans Serif"/>
                <a:cs typeface="Microsoft Sans Serif"/>
              </a:rPr>
              <a:t>war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and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terrorism,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and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65" dirty="0">
                <a:latin typeface="Microsoft Sans Serif"/>
                <a:cs typeface="Microsoft Sans Serif"/>
              </a:rPr>
              <a:t>the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25" dirty="0">
                <a:latin typeface="Microsoft Sans Serif"/>
                <a:cs typeface="Microsoft Sans Serif"/>
              </a:rPr>
              <a:t>predominance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of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30" dirty="0">
                <a:latin typeface="Microsoft Sans Serif"/>
                <a:cs typeface="Microsoft Sans Serif"/>
              </a:rPr>
              <a:t>bad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25" dirty="0">
                <a:latin typeface="Microsoft Sans Serif"/>
                <a:cs typeface="Microsoft Sans Serif"/>
              </a:rPr>
              <a:t>governance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(Doerschler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80" dirty="0">
                <a:latin typeface="Microsoft Sans Serif"/>
                <a:cs typeface="Microsoft Sans Serif"/>
              </a:rPr>
              <a:t>2006; </a:t>
            </a:r>
            <a:r>
              <a:rPr sz="1800" spc="-459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Dustmann</a:t>
            </a:r>
            <a:r>
              <a:rPr sz="1800" spc="-85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and</a:t>
            </a:r>
            <a:r>
              <a:rPr sz="1800" spc="-90" dirty="0">
                <a:latin typeface="Microsoft Sans Serif"/>
                <a:cs typeface="Microsoft Sans Serif"/>
              </a:rPr>
              <a:t> </a:t>
            </a:r>
            <a:r>
              <a:rPr sz="1800" spc="30" dirty="0">
                <a:latin typeface="Microsoft Sans Serif"/>
                <a:cs typeface="Microsoft Sans Serif"/>
              </a:rPr>
              <a:t>Frattini</a:t>
            </a:r>
            <a:r>
              <a:rPr sz="1800" spc="-85" dirty="0">
                <a:latin typeface="Microsoft Sans Serif"/>
                <a:cs typeface="Microsoft Sans Serif"/>
              </a:rPr>
              <a:t> </a:t>
            </a:r>
            <a:r>
              <a:rPr sz="1800" spc="-55" dirty="0">
                <a:latin typeface="Microsoft Sans Serif"/>
                <a:cs typeface="Microsoft Sans Serif"/>
              </a:rPr>
              <a:t>2014;</a:t>
            </a:r>
            <a:r>
              <a:rPr sz="1800" spc="-85" dirty="0">
                <a:latin typeface="Microsoft Sans Serif"/>
                <a:cs typeface="Microsoft Sans Serif"/>
              </a:rPr>
              <a:t> </a:t>
            </a:r>
            <a:r>
              <a:rPr sz="1800" spc="10" dirty="0">
                <a:latin typeface="Microsoft Sans Serif"/>
                <a:cs typeface="Microsoft Sans Serif"/>
              </a:rPr>
              <a:t>Wadsworth</a:t>
            </a:r>
            <a:r>
              <a:rPr sz="1800" spc="-85" dirty="0">
                <a:latin typeface="Microsoft Sans Serif"/>
                <a:cs typeface="Microsoft Sans Serif"/>
              </a:rPr>
              <a:t> </a:t>
            </a:r>
            <a:r>
              <a:rPr sz="1800" spc="-130" dirty="0">
                <a:latin typeface="Microsoft Sans Serif"/>
                <a:cs typeface="Microsoft Sans Serif"/>
              </a:rPr>
              <a:t>2011).</a:t>
            </a:r>
            <a:endParaRPr sz="1800">
              <a:latin typeface="Microsoft Sans Serif"/>
              <a:cs typeface="Microsoft Sans Serif"/>
            </a:endParaRPr>
          </a:p>
          <a:p>
            <a:pPr marL="354965">
              <a:lnSpc>
                <a:spcPct val="100000"/>
              </a:lnSpc>
              <a:spcBef>
                <a:spcPts val="1500"/>
              </a:spcBef>
            </a:pPr>
            <a:r>
              <a:rPr sz="1800" b="1" spc="45" dirty="0">
                <a:latin typeface="Tahoma"/>
                <a:cs typeface="Tahoma"/>
              </a:rPr>
              <a:t>LIMITED</a:t>
            </a:r>
            <a:r>
              <a:rPr sz="1800" b="1" spc="-55" dirty="0">
                <a:latin typeface="Tahoma"/>
                <a:cs typeface="Tahoma"/>
              </a:rPr>
              <a:t> </a:t>
            </a:r>
            <a:r>
              <a:rPr sz="1800" b="1" spc="60" dirty="0">
                <a:latin typeface="Tahoma"/>
                <a:cs typeface="Tahoma"/>
              </a:rPr>
              <a:t>EDUCATIONAL</a:t>
            </a:r>
            <a:r>
              <a:rPr sz="1800" b="1" spc="-55" dirty="0">
                <a:latin typeface="Tahoma"/>
                <a:cs typeface="Tahoma"/>
              </a:rPr>
              <a:t> </a:t>
            </a:r>
            <a:r>
              <a:rPr sz="1800" b="1" spc="35" dirty="0">
                <a:latin typeface="Tahoma"/>
                <a:cs typeface="Tahoma"/>
              </a:rPr>
              <a:t>OPPORTUNITIES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00" spc="-5" dirty="0">
                <a:latin typeface="Microsoft Sans Serif"/>
                <a:cs typeface="Microsoft Sans Serif"/>
              </a:rPr>
              <a:t>Disparities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in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access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to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specialised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training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5" dirty="0">
                <a:latin typeface="Microsoft Sans Serif"/>
                <a:cs typeface="Microsoft Sans Serif"/>
              </a:rPr>
              <a:t>and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higher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30" dirty="0">
                <a:latin typeface="Microsoft Sans Serif"/>
                <a:cs typeface="Microsoft Sans Serif"/>
              </a:rPr>
              <a:t>education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in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-35" dirty="0">
                <a:latin typeface="Microsoft Sans Serif"/>
                <a:cs typeface="Microsoft Sans Serif"/>
              </a:rPr>
              <a:t>Malaysia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15" dirty="0">
                <a:latin typeface="Microsoft Sans Serif"/>
                <a:cs typeface="Microsoft Sans Serif"/>
              </a:rPr>
              <a:t>may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25" dirty="0">
                <a:latin typeface="Microsoft Sans Serif"/>
                <a:cs typeface="Microsoft Sans Serif"/>
              </a:rPr>
              <a:t>encourage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40" dirty="0">
                <a:latin typeface="Microsoft Sans Serif"/>
                <a:cs typeface="Microsoft Sans Serif"/>
              </a:rPr>
              <a:t>people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to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25" dirty="0">
                <a:latin typeface="Microsoft Sans Serif"/>
                <a:cs typeface="Microsoft Sans Serif"/>
              </a:rPr>
              <a:t>think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55" dirty="0">
                <a:latin typeface="Microsoft Sans Serif"/>
                <a:cs typeface="Microsoft Sans Serif"/>
              </a:rPr>
              <a:t>about</a:t>
            </a:r>
            <a:r>
              <a:rPr sz="1800" spc="-80" dirty="0">
                <a:latin typeface="Microsoft Sans Serif"/>
                <a:cs typeface="Microsoft Sans Serif"/>
              </a:rPr>
              <a:t> </a:t>
            </a:r>
            <a:r>
              <a:rPr sz="1800" spc="30" dirty="0">
                <a:latin typeface="Microsoft Sans Serif"/>
                <a:cs typeface="Microsoft Sans Serif"/>
              </a:rPr>
              <a:t>migrating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800" spc="35" dirty="0">
                <a:latin typeface="Microsoft Sans Serif"/>
                <a:cs typeface="Microsoft Sans Serif"/>
              </a:rPr>
              <a:t>(Culp</a:t>
            </a:r>
            <a:r>
              <a:rPr sz="1800" spc="-114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Microsoft Sans Serif"/>
                <a:cs typeface="Microsoft Sans Serif"/>
              </a:rPr>
              <a:t>&amp;</a:t>
            </a:r>
            <a:r>
              <a:rPr sz="1800" spc="-110" dirty="0">
                <a:latin typeface="Microsoft Sans Serif"/>
                <a:cs typeface="Microsoft Sans Serif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Zwarthoed,</a:t>
            </a:r>
            <a:r>
              <a:rPr sz="1800" spc="-114" dirty="0">
                <a:latin typeface="Microsoft Sans Serif"/>
                <a:cs typeface="Microsoft Sans Serif"/>
              </a:rPr>
              <a:t> </a:t>
            </a:r>
            <a:r>
              <a:rPr sz="1800" spc="-30" dirty="0">
                <a:latin typeface="Microsoft Sans Serif"/>
                <a:cs typeface="Microsoft Sans Serif"/>
              </a:rPr>
              <a:t>2018).</a:t>
            </a:r>
            <a:endParaRPr sz="1800">
              <a:latin typeface="Microsoft Sans Serif"/>
              <a:cs typeface="Microsoft Sans Serif"/>
            </a:endParaRPr>
          </a:p>
          <a:p>
            <a:pPr marL="354965">
              <a:lnSpc>
                <a:spcPct val="100000"/>
              </a:lnSpc>
              <a:spcBef>
                <a:spcPts val="1495"/>
              </a:spcBef>
            </a:pPr>
            <a:r>
              <a:rPr sz="1800" b="1" spc="85" dirty="0">
                <a:latin typeface="Tahoma"/>
                <a:cs typeface="Tahoma"/>
              </a:rPr>
              <a:t>SOCIAL</a:t>
            </a:r>
            <a:r>
              <a:rPr sz="1800" b="1" spc="-100" dirty="0">
                <a:latin typeface="Tahoma"/>
                <a:cs typeface="Tahoma"/>
              </a:rPr>
              <a:t> </a:t>
            </a:r>
            <a:r>
              <a:rPr sz="1800" b="1" spc="50" dirty="0">
                <a:latin typeface="Tahoma"/>
                <a:cs typeface="Tahoma"/>
              </a:rPr>
              <a:t>INJUSTICE</a:t>
            </a:r>
            <a:endParaRPr sz="1800">
              <a:latin typeface="Tahoma"/>
              <a:cs typeface="Tahoma"/>
            </a:endParaRPr>
          </a:p>
          <a:p>
            <a:pPr marL="12700" marR="147955">
              <a:lnSpc>
                <a:spcPct val="117800"/>
              </a:lnSpc>
              <a:spcBef>
                <a:spcPts val="5"/>
              </a:spcBef>
            </a:pPr>
            <a:r>
              <a:rPr sz="1750" spc="20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ability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5" dirty="0">
                <a:latin typeface="Microsoft Sans Serif"/>
                <a:cs typeface="Microsoft Sans Serif"/>
              </a:rPr>
              <a:t>of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-20" dirty="0">
                <a:latin typeface="Microsoft Sans Serif"/>
                <a:cs typeface="Microsoft Sans Serif"/>
              </a:rPr>
              <a:t>social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5" dirty="0">
                <a:latin typeface="Microsoft Sans Serif"/>
                <a:cs typeface="Microsoft Sans Serif"/>
              </a:rPr>
              <a:t>media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120" dirty="0">
                <a:latin typeface="Microsoft Sans Serif"/>
                <a:cs typeface="Microsoft Sans Serif"/>
              </a:rPr>
              <a:t>to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spread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-25" dirty="0">
                <a:latin typeface="Microsoft Sans Serif"/>
                <a:cs typeface="Microsoft Sans Serif"/>
              </a:rPr>
              <a:t>awareness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15" dirty="0">
                <a:latin typeface="Microsoft Sans Serif"/>
                <a:cs typeface="Microsoft Sans Serif"/>
              </a:rPr>
              <a:t>like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20" dirty="0">
                <a:latin typeface="Microsoft Sans Serif"/>
                <a:cs typeface="Microsoft Sans Serif"/>
              </a:rPr>
              <a:t>wildfire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45" dirty="0">
                <a:latin typeface="Microsoft Sans Serif"/>
                <a:cs typeface="Microsoft Sans Serif"/>
              </a:rPr>
              <a:t>has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dirty="0">
                <a:latin typeface="Microsoft Sans Serif"/>
                <a:cs typeface="Microsoft Sans Serif"/>
              </a:rPr>
              <a:t>allowed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70" dirty="0">
                <a:latin typeface="Microsoft Sans Serif"/>
                <a:cs typeface="Microsoft Sans Serif"/>
              </a:rPr>
              <a:t>fight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95" dirty="0">
                <a:latin typeface="Microsoft Sans Serif"/>
                <a:cs typeface="Microsoft Sans Serif"/>
              </a:rPr>
              <a:t>for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20" dirty="0">
                <a:latin typeface="Microsoft Sans Serif"/>
                <a:cs typeface="Microsoft Sans Serif"/>
              </a:rPr>
              <a:t>social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5" dirty="0">
                <a:latin typeface="Microsoft Sans Serif"/>
                <a:cs typeface="Microsoft Sans Serif"/>
              </a:rPr>
              <a:t>justice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20" dirty="0">
                <a:latin typeface="Microsoft Sans Serif"/>
                <a:cs typeface="Microsoft Sans Serif"/>
              </a:rPr>
              <a:t>in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30" dirty="0">
                <a:latin typeface="Microsoft Sans Serif"/>
                <a:cs typeface="Microsoft Sans Serif"/>
              </a:rPr>
              <a:t>society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0" dirty="0">
                <a:latin typeface="Microsoft Sans Serif"/>
                <a:cs typeface="Microsoft Sans Serif"/>
              </a:rPr>
              <a:t>to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15" dirty="0">
                <a:latin typeface="Microsoft Sans Serif"/>
                <a:cs typeface="Microsoft Sans Serif"/>
              </a:rPr>
              <a:t>flourish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40" dirty="0">
                <a:latin typeface="Microsoft Sans Serif"/>
                <a:cs typeface="Microsoft Sans Serif"/>
              </a:rPr>
              <a:t>over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the </a:t>
            </a:r>
            <a:r>
              <a:rPr sz="1750" spc="-450" dirty="0">
                <a:latin typeface="Microsoft Sans Serif"/>
                <a:cs typeface="Microsoft Sans Serif"/>
              </a:rPr>
              <a:t> </a:t>
            </a:r>
            <a:r>
              <a:rPr sz="1750" spc="-10" dirty="0">
                <a:latin typeface="Microsoft Sans Serif"/>
                <a:cs typeface="Microsoft Sans Serif"/>
              </a:rPr>
              <a:t>years</a:t>
            </a:r>
            <a:r>
              <a:rPr sz="1750" spc="-90" dirty="0">
                <a:latin typeface="Microsoft Sans Serif"/>
                <a:cs typeface="Microsoft Sans Serif"/>
              </a:rPr>
              <a:t> </a:t>
            </a:r>
            <a:r>
              <a:rPr sz="1750" spc="25" dirty="0">
                <a:latin typeface="Microsoft Sans Serif"/>
                <a:cs typeface="Microsoft Sans Serif"/>
              </a:rPr>
              <a:t>(Openr,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35" dirty="0">
                <a:latin typeface="Microsoft Sans Serif"/>
                <a:cs typeface="Microsoft Sans Serif"/>
              </a:rPr>
              <a:t>2023).</a:t>
            </a:r>
            <a:endParaRPr sz="1750">
              <a:latin typeface="Microsoft Sans Serif"/>
              <a:cs typeface="Microsoft Sans Serif"/>
            </a:endParaRPr>
          </a:p>
          <a:p>
            <a:pPr marL="12700" marR="5080">
              <a:lnSpc>
                <a:spcPct val="117800"/>
              </a:lnSpc>
            </a:pPr>
            <a:r>
              <a:rPr sz="1750" spc="20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60" dirty="0">
                <a:latin typeface="Microsoft Sans Serif"/>
                <a:cs typeface="Microsoft Sans Serif"/>
              </a:rPr>
              <a:t>deputy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5" dirty="0">
                <a:latin typeface="Microsoft Sans Serif"/>
                <a:cs typeface="Microsoft Sans Serif"/>
              </a:rPr>
              <a:t>minister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5" dirty="0">
                <a:latin typeface="Microsoft Sans Serif"/>
                <a:cs typeface="Microsoft Sans Serif"/>
              </a:rPr>
              <a:t>of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5" dirty="0">
                <a:latin typeface="Microsoft Sans Serif"/>
                <a:cs typeface="Microsoft Sans Serif"/>
              </a:rPr>
              <a:t>human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10" dirty="0">
                <a:latin typeface="Microsoft Sans Serif"/>
                <a:cs typeface="Microsoft Sans Serif"/>
              </a:rPr>
              <a:t>resources,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claimed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that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this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50" dirty="0">
                <a:latin typeface="Microsoft Sans Serif"/>
                <a:cs typeface="Microsoft Sans Serif"/>
              </a:rPr>
              <a:t>was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55" dirty="0">
                <a:latin typeface="Microsoft Sans Serif"/>
                <a:cs typeface="Microsoft Sans Serif"/>
              </a:rPr>
              <a:t>a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55" dirty="0">
                <a:latin typeface="Microsoft Sans Serif"/>
                <a:cs typeface="Microsoft Sans Serif"/>
              </a:rPr>
              <a:t>component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5" dirty="0">
                <a:latin typeface="Microsoft Sans Serif"/>
                <a:cs typeface="Microsoft Sans Serif"/>
              </a:rPr>
              <a:t>of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25" dirty="0">
                <a:latin typeface="Microsoft Sans Serif"/>
                <a:cs typeface="Microsoft Sans Serif"/>
              </a:rPr>
              <a:t>"social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5" dirty="0">
                <a:latin typeface="Microsoft Sans Serif"/>
                <a:cs typeface="Microsoft Sans Serif"/>
              </a:rPr>
              <a:t>injustice"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that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5" dirty="0">
                <a:latin typeface="Microsoft Sans Serif"/>
                <a:cs typeface="Microsoft Sans Serif"/>
              </a:rPr>
              <a:t>exists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-20" dirty="0">
                <a:latin typeface="Microsoft Sans Serif"/>
                <a:cs typeface="Microsoft Sans Serif"/>
              </a:rPr>
              <a:t>in</a:t>
            </a:r>
            <a:r>
              <a:rPr sz="1750" spc="-75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dirty="0">
                <a:latin typeface="Microsoft Sans Serif"/>
                <a:cs typeface="Microsoft Sans Serif"/>
              </a:rPr>
              <a:t>workplace, </a:t>
            </a:r>
            <a:r>
              <a:rPr sz="1750" spc="5" dirty="0">
                <a:latin typeface="Microsoft Sans Serif"/>
                <a:cs typeface="Microsoft Sans Serif"/>
              </a:rPr>
              <a:t> </a:t>
            </a:r>
            <a:r>
              <a:rPr sz="1750" spc="25" dirty="0">
                <a:latin typeface="Microsoft Sans Serif"/>
                <a:cs typeface="Microsoft Sans Serif"/>
              </a:rPr>
              <a:t>with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5" dirty="0">
                <a:latin typeface="Microsoft Sans Serif"/>
                <a:cs typeface="Microsoft Sans Serif"/>
              </a:rPr>
              <a:t>professionals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seeming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0" dirty="0">
                <a:latin typeface="Microsoft Sans Serif"/>
                <a:cs typeface="Microsoft Sans Serif"/>
              </a:rPr>
              <a:t>to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50" dirty="0">
                <a:latin typeface="Microsoft Sans Serif"/>
                <a:cs typeface="Microsoft Sans Serif"/>
              </a:rPr>
              <a:t>be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35" dirty="0">
                <a:latin typeface="Microsoft Sans Serif"/>
                <a:cs typeface="Microsoft Sans Serif"/>
              </a:rPr>
              <a:t>irritated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55" dirty="0">
                <a:latin typeface="Microsoft Sans Serif"/>
                <a:cs typeface="Microsoft Sans Serif"/>
              </a:rPr>
              <a:t>by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65" dirty="0">
                <a:latin typeface="Microsoft Sans Serif"/>
                <a:cs typeface="Microsoft Sans Serif"/>
              </a:rPr>
              <a:t>the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5" dirty="0">
                <a:latin typeface="Microsoft Sans Serif"/>
                <a:cs typeface="Microsoft Sans Serif"/>
              </a:rPr>
              <a:t>necessity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5" dirty="0">
                <a:latin typeface="Microsoft Sans Serif"/>
                <a:cs typeface="Microsoft Sans Serif"/>
              </a:rPr>
              <a:t>of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-10" dirty="0">
                <a:latin typeface="Microsoft Sans Serif"/>
                <a:cs typeface="Microsoft Sans Serif"/>
              </a:rPr>
              <a:t>using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25" dirty="0">
                <a:latin typeface="Microsoft Sans Serif"/>
                <a:cs typeface="Microsoft Sans Serif"/>
              </a:rPr>
              <a:t>connections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120" dirty="0">
                <a:latin typeface="Microsoft Sans Serif"/>
                <a:cs typeface="Microsoft Sans Serif"/>
              </a:rPr>
              <a:t>to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advance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35" dirty="0">
                <a:latin typeface="Microsoft Sans Serif"/>
                <a:cs typeface="Microsoft Sans Serif"/>
              </a:rPr>
              <a:t>their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dirty="0">
                <a:latin typeface="Microsoft Sans Serif"/>
                <a:cs typeface="Microsoft Sans Serif"/>
              </a:rPr>
              <a:t>careers</a:t>
            </a:r>
            <a:r>
              <a:rPr sz="1750" spc="-85" dirty="0">
                <a:latin typeface="Microsoft Sans Serif"/>
                <a:cs typeface="Microsoft Sans Serif"/>
              </a:rPr>
              <a:t> </a:t>
            </a:r>
            <a:r>
              <a:rPr sz="1750" spc="10" dirty="0">
                <a:latin typeface="Microsoft Sans Serif"/>
                <a:cs typeface="Microsoft Sans Serif"/>
              </a:rPr>
              <a:t>(FMT,</a:t>
            </a:r>
            <a:r>
              <a:rPr sz="1750" spc="-80" dirty="0">
                <a:latin typeface="Microsoft Sans Serif"/>
                <a:cs typeface="Microsoft Sans Serif"/>
              </a:rPr>
              <a:t> </a:t>
            </a:r>
            <a:r>
              <a:rPr sz="1750" spc="35" dirty="0">
                <a:latin typeface="Microsoft Sans Serif"/>
                <a:cs typeface="Microsoft Sans Serif"/>
              </a:rPr>
              <a:t>2023).</a:t>
            </a:r>
            <a:endParaRPr sz="1750">
              <a:latin typeface="Microsoft Sans Serif"/>
              <a:cs typeface="Microsoft Sans Serif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3039670" y="12241177"/>
            <a:ext cx="1906905" cy="887730"/>
          </a:xfrm>
          <a:custGeom>
            <a:avLst/>
            <a:gdLst/>
            <a:ahLst/>
            <a:cxnLst/>
            <a:rect l="l" t="t" r="r" b="b"/>
            <a:pathLst>
              <a:path w="1906905" h="887730">
                <a:moveTo>
                  <a:pt x="1686712" y="887407"/>
                </a:moveTo>
                <a:lnTo>
                  <a:pt x="220011" y="887407"/>
                </a:lnTo>
                <a:lnTo>
                  <a:pt x="181206" y="879573"/>
                </a:lnTo>
                <a:lnTo>
                  <a:pt x="149518" y="858208"/>
                </a:lnTo>
                <a:lnTo>
                  <a:pt x="128154" y="826520"/>
                </a:lnTo>
                <a:lnTo>
                  <a:pt x="120319" y="787716"/>
                </a:lnTo>
                <a:lnTo>
                  <a:pt x="120319" y="713936"/>
                </a:lnTo>
                <a:lnTo>
                  <a:pt x="115798" y="688834"/>
                </a:lnTo>
                <a:lnTo>
                  <a:pt x="103250" y="667463"/>
                </a:lnTo>
                <a:lnTo>
                  <a:pt x="84197" y="651617"/>
                </a:lnTo>
                <a:lnTo>
                  <a:pt x="36122" y="634556"/>
                </a:lnTo>
                <a:lnTo>
                  <a:pt x="17068" y="618710"/>
                </a:lnTo>
                <a:lnTo>
                  <a:pt x="4520" y="597340"/>
                </a:lnTo>
                <a:lnTo>
                  <a:pt x="0" y="572238"/>
                </a:lnTo>
                <a:lnTo>
                  <a:pt x="0" y="344012"/>
                </a:lnTo>
                <a:lnTo>
                  <a:pt x="7834" y="305207"/>
                </a:lnTo>
                <a:lnTo>
                  <a:pt x="29199" y="273519"/>
                </a:lnTo>
                <a:lnTo>
                  <a:pt x="60887" y="252154"/>
                </a:lnTo>
                <a:lnTo>
                  <a:pt x="99691" y="244320"/>
                </a:lnTo>
                <a:lnTo>
                  <a:pt x="386154" y="244320"/>
                </a:lnTo>
                <a:lnTo>
                  <a:pt x="405694" y="242387"/>
                </a:lnTo>
                <a:lnTo>
                  <a:pt x="441463" y="227571"/>
                </a:lnTo>
                <a:lnTo>
                  <a:pt x="469096" y="199937"/>
                </a:lnTo>
                <a:lnTo>
                  <a:pt x="483913" y="164168"/>
                </a:lnTo>
                <a:lnTo>
                  <a:pt x="485846" y="144629"/>
                </a:lnTo>
                <a:lnTo>
                  <a:pt x="485846" y="99691"/>
                </a:lnTo>
                <a:lnTo>
                  <a:pt x="493680" y="60887"/>
                </a:lnTo>
                <a:lnTo>
                  <a:pt x="515045" y="29199"/>
                </a:lnTo>
                <a:lnTo>
                  <a:pt x="546733" y="7834"/>
                </a:lnTo>
                <a:lnTo>
                  <a:pt x="585537" y="0"/>
                </a:lnTo>
                <a:lnTo>
                  <a:pt x="1321186" y="0"/>
                </a:lnTo>
                <a:lnTo>
                  <a:pt x="1359990" y="7834"/>
                </a:lnTo>
                <a:lnTo>
                  <a:pt x="1391679" y="29199"/>
                </a:lnTo>
                <a:lnTo>
                  <a:pt x="1413043" y="60887"/>
                </a:lnTo>
                <a:lnTo>
                  <a:pt x="1420878" y="99691"/>
                </a:lnTo>
                <a:lnTo>
                  <a:pt x="1420878" y="144629"/>
                </a:lnTo>
                <a:lnTo>
                  <a:pt x="1428712" y="183433"/>
                </a:lnTo>
                <a:lnTo>
                  <a:pt x="1450077" y="215121"/>
                </a:lnTo>
                <a:lnTo>
                  <a:pt x="1481765" y="236486"/>
                </a:lnTo>
                <a:lnTo>
                  <a:pt x="1520569" y="244320"/>
                </a:lnTo>
                <a:lnTo>
                  <a:pt x="1807032" y="244320"/>
                </a:lnTo>
                <a:lnTo>
                  <a:pt x="1845837" y="252154"/>
                </a:lnTo>
                <a:lnTo>
                  <a:pt x="1877525" y="273519"/>
                </a:lnTo>
                <a:lnTo>
                  <a:pt x="1898890" y="305207"/>
                </a:lnTo>
                <a:lnTo>
                  <a:pt x="1906724" y="344012"/>
                </a:lnTo>
                <a:lnTo>
                  <a:pt x="1906724" y="572238"/>
                </a:lnTo>
                <a:lnTo>
                  <a:pt x="1902203" y="597340"/>
                </a:lnTo>
                <a:lnTo>
                  <a:pt x="1889655" y="618710"/>
                </a:lnTo>
                <a:lnTo>
                  <a:pt x="1870601" y="634556"/>
                </a:lnTo>
                <a:lnTo>
                  <a:pt x="1822527" y="651617"/>
                </a:lnTo>
                <a:lnTo>
                  <a:pt x="1803473" y="667463"/>
                </a:lnTo>
                <a:lnTo>
                  <a:pt x="1790925" y="688834"/>
                </a:lnTo>
                <a:lnTo>
                  <a:pt x="1786404" y="713936"/>
                </a:lnTo>
                <a:lnTo>
                  <a:pt x="1786404" y="787716"/>
                </a:lnTo>
                <a:lnTo>
                  <a:pt x="1778570" y="826520"/>
                </a:lnTo>
                <a:lnTo>
                  <a:pt x="1757205" y="858208"/>
                </a:lnTo>
                <a:lnTo>
                  <a:pt x="1725517" y="879573"/>
                </a:lnTo>
                <a:lnTo>
                  <a:pt x="1686712" y="887407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3122256" y="12264254"/>
            <a:ext cx="1741805" cy="80772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065" marR="5080" algn="ctr">
              <a:lnSpc>
                <a:spcPts val="1920"/>
              </a:lnSpc>
              <a:spcBef>
                <a:spcPts val="484"/>
              </a:spcBef>
            </a:pPr>
            <a:r>
              <a:rPr sz="1900" b="1" spc="80" dirty="0">
                <a:latin typeface="Georgia"/>
                <a:cs typeface="Georgia"/>
              </a:rPr>
              <a:t>PULL </a:t>
            </a:r>
            <a:r>
              <a:rPr sz="1900" b="1" spc="85" dirty="0">
                <a:latin typeface="Georgia"/>
                <a:cs typeface="Georgia"/>
              </a:rPr>
              <a:t> </a:t>
            </a:r>
            <a:r>
              <a:rPr sz="1900" b="1" spc="110" dirty="0">
                <a:latin typeface="Georgia"/>
                <a:cs typeface="Georgia"/>
              </a:rPr>
              <a:t>FACTORS</a:t>
            </a:r>
            <a:r>
              <a:rPr sz="1900" b="1" spc="-125" dirty="0">
                <a:latin typeface="Georgia"/>
                <a:cs typeface="Georgia"/>
              </a:rPr>
              <a:t> </a:t>
            </a:r>
            <a:r>
              <a:rPr sz="1900" b="1" spc="75" dirty="0">
                <a:latin typeface="Georgia"/>
                <a:cs typeface="Georgia"/>
              </a:rPr>
              <a:t>IN </a:t>
            </a:r>
            <a:r>
              <a:rPr sz="1900" b="1" spc="-465" dirty="0">
                <a:latin typeface="Georgia"/>
                <a:cs typeface="Georgia"/>
              </a:rPr>
              <a:t> </a:t>
            </a:r>
            <a:r>
              <a:rPr sz="1900" b="1" spc="70" dirty="0">
                <a:latin typeface="Georgia"/>
                <a:cs typeface="Georgia"/>
              </a:rPr>
              <a:t>MALAYSIA</a:t>
            </a:r>
            <a:endParaRPr sz="1900">
              <a:latin typeface="Georgia"/>
              <a:cs typeface="Georgia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78235" y="11422899"/>
            <a:ext cx="66040" cy="2580005"/>
            <a:chOff x="378235" y="11422899"/>
            <a:chExt cx="66040" cy="2580005"/>
          </a:xfrm>
        </p:grpSpPr>
        <p:pic>
          <p:nvPicPr>
            <p:cNvPr id="29" name="object 2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8235" y="11422899"/>
              <a:ext cx="65443" cy="65443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8235" y="11990072"/>
              <a:ext cx="65443" cy="65443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8235" y="12822846"/>
              <a:ext cx="65443" cy="65443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8235" y="13936833"/>
              <a:ext cx="65443" cy="65443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461426" y="11018987"/>
            <a:ext cx="11885295" cy="307213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275"/>
              </a:spcBef>
            </a:pPr>
            <a:r>
              <a:rPr sz="1600" b="1" spc="-5" dirty="0">
                <a:latin typeface="Arial"/>
                <a:cs typeface="Arial"/>
              </a:rPr>
              <a:t>Comparable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languages,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cultures,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and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religions</a:t>
            </a:r>
            <a:endParaRPr sz="1600">
              <a:latin typeface="Arial"/>
              <a:cs typeface="Arial"/>
            </a:endParaRPr>
          </a:p>
          <a:p>
            <a:pPr marL="79375">
              <a:lnSpc>
                <a:spcPct val="100000"/>
              </a:lnSpc>
              <a:spcBef>
                <a:spcPts val="175"/>
              </a:spcBef>
            </a:pPr>
            <a:r>
              <a:rPr sz="1600" i="1" spc="60" dirty="0">
                <a:latin typeface="Cambria"/>
                <a:cs typeface="Cambria"/>
              </a:rPr>
              <a:t>Research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conducted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by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Hamizah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35" dirty="0">
                <a:latin typeface="Cambria"/>
                <a:cs typeface="Cambria"/>
              </a:rPr>
              <a:t>Abd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60" dirty="0">
                <a:latin typeface="Cambria"/>
                <a:cs typeface="Cambria"/>
              </a:rPr>
              <a:t>Hamid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(2018)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indicates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that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90" dirty="0">
                <a:latin typeface="Cambria"/>
                <a:cs typeface="Cambria"/>
              </a:rPr>
              <a:t>immigrant </a:t>
            </a:r>
            <a:r>
              <a:rPr sz="1600" i="1" spc="50" dirty="0">
                <a:latin typeface="Cambria"/>
                <a:cs typeface="Cambria"/>
              </a:rPr>
              <a:t>entrepreneurs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influenced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engage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endParaRPr sz="1600">
              <a:latin typeface="Cambria"/>
              <a:cs typeface="Cambria"/>
            </a:endParaRPr>
          </a:p>
          <a:p>
            <a:pPr marL="79375" marR="5080">
              <a:lnSpc>
                <a:spcPct val="116300"/>
              </a:lnSpc>
            </a:pPr>
            <a:r>
              <a:rPr sz="1600" i="1" spc="60" dirty="0">
                <a:latin typeface="Cambria"/>
                <a:cs typeface="Cambria"/>
              </a:rPr>
              <a:t>commercial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activities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their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25" dirty="0">
                <a:latin typeface="Cambria"/>
                <a:cs typeface="Cambria"/>
              </a:rPr>
              <a:t>host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nations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by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shared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cultural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factors,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90" dirty="0">
                <a:latin typeface="Cambria"/>
                <a:cs typeface="Cambria"/>
              </a:rPr>
              <a:t>which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include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things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like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language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religion. 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105" dirty="0">
                <a:latin typeface="Cambria"/>
                <a:cs typeface="Cambria"/>
              </a:rPr>
              <a:t>Malaysia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is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prime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example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this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phenomena,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being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cosmopolitan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country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0" dirty="0">
                <a:latin typeface="Cambria"/>
                <a:cs typeface="Cambria"/>
              </a:rPr>
              <a:t>with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majority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Malay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population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Islam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as </a:t>
            </a:r>
            <a:r>
              <a:rPr sz="1600" i="1" spc="3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its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official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religion.</a:t>
            </a:r>
            <a:endParaRPr sz="1600">
              <a:latin typeface="Cambria"/>
              <a:cs typeface="Cambria"/>
            </a:endParaRPr>
          </a:p>
          <a:p>
            <a:pPr marL="23495">
              <a:lnSpc>
                <a:spcPts val="1914"/>
              </a:lnSpc>
              <a:spcBef>
                <a:spcPts val="490"/>
              </a:spcBef>
            </a:pPr>
            <a:r>
              <a:rPr sz="1600" b="1" spc="-5" dirty="0">
                <a:latin typeface="Arial"/>
                <a:cs typeface="Arial"/>
              </a:rPr>
              <a:t>Tranquillity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and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Secure</a:t>
            </a:r>
            <a:endParaRPr sz="1600">
              <a:latin typeface="Arial"/>
              <a:cs typeface="Arial"/>
            </a:endParaRPr>
          </a:p>
          <a:p>
            <a:pPr marL="79375">
              <a:lnSpc>
                <a:spcPts val="1914"/>
              </a:lnSpc>
            </a:pPr>
            <a:r>
              <a:rPr sz="1600" i="1" spc="85" dirty="0">
                <a:latin typeface="Cambria"/>
                <a:cs typeface="Cambria"/>
              </a:rPr>
              <a:t>Rahmandoust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" dirty="0">
                <a:latin typeface="Cambria"/>
                <a:cs typeface="Cambria"/>
              </a:rPr>
              <a:t>et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al.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" dirty="0">
                <a:latin typeface="Cambria"/>
                <a:cs typeface="Cambria"/>
              </a:rPr>
              <a:t>(2011)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25" dirty="0">
                <a:latin typeface="Cambria"/>
                <a:cs typeface="Cambria"/>
              </a:rPr>
              <a:t>state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that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laws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regulations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community,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calm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and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happy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atmosphere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endParaRPr sz="1600">
              <a:latin typeface="Cambria"/>
              <a:cs typeface="Cambria"/>
            </a:endParaRPr>
          </a:p>
          <a:p>
            <a:pPr marL="79375" marR="434340">
              <a:lnSpc>
                <a:spcPct val="116300"/>
              </a:lnSpc>
            </a:pPr>
            <a:r>
              <a:rPr sz="1600" i="1" spc="80" dirty="0">
                <a:latin typeface="Cambria"/>
                <a:cs typeface="Cambria"/>
              </a:rPr>
              <a:t>community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relative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their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home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country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some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of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pull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factors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for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some</a:t>
            </a:r>
            <a:r>
              <a:rPr sz="1600" i="1" spc="90" dirty="0">
                <a:latin typeface="Cambria"/>
                <a:cs typeface="Cambria"/>
              </a:rPr>
              <a:t> immigrant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entrepreneurs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5" dirty="0">
                <a:latin typeface="Cambria"/>
                <a:cs typeface="Cambria"/>
              </a:rPr>
              <a:t>Malaysia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0" dirty="0">
                <a:latin typeface="Cambria"/>
                <a:cs typeface="Cambria"/>
              </a:rPr>
              <a:t>with </a:t>
            </a:r>
            <a:r>
              <a:rPr sz="1600" i="1" spc="-335" dirty="0">
                <a:latin typeface="Cambria"/>
                <a:cs typeface="Cambria"/>
              </a:rPr>
              <a:t> </a:t>
            </a:r>
            <a:r>
              <a:rPr sz="1600" i="1" spc="65" dirty="0">
                <a:latin typeface="Cambria"/>
                <a:cs typeface="Cambria"/>
              </a:rPr>
              <a:t>regard</a:t>
            </a:r>
            <a:r>
              <a:rPr sz="1600" i="1" spc="8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social</a:t>
            </a:r>
            <a:r>
              <a:rPr sz="1600" i="1" spc="85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aspects.</a:t>
            </a:r>
            <a:endParaRPr sz="1600">
              <a:latin typeface="Cambria"/>
              <a:cs typeface="Cambria"/>
            </a:endParaRPr>
          </a:p>
          <a:p>
            <a:pPr marL="12700">
              <a:lnSpc>
                <a:spcPts val="1914"/>
              </a:lnSpc>
              <a:spcBef>
                <a:spcPts val="475"/>
              </a:spcBef>
            </a:pPr>
            <a:r>
              <a:rPr sz="1600" b="1" spc="-5" dirty="0">
                <a:latin typeface="Arial"/>
                <a:cs typeface="Arial"/>
              </a:rPr>
              <a:t>Government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Incentives</a:t>
            </a:r>
            <a:endParaRPr sz="1600">
              <a:latin typeface="Arial"/>
              <a:cs typeface="Arial"/>
            </a:endParaRPr>
          </a:p>
          <a:p>
            <a:pPr marL="79375">
              <a:lnSpc>
                <a:spcPts val="1914"/>
              </a:lnSpc>
            </a:pPr>
            <a:r>
              <a:rPr sz="1600" i="1" spc="85" dirty="0">
                <a:latin typeface="Cambria"/>
                <a:cs typeface="Cambria"/>
              </a:rPr>
              <a:t>Foreign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investors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can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receive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00" dirty="0">
                <a:latin typeface="Cambria"/>
                <a:cs typeface="Cambria"/>
              </a:rPr>
              <a:t>tax </a:t>
            </a:r>
            <a:r>
              <a:rPr sz="1600" i="1" spc="50" dirty="0">
                <a:latin typeface="Cambria"/>
                <a:cs typeface="Cambria"/>
              </a:rPr>
              <a:t>benefits,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subsidies,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or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40" dirty="0">
                <a:latin typeface="Cambria"/>
                <a:cs typeface="Cambria"/>
              </a:rPr>
              <a:t>special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economic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zones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0" dirty="0">
                <a:latin typeface="Cambria"/>
                <a:cs typeface="Cambria"/>
              </a:rPr>
              <a:t>from</a:t>
            </a:r>
            <a:r>
              <a:rPr sz="1600" i="1" spc="100" dirty="0">
                <a:latin typeface="Cambria"/>
                <a:cs typeface="Cambria"/>
              </a:rPr>
              <a:t> </a:t>
            </a:r>
            <a:r>
              <a:rPr sz="1600" i="1" spc="30" dirty="0">
                <a:latin typeface="Cambria"/>
                <a:cs typeface="Cambria"/>
              </a:rPr>
              <a:t>the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75" dirty="0">
                <a:latin typeface="Cambria"/>
                <a:cs typeface="Cambria"/>
              </a:rPr>
              <a:t>government.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378235" y="14220418"/>
            <a:ext cx="9717405" cy="4665345"/>
            <a:chOff x="378235" y="14220418"/>
            <a:chExt cx="9717405" cy="4665345"/>
          </a:xfrm>
        </p:grpSpPr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8235" y="14220418"/>
              <a:ext cx="65443" cy="65443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4914032" y="14500265"/>
              <a:ext cx="0" cy="4374515"/>
            </a:xfrm>
            <a:custGeom>
              <a:avLst/>
              <a:gdLst/>
              <a:ahLst/>
              <a:cxnLst/>
              <a:rect l="l" t="t" r="r" b="b"/>
              <a:pathLst>
                <a:path h="4374515">
                  <a:moveTo>
                    <a:pt x="0" y="4374009"/>
                  </a:moveTo>
                  <a:lnTo>
                    <a:pt x="0" y="0"/>
                  </a:lnTo>
                </a:path>
              </a:pathLst>
            </a:custGeom>
            <a:ln w="21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084093" y="14500167"/>
              <a:ext cx="0" cy="4374515"/>
            </a:xfrm>
            <a:custGeom>
              <a:avLst/>
              <a:gdLst/>
              <a:ahLst/>
              <a:cxnLst/>
              <a:rect l="l" t="t" r="r" b="b"/>
              <a:pathLst>
                <a:path h="4374515">
                  <a:moveTo>
                    <a:pt x="0" y="4374096"/>
                  </a:moveTo>
                  <a:lnTo>
                    <a:pt x="0" y="0"/>
                  </a:lnTo>
                </a:path>
              </a:pathLst>
            </a:custGeom>
            <a:ln w="21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857220" y="14572209"/>
              <a:ext cx="1402080" cy="288290"/>
            </a:xfrm>
            <a:custGeom>
              <a:avLst/>
              <a:gdLst/>
              <a:ahLst/>
              <a:cxnLst/>
              <a:rect l="l" t="t" r="r" b="b"/>
              <a:pathLst>
                <a:path w="1402079" h="288290">
                  <a:moveTo>
                    <a:pt x="1329926" y="287950"/>
                  </a:moveTo>
                  <a:lnTo>
                    <a:pt x="71987" y="287950"/>
                  </a:lnTo>
                  <a:lnTo>
                    <a:pt x="57877" y="286554"/>
                  </a:lnTo>
                  <a:lnTo>
                    <a:pt x="21084" y="266865"/>
                  </a:lnTo>
                  <a:lnTo>
                    <a:pt x="1396" y="230072"/>
                  </a:lnTo>
                  <a:lnTo>
                    <a:pt x="0" y="215962"/>
                  </a:lnTo>
                  <a:lnTo>
                    <a:pt x="0" y="71987"/>
                  </a:lnTo>
                  <a:lnTo>
                    <a:pt x="12094" y="32048"/>
                  </a:lnTo>
                  <a:lnTo>
                    <a:pt x="44439" y="5479"/>
                  </a:lnTo>
                  <a:lnTo>
                    <a:pt x="71987" y="0"/>
                  </a:lnTo>
                  <a:lnTo>
                    <a:pt x="1329926" y="0"/>
                  </a:lnTo>
                  <a:lnTo>
                    <a:pt x="1357947" y="5657"/>
                  </a:lnTo>
                  <a:lnTo>
                    <a:pt x="1380829" y="21084"/>
                  </a:lnTo>
                  <a:lnTo>
                    <a:pt x="1396257" y="43966"/>
                  </a:lnTo>
                  <a:lnTo>
                    <a:pt x="1401914" y="71987"/>
                  </a:lnTo>
                  <a:lnTo>
                    <a:pt x="1401914" y="215962"/>
                  </a:lnTo>
                  <a:lnTo>
                    <a:pt x="1396257" y="243983"/>
                  </a:lnTo>
                  <a:lnTo>
                    <a:pt x="1380829" y="266865"/>
                  </a:lnTo>
                  <a:lnTo>
                    <a:pt x="1357947" y="282293"/>
                  </a:lnTo>
                  <a:lnTo>
                    <a:pt x="1329926" y="28795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528392" y="14104494"/>
            <a:ext cx="1293495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i="1" spc="90" dirty="0">
                <a:latin typeface="Cambria"/>
                <a:cs typeface="Cambria"/>
              </a:rPr>
              <a:t>According </a:t>
            </a:r>
            <a:r>
              <a:rPr sz="1600" i="1" spc="30" dirty="0">
                <a:latin typeface="Cambria"/>
                <a:cs typeface="Cambria"/>
              </a:rPr>
              <a:t>to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10" dirty="0">
                <a:latin typeface="Cambria"/>
                <a:cs typeface="Cambria"/>
              </a:rPr>
              <a:t>Abdul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60" dirty="0">
                <a:latin typeface="Cambria"/>
                <a:cs typeface="Cambria"/>
              </a:rPr>
              <a:t>Hamid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" dirty="0">
                <a:latin typeface="Cambria"/>
                <a:cs typeface="Cambria"/>
              </a:rPr>
              <a:t>et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al.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(2019),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this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80" dirty="0">
                <a:latin typeface="Cambria"/>
                <a:cs typeface="Cambria"/>
              </a:rPr>
              <a:t>explains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14" dirty="0">
                <a:latin typeface="Cambria"/>
                <a:cs typeface="Cambria"/>
              </a:rPr>
              <a:t>why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35" dirty="0">
                <a:latin typeface="Cambria"/>
                <a:cs typeface="Cambria"/>
              </a:rPr>
              <a:t>there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0" dirty="0">
                <a:latin typeface="Cambria"/>
                <a:cs typeface="Cambria"/>
              </a:rPr>
              <a:t>so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00" dirty="0">
                <a:latin typeface="Cambria"/>
                <a:cs typeface="Cambria"/>
              </a:rPr>
              <a:t>many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60" dirty="0">
                <a:latin typeface="Cambria"/>
                <a:cs typeface="Cambria"/>
              </a:rPr>
              <a:t>ethnic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restaurants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130" dirty="0">
                <a:latin typeface="Cambria"/>
                <a:cs typeface="Cambria"/>
              </a:rPr>
              <a:t>in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105" dirty="0">
                <a:latin typeface="Cambria"/>
                <a:cs typeface="Cambria"/>
              </a:rPr>
              <a:t>Malaysia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45" dirty="0">
                <a:latin typeface="Cambria"/>
                <a:cs typeface="Cambria"/>
              </a:rPr>
              <a:t>that</a:t>
            </a:r>
            <a:r>
              <a:rPr sz="1600" i="1" spc="90" dirty="0">
                <a:latin typeface="Cambria"/>
                <a:cs typeface="Cambria"/>
              </a:rPr>
              <a:t> </a:t>
            </a:r>
            <a:r>
              <a:rPr sz="1600" i="1" spc="50" dirty="0">
                <a:latin typeface="Cambria"/>
                <a:cs typeface="Cambria"/>
              </a:rPr>
              <a:t>are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90" dirty="0">
                <a:latin typeface="Cambria"/>
                <a:cs typeface="Cambria"/>
              </a:rPr>
              <a:t>owned </a:t>
            </a:r>
            <a:r>
              <a:rPr sz="1600" i="1" spc="50" dirty="0">
                <a:latin typeface="Cambria"/>
                <a:cs typeface="Cambria"/>
              </a:rPr>
              <a:t>by</a:t>
            </a:r>
            <a:r>
              <a:rPr sz="1600" i="1" spc="95" dirty="0">
                <a:latin typeface="Cambria"/>
                <a:cs typeface="Cambria"/>
              </a:rPr>
              <a:t> </a:t>
            </a:r>
            <a:r>
              <a:rPr sz="1600" i="1" spc="55" dirty="0">
                <a:latin typeface="Cambria"/>
                <a:cs typeface="Cambria"/>
              </a:rPr>
              <a:t>foreigners.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911709" y="14590050"/>
            <a:ext cx="1293495" cy="2349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350" b="1" spc="70" dirty="0">
                <a:latin typeface="Georgia"/>
                <a:cs typeface="Georgia"/>
              </a:rPr>
              <a:t>LIMITATION</a:t>
            </a:r>
            <a:endParaRPr sz="1350">
              <a:latin typeface="Georgia"/>
              <a:cs typeface="Georgi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1890071" y="14572209"/>
            <a:ext cx="1677670" cy="288290"/>
          </a:xfrm>
          <a:custGeom>
            <a:avLst/>
            <a:gdLst/>
            <a:ahLst/>
            <a:cxnLst/>
            <a:rect l="l" t="t" r="r" b="b"/>
            <a:pathLst>
              <a:path w="1677669" h="288290">
                <a:moveTo>
                  <a:pt x="1605128" y="287950"/>
                </a:moveTo>
                <a:lnTo>
                  <a:pt x="71987" y="287950"/>
                </a:lnTo>
                <a:lnTo>
                  <a:pt x="57877" y="286554"/>
                </a:lnTo>
                <a:lnTo>
                  <a:pt x="21084" y="266865"/>
                </a:lnTo>
                <a:lnTo>
                  <a:pt x="1396" y="230072"/>
                </a:lnTo>
                <a:lnTo>
                  <a:pt x="0" y="215962"/>
                </a:lnTo>
                <a:lnTo>
                  <a:pt x="0" y="71987"/>
                </a:lnTo>
                <a:lnTo>
                  <a:pt x="12094" y="32048"/>
                </a:lnTo>
                <a:lnTo>
                  <a:pt x="44439" y="5479"/>
                </a:lnTo>
                <a:lnTo>
                  <a:pt x="71987" y="0"/>
                </a:lnTo>
                <a:lnTo>
                  <a:pt x="1605128" y="0"/>
                </a:lnTo>
                <a:lnTo>
                  <a:pt x="1633149" y="5657"/>
                </a:lnTo>
                <a:lnTo>
                  <a:pt x="1656031" y="21084"/>
                </a:lnTo>
                <a:lnTo>
                  <a:pt x="1671459" y="43966"/>
                </a:lnTo>
                <a:lnTo>
                  <a:pt x="1677116" y="71987"/>
                </a:lnTo>
                <a:lnTo>
                  <a:pt x="1677116" y="215962"/>
                </a:lnTo>
                <a:lnTo>
                  <a:pt x="1671459" y="243983"/>
                </a:lnTo>
                <a:lnTo>
                  <a:pt x="1656031" y="266865"/>
                </a:lnTo>
                <a:lnTo>
                  <a:pt x="1633149" y="282293"/>
                </a:lnTo>
                <a:lnTo>
                  <a:pt x="1605128" y="28795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38221" y="14469845"/>
            <a:ext cx="3917950" cy="850265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1213485">
              <a:lnSpc>
                <a:spcPct val="100000"/>
              </a:lnSpc>
              <a:spcBef>
                <a:spcPts val="1070"/>
              </a:spcBef>
            </a:pPr>
            <a:r>
              <a:rPr sz="1350" b="1" spc="90" dirty="0">
                <a:latin typeface="Georgia"/>
                <a:cs typeface="Georgia"/>
              </a:rPr>
              <a:t>RECOMMENDATION</a:t>
            </a:r>
            <a:endParaRPr sz="135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200" b="1" spc="35" dirty="0">
                <a:latin typeface="Arial"/>
                <a:cs typeface="Arial"/>
              </a:rPr>
              <a:t>a)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Infrastructure</a:t>
            </a:r>
            <a:r>
              <a:rPr sz="1200" b="1" spc="-90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Development.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During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building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execution,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firm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might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create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jobs.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38221" y="15503920"/>
            <a:ext cx="4537710" cy="65405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200" b="1" spc="10" dirty="0">
                <a:latin typeface="Arial"/>
                <a:cs typeface="Arial"/>
              </a:rPr>
              <a:t>b</a:t>
            </a:r>
            <a:r>
              <a:rPr sz="1200" b="1" spc="90" dirty="0">
                <a:latin typeface="Arial"/>
                <a:cs typeface="Arial"/>
              </a:rPr>
              <a:t>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I</a:t>
            </a:r>
            <a:r>
              <a:rPr sz="1200" b="1" spc="5" dirty="0">
                <a:latin typeface="Arial"/>
                <a:cs typeface="Arial"/>
              </a:rPr>
              <a:t>m</a:t>
            </a:r>
            <a:r>
              <a:rPr sz="1200" b="1" spc="10" dirty="0">
                <a:latin typeface="Arial"/>
                <a:cs typeface="Arial"/>
              </a:rPr>
              <a:t>pr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15" dirty="0">
                <a:latin typeface="Arial"/>
                <a:cs typeface="Arial"/>
              </a:rPr>
              <a:t>v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-35" dirty="0">
                <a:latin typeface="Arial"/>
                <a:cs typeface="Arial"/>
              </a:rPr>
              <a:t>n</a:t>
            </a:r>
            <a:r>
              <a:rPr sz="1200" b="1" spc="10" dirty="0">
                <a:latin typeface="Arial"/>
                <a:cs typeface="Arial"/>
              </a:rPr>
              <a:t>g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40" dirty="0">
                <a:latin typeface="Arial"/>
                <a:cs typeface="Arial"/>
              </a:rPr>
              <a:t>E</a:t>
            </a: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-35" dirty="0">
                <a:latin typeface="Arial"/>
                <a:cs typeface="Arial"/>
              </a:rPr>
              <a:t>u</a:t>
            </a: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-30" dirty="0">
                <a:latin typeface="Arial"/>
                <a:cs typeface="Arial"/>
              </a:rPr>
              <a:t>n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25" dirty="0">
                <a:latin typeface="Arial"/>
                <a:cs typeface="Arial"/>
              </a:rPr>
              <a:t>Q</a:t>
            </a:r>
            <a:r>
              <a:rPr sz="1200" b="1" spc="-35" dirty="0">
                <a:latin typeface="Arial"/>
                <a:cs typeface="Arial"/>
              </a:rPr>
              <a:t>u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45" dirty="0">
                <a:latin typeface="Arial"/>
                <a:cs typeface="Arial"/>
              </a:rPr>
              <a:t>li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10" dirty="0">
                <a:latin typeface="Arial"/>
                <a:cs typeface="Arial"/>
              </a:rPr>
              <a:t>y</a:t>
            </a:r>
            <a:r>
              <a:rPr sz="1200" b="1" spc="-5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You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may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improve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education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overall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by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investing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teacher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training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25" dirty="0">
                <a:latin typeface="Microsoft Sans Serif"/>
                <a:cs typeface="Microsoft Sans Serif"/>
              </a:rPr>
              <a:t>g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5" dirty="0">
                <a:latin typeface="Microsoft Sans Serif"/>
                <a:cs typeface="Microsoft Sans Serif"/>
              </a:rPr>
              <a:t>mm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5" dirty="0">
                <a:latin typeface="Microsoft Sans Serif"/>
                <a:cs typeface="Microsoft Sans Serif"/>
              </a:rPr>
              <a:t>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15" dirty="0">
                <a:latin typeface="Microsoft Sans Serif"/>
                <a:cs typeface="Microsoft Sans Serif"/>
              </a:rPr>
              <a:t>m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0" dirty="0">
                <a:latin typeface="Microsoft Sans Serif"/>
                <a:cs typeface="Microsoft Sans Serif"/>
              </a:rPr>
              <a:t>g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40" dirty="0">
                <a:latin typeface="Microsoft Sans Serif"/>
                <a:cs typeface="Microsoft Sans Serif"/>
              </a:rPr>
              <a:t>l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m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20" dirty="0">
                <a:latin typeface="Microsoft Sans Serif"/>
                <a:cs typeface="Microsoft Sans Serif"/>
              </a:rPr>
              <a:t>h</a:t>
            </a:r>
            <a:r>
              <a:rPr sz="1200" spc="30" dirty="0">
                <a:latin typeface="Microsoft Sans Serif"/>
                <a:cs typeface="Microsoft Sans Serif"/>
              </a:rPr>
              <a:t>odo</a:t>
            </a:r>
            <a:r>
              <a:rPr sz="1200" spc="-40" dirty="0">
                <a:latin typeface="Microsoft Sans Serif"/>
                <a:cs typeface="Microsoft Sans Serif"/>
              </a:rPr>
              <a:t>l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25" dirty="0">
                <a:latin typeface="Microsoft Sans Serif"/>
                <a:cs typeface="Microsoft Sans Serif"/>
              </a:rPr>
              <a:t>g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100" dirty="0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38221" y="16341590"/>
            <a:ext cx="4553585" cy="65405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90" dirty="0">
                <a:latin typeface="Arial"/>
                <a:cs typeface="Arial"/>
              </a:rPr>
              <a:t>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H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45" dirty="0">
                <a:latin typeface="Arial"/>
                <a:cs typeface="Arial"/>
              </a:rPr>
              <a:t>l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35" dirty="0">
                <a:latin typeface="Arial"/>
                <a:cs typeface="Arial"/>
              </a:rPr>
              <a:t>h</a:t>
            </a:r>
            <a:r>
              <a:rPr sz="1200" b="1" spc="15" dirty="0">
                <a:latin typeface="Arial"/>
                <a:cs typeface="Arial"/>
              </a:rPr>
              <a:t>y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w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10" dirty="0">
                <a:latin typeface="Arial"/>
                <a:cs typeface="Arial"/>
              </a:rPr>
              <a:t>r</a:t>
            </a:r>
            <a:r>
              <a:rPr sz="1200" b="1" dirty="0">
                <a:latin typeface="Arial"/>
                <a:cs typeface="Arial"/>
              </a:rPr>
              <a:t>k</a:t>
            </a:r>
            <a:r>
              <a:rPr sz="1200" b="1" spc="140" dirty="0">
                <a:latin typeface="Arial"/>
                <a:cs typeface="Arial"/>
              </a:rPr>
              <a:t>-</a:t>
            </a:r>
            <a:r>
              <a:rPr sz="1200" b="1" spc="-45" dirty="0">
                <a:latin typeface="Arial"/>
                <a:cs typeface="Arial"/>
              </a:rPr>
              <a:t>li</a:t>
            </a:r>
            <a:r>
              <a:rPr sz="1200" b="1" spc="105" dirty="0">
                <a:latin typeface="Arial"/>
                <a:cs typeface="Arial"/>
              </a:rPr>
              <a:t>f</a:t>
            </a:r>
            <a:r>
              <a:rPr sz="1200" b="1" spc="30" dirty="0">
                <a:latin typeface="Arial"/>
                <a:cs typeface="Arial"/>
              </a:rPr>
              <a:t>e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10" dirty="0">
                <a:latin typeface="Arial"/>
                <a:cs typeface="Arial"/>
              </a:rPr>
              <a:t>b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45" dirty="0">
                <a:latin typeface="Arial"/>
                <a:cs typeface="Arial"/>
              </a:rPr>
              <a:t>l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35" dirty="0">
                <a:latin typeface="Arial"/>
                <a:cs typeface="Arial"/>
              </a:rPr>
              <a:t>n</a:t>
            </a: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-5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12700" marR="5080" indent="32384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Family-friendly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policies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increase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employees'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general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well-being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by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30" dirty="0">
                <a:latin typeface="Microsoft Sans Serif"/>
                <a:cs typeface="Microsoft Sans Serif"/>
              </a:rPr>
              <a:t>d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0" dirty="0">
                <a:latin typeface="Microsoft Sans Serif"/>
                <a:cs typeface="Microsoft Sans Serif"/>
              </a:rPr>
              <a:t>g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5" dirty="0">
                <a:latin typeface="Microsoft Sans Serif"/>
                <a:cs typeface="Microsoft Sans Serif"/>
              </a:rPr>
              <a:t>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b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100" dirty="0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8221" y="17179261"/>
            <a:ext cx="4758055" cy="65405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90" dirty="0">
                <a:latin typeface="Arial"/>
                <a:cs typeface="Arial"/>
              </a:rPr>
              <a:t>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C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5" dirty="0">
                <a:latin typeface="Arial"/>
                <a:cs typeface="Arial"/>
              </a:rPr>
              <a:t>mm</a:t>
            </a:r>
            <a:r>
              <a:rPr sz="1200" b="1" spc="-35" dirty="0">
                <a:latin typeface="Arial"/>
                <a:cs typeface="Arial"/>
              </a:rPr>
              <a:t>un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15" dirty="0">
                <a:latin typeface="Arial"/>
                <a:cs typeface="Arial"/>
              </a:rPr>
              <a:t>y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10" dirty="0">
                <a:latin typeface="Arial"/>
                <a:cs typeface="Arial"/>
              </a:rPr>
              <a:t>b</a:t>
            </a:r>
            <a:r>
              <a:rPr sz="1200" b="1" spc="-35" dirty="0">
                <a:latin typeface="Arial"/>
                <a:cs typeface="Arial"/>
              </a:rPr>
              <a:t>u</a:t>
            </a:r>
            <a:r>
              <a:rPr sz="1200" b="1" spc="-45" dirty="0">
                <a:latin typeface="Arial"/>
                <a:cs typeface="Arial"/>
              </a:rPr>
              <a:t>il</a:t>
            </a: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-35" dirty="0">
                <a:latin typeface="Arial"/>
                <a:cs typeface="Arial"/>
              </a:rPr>
              <a:t>n</a:t>
            </a:r>
            <a:r>
              <a:rPr sz="1200" b="1" spc="10" dirty="0">
                <a:latin typeface="Arial"/>
                <a:cs typeface="Arial"/>
              </a:rPr>
              <a:t>g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15" dirty="0">
                <a:latin typeface="Arial"/>
                <a:cs typeface="Arial"/>
              </a:rPr>
              <a:t>v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-90" dirty="0">
                <a:latin typeface="Arial"/>
                <a:cs typeface="Arial"/>
              </a:rPr>
              <a:t>s</a:t>
            </a:r>
            <a:r>
              <a:rPr sz="1200" b="1" spc="-5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These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celebrations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provide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opportunities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for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5" dirty="0">
                <a:latin typeface="Microsoft Sans Serif"/>
                <a:cs typeface="Microsoft Sans Serif"/>
              </a:rPr>
              <a:t>both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migrants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locals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learn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about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appreciate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each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other's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cultural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heritage.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38221" y="18016932"/>
            <a:ext cx="4722495" cy="8636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200" b="1" spc="55" dirty="0">
                <a:latin typeface="Arial"/>
                <a:cs typeface="Arial"/>
              </a:rPr>
              <a:t>e)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Balanced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15" dirty="0">
                <a:latin typeface="Arial"/>
                <a:cs typeface="Arial"/>
              </a:rPr>
              <a:t>regional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development.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This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policy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promotes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overall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prosperity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well-being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45" dirty="0">
                <a:latin typeface="Microsoft Sans Serif"/>
                <a:cs typeface="Microsoft Sans Serif"/>
              </a:rPr>
              <a:t>all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areas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while </a:t>
            </a:r>
            <a:r>
              <a:rPr sz="1200" spc="-20" dirty="0">
                <a:latin typeface="Microsoft Sans Serif"/>
                <a:cs typeface="Microsoft Sans Serif"/>
              </a:rPr>
              <a:t>seeking </a:t>
            </a:r>
            <a:r>
              <a:rPr sz="1200" spc="65" dirty="0">
                <a:latin typeface="Microsoft Sans Serif"/>
                <a:cs typeface="Microsoft Sans Serif"/>
              </a:rPr>
              <a:t>to </a:t>
            </a:r>
            <a:r>
              <a:rPr sz="1200" dirty="0">
                <a:latin typeface="Microsoft Sans Serif"/>
                <a:cs typeface="Microsoft Sans Serif"/>
              </a:rPr>
              <a:t>limit </a:t>
            </a:r>
            <a:r>
              <a:rPr sz="1200" spc="-5" dirty="0">
                <a:latin typeface="Microsoft Sans Serif"/>
                <a:cs typeface="Microsoft Sans Serif"/>
              </a:rPr>
              <a:t>resource </a:t>
            </a:r>
            <a:r>
              <a:rPr sz="1200" spc="10" dirty="0">
                <a:latin typeface="Microsoft Sans Serif"/>
                <a:cs typeface="Microsoft Sans Serif"/>
              </a:rPr>
              <a:t>concentration </a:t>
            </a:r>
            <a:r>
              <a:rPr sz="1200" spc="-15" dirty="0">
                <a:latin typeface="Microsoft Sans Serif"/>
                <a:cs typeface="Microsoft Sans Serif"/>
              </a:rPr>
              <a:t>and </a:t>
            </a:r>
            <a:r>
              <a:rPr sz="1200" spc="-20" dirty="0">
                <a:latin typeface="Microsoft Sans Serif"/>
                <a:cs typeface="Microsoft Sans Serif"/>
              </a:rPr>
              <a:t>expansion </a:t>
            </a:r>
            <a:r>
              <a:rPr sz="1200" spc="-25" dirty="0">
                <a:latin typeface="Microsoft Sans Serif"/>
                <a:cs typeface="Microsoft Sans Serif"/>
              </a:rPr>
              <a:t>in </a:t>
            </a:r>
            <a:r>
              <a:rPr sz="1200" spc="-55" dirty="0">
                <a:latin typeface="Microsoft Sans Serif"/>
                <a:cs typeface="Microsoft Sans Serif"/>
              </a:rPr>
              <a:t>a </a:t>
            </a:r>
            <a:r>
              <a:rPr sz="1200" spc="25" dirty="0">
                <a:latin typeface="Microsoft Sans Serif"/>
                <a:cs typeface="Microsoft Sans Serif"/>
              </a:rPr>
              <a:t>few </a:t>
            </a:r>
            <a:r>
              <a:rPr sz="1200" spc="3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urban</a:t>
            </a:r>
            <a:r>
              <a:rPr sz="1200" spc="-70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hubs.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143608" y="15137438"/>
            <a:ext cx="4721860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4500"/>
              </a:lnSpc>
              <a:spcBef>
                <a:spcPts val="100"/>
              </a:spcBef>
            </a:pPr>
            <a:r>
              <a:rPr sz="1200" spc="-10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country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still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fails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produce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basic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data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statistics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migration, 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which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limits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ability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researchers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add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0" dirty="0">
                <a:latin typeface="Microsoft Sans Serif"/>
                <a:cs typeface="Microsoft Sans Serif"/>
              </a:rPr>
              <a:t>body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information </a:t>
            </a:r>
            <a:r>
              <a:rPr sz="1200" spc="-30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40" dirty="0">
                <a:latin typeface="Microsoft Sans Serif"/>
                <a:cs typeface="Microsoft Sans Serif"/>
              </a:rPr>
              <a:t>proof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surrounding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migration</a:t>
            </a:r>
            <a:r>
              <a:rPr sz="1200" spc="-65" dirty="0">
                <a:latin typeface="Microsoft Sans Serif"/>
                <a:cs typeface="Microsoft Sans Serif"/>
              </a:rPr>
              <a:t> as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well</a:t>
            </a:r>
            <a:r>
              <a:rPr sz="1200" spc="-65" dirty="0">
                <a:latin typeface="Microsoft Sans Serif"/>
                <a:cs typeface="Microsoft Sans Serif"/>
              </a:rPr>
              <a:t> as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nation's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ability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decide </a:t>
            </a:r>
            <a:r>
              <a:rPr sz="1200" spc="-30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policies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make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educated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decisions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regarding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it.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116135" y="16184526"/>
            <a:ext cx="4777105" cy="444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3189" marR="5080" indent="-111125">
              <a:lnSpc>
                <a:spcPct val="114500"/>
              </a:lnSpc>
              <a:spcBef>
                <a:spcPts val="100"/>
              </a:spcBef>
            </a:pPr>
            <a:r>
              <a:rPr sz="1200" spc="-5" dirty="0">
                <a:latin typeface="Microsoft Sans Serif"/>
                <a:cs typeface="Microsoft Sans Serif"/>
              </a:rPr>
              <a:t>There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are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several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methodological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50" dirty="0">
                <a:latin typeface="Microsoft Sans Serif"/>
                <a:cs typeface="Microsoft Sans Serif"/>
              </a:rPr>
              <a:t>issues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with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study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push-pull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causes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migration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Malaysia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that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need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be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carefully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considered.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155401" y="16812779"/>
            <a:ext cx="4698365" cy="444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3185" marR="5080" indent="-71120">
              <a:lnSpc>
                <a:spcPct val="1145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Furthermore,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because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causes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driving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migration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might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change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over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time,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dynamic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character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migratory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patterns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presents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5" dirty="0">
                <a:latin typeface="Microsoft Sans Serif"/>
                <a:cs typeface="Microsoft Sans Serif"/>
              </a:rPr>
              <a:t>a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hurdle.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122134" y="17441033"/>
            <a:ext cx="4765040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500"/>
              </a:lnSpc>
              <a:spcBef>
                <a:spcPts val="100"/>
              </a:spcBef>
            </a:pP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snapshot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economic,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political,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social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variables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that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influence </a:t>
            </a:r>
            <a:r>
              <a:rPr sz="1200" spc="-30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migration </a:t>
            </a:r>
            <a:r>
              <a:rPr sz="1200" spc="20" dirty="0">
                <a:latin typeface="Microsoft Sans Serif"/>
                <a:cs typeface="Microsoft Sans Serif"/>
              </a:rPr>
              <a:t>at </a:t>
            </a:r>
            <a:r>
              <a:rPr sz="1200" spc="-55" dirty="0">
                <a:latin typeface="Microsoft Sans Serif"/>
                <a:cs typeface="Microsoft Sans Serif"/>
              </a:rPr>
              <a:t>a </a:t>
            </a:r>
            <a:r>
              <a:rPr sz="1200" dirty="0">
                <a:latin typeface="Microsoft Sans Serif"/>
                <a:cs typeface="Microsoft Sans Serif"/>
              </a:rPr>
              <a:t>certain </a:t>
            </a:r>
            <a:r>
              <a:rPr sz="1200" spc="20" dirty="0">
                <a:latin typeface="Microsoft Sans Serif"/>
                <a:cs typeface="Microsoft Sans Serif"/>
              </a:rPr>
              <a:t>point </a:t>
            </a:r>
            <a:r>
              <a:rPr sz="1200" spc="-25" dirty="0">
                <a:latin typeface="Microsoft Sans Serif"/>
                <a:cs typeface="Microsoft Sans Serif"/>
              </a:rPr>
              <a:t>in </a:t>
            </a:r>
            <a:r>
              <a:rPr sz="1200" spc="20" dirty="0">
                <a:latin typeface="Microsoft Sans Serif"/>
                <a:cs typeface="Microsoft Sans Serif"/>
              </a:rPr>
              <a:t>time </a:t>
            </a:r>
            <a:r>
              <a:rPr sz="1200" dirty="0">
                <a:latin typeface="Microsoft Sans Serif"/>
                <a:cs typeface="Microsoft Sans Serif"/>
              </a:rPr>
              <a:t>could </a:t>
            </a:r>
            <a:r>
              <a:rPr sz="1200" spc="35" dirty="0">
                <a:latin typeface="Microsoft Sans Serif"/>
                <a:cs typeface="Microsoft Sans Serif"/>
              </a:rPr>
              <a:t>not </a:t>
            </a:r>
            <a:r>
              <a:rPr sz="1200" spc="-5" dirty="0">
                <a:latin typeface="Microsoft Sans Serif"/>
                <a:cs typeface="Microsoft Sans Serif"/>
              </a:rPr>
              <a:t>adequately </a:t>
            </a:r>
            <a:r>
              <a:rPr sz="1200" spc="5" dirty="0">
                <a:latin typeface="Microsoft Sans Serif"/>
                <a:cs typeface="Microsoft Sans Serif"/>
              </a:rPr>
              <a:t>convey </a:t>
            </a:r>
            <a:r>
              <a:rPr sz="1200" spc="25" dirty="0">
                <a:latin typeface="Microsoft Sans Serif"/>
                <a:cs typeface="Microsoft Sans Serif"/>
              </a:rPr>
              <a:t>the </a:t>
            </a:r>
            <a:r>
              <a:rPr sz="1200" spc="3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dynamic </a:t>
            </a:r>
            <a:r>
              <a:rPr sz="1200" dirty="0">
                <a:latin typeface="Microsoft Sans Serif"/>
                <a:cs typeface="Microsoft Sans Serif"/>
              </a:rPr>
              <a:t>character </a:t>
            </a:r>
            <a:r>
              <a:rPr sz="1200" spc="70" dirty="0">
                <a:latin typeface="Microsoft Sans Serif"/>
                <a:cs typeface="Microsoft Sans Serif"/>
              </a:rPr>
              <a:t>of </a:t>
            </a:r>
            <a:r>
              <a:rPr sz="1200" spc="10" dirty="0">
                <a:latin typeface="Microsoft Sans Serif"/>
                <a:cs typeface="Microsoft Sans Serif"/>
              </a:rPr>
              <a:t>migratory patterns </a:t>
            </a:r>
            <a:r>
              <a:rPr sz="1200" spc="-65" dirty="0">
                <a:latin typeface="Microsoft Sans Serif"/>
                <a:cs typeface="Microsoft Sans Serif"/>
              </a:rPr>
              <a:t>as </a:t>
            </a:r>
            <a:r>
              <a:rPr sz="1200" dirty="0">
                <a:latin typeface="Microsoft Sans Serif"/>
                <a:cs typeface="Microsoft Sans Serif"/>
              </a:rPr>
              <a:t>these </a:t>
            </a:r>
            <a:r>
              <a:rPr sz="1200" spc="-5" dirty="0">
                <a:latin typeface="Microsoft Sans Serif"/>
                <a:cs typeface="Microsoft Sans Serif"/>
              </a:rPr>
              <a:t>elements </a:t>
            </a:r>
            <a:r>
              <a:rPr sz="1200" spc="15" dirty="0">
                <a:latin typeface="Microsoft Sans Serif"/>
                <a:cs typeface="Microsoft Sans Serif"/>
              </a:rPr>
              <a:t>might </a:t>
            </a:r>
            <a:r>
              <a:rPr sz="1200" spc="20" dirty="0">
                <a:latin typeface="Microsoft Sans Serif"/>
                <a:cs typeface="Microsoft Sans Serif"/>
              </a:rPr>
              <a:t> fluctuate</a:t>
            </a:r>
            <a:r>
              <a:rPr sz="1200" spc="-7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over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time.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640050" y="14489986"/>
            <a:ext cx="4375150" cy="1231900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R="189865" algn="ctr">
              <a:lnSpc>
                <a:spcPct val="100000"/>
              </a:lnSpc>
              <a:spcBef>
                <a:spcPts val="910"/>
              </a:spcBef>
            </a:pPr>
            <a:r>
              <a:rPr sz="1350" b="1" spc="50" dirty="0">
                <a:latin typeface="Georgia"/>
                <a:cs typeface="Georgia"/>
              </a:rPr>
              <a:t>FUTURE</a:t>
            </a:r>
            <a:r>
              <a:rPr sz="1350" b="1" spc="-85" dirty="0">
                <a:latin typeface="Georgia"/>
                <a:cs typeface="Georgia"/>
              </a:rPr>
              <a:t> </a:t>
            </a:r>
            <a:r>
              <a:rPr sz="1350" b="1" spc="65" dirty="0">
                <a:latin typeface="Georgia"/>
                <a:cs typeface="Georgia"/>
              </a:rPr>
              <a:t>STUDY</a:t>
            </a:r>
            <a:endParaRPr sz="1350">
              <a:latin typeface="Georgia"/>
              <a:cs typeface="Georgia"/>
            </a:endParaRPr>
          </a:p>
          <a:p>
            <a:pPr marL="1153795">
              <a:lnSpc>
                <a:spcPct val="100000"/>
              </a:lnSpc>
              <a:spcBef>
                <a:spcPts val="680"/>
              </a:spcBef>
            </a:pPr>
            <a:r>
              <a:rPr sz="1200" b="1" spc="35" dirty="0">
                <a:latin typeface="Arial"/>
                <a:cs typeface="Arial"/>
              </a:rPr>
              <a:t>a)</a:t>
            </a:r>
            <a:r>
              <a:rPr sz="1200" b="1" spc="-90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A</a:t>
            </a:r>
            <a:r>
              <a:rPr sz="1200" b="1" spc="-9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through</a:t>
            </a:r>
            <a:r>
              <a:rPr sz="1200" b="1" spc="-85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and</a:t>
            </a:r>
            <a:r>
              <a:rPr sz="1200" b="1" spc="-90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multidimensional</a:t>
            </a:r>
            <a:r>
              <a:rPr sz="1200" b="1" spc="-85" dirty="0">
                <a:latin typeface="Arial"/>
                <a:cs typeface="Arial"/>
              </a:rPr>
              <a:t> </a:t>
            </a:r>
            <a:r>
              <a:rPr sz="1200" b="1" spc="-15" dirty="0">
                <a:latin typeface="Arial"/>
                <a:cs typeface="Arial"/>
              </a:rPr>
              <a:t>approach.</a:t>
            </a:r>
            <a:endParaRPr sz="1200">
              <a:latin typeface="Arial"/>
              <a:cs typeface="Arial"/>
            </a:endParaRPr>
          </a:p>
          <a:p>
            <a:pPr marL="12700" marR="5080" indent="2540" algn="r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Using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5" dirty="0">
                <a:latin typeface="Microsoft Sans Serif"/>
                <a:cs typeface="Microsoft Sans Serif"/>
              </a:rPr>
              <a:t>a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range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regional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sample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methodologies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5" dirty="0">
                <a:latin typeface="Microsoft Sans Serif"/>
                <a:cs typeface="Microsoft Sans Serif"/>
              </a:rPr>
              <a:t>is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essential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strategy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for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academics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capture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minor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changes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migration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tt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b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35" dirty="0">
                <a:latin typeface="Microsoft Sans Serif"/>
                <a:cs typeface="Microsoft Sans Serif"/>
              </a:rPr>
              <a:t>w</a:t>
            </a:r>
            <a:r>
              <a:rPr sz="1200" spc="-5" dirty="0">
                <a:latin typeface="Microsoft Sans Serif"/>
                <a:cs typeface="Microsoft Sans Serif"/>
              </a:rPr>
              <a:t>ee</a:t>
            </a:r>
            <a:r>
              <a:rPr sz="1200" spc="-15" dirty="0">
                <a:latin typeface="Microsoft Sans Serif"/>
                <a:cs typeface="Microsoft Sans Serif"/>
              </a:rPr>
              <a:t>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5" dirty="0">
                <a:latin typeface="Microsoft Sans Serif"/>
                <a:cs typeface="Microsoft Sans Serif"/>
              </a:rPr>
              <a:t>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30" dirty="0">
                <a:latin typeface="Microsoft Sans Serif"/>
                <a:cs typeface="Microsoft Sans Serif"/>
              </a:rPr>
              <a:t>b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125" dirty="0">
                <a:latin typeface="Microsoft Sans Serif"/>
                <a:cs typeface="Microsoft Sans Serif"/>
              </a:rPr>
              <a:t>-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40" dirty="0">
                <a:latin typeface="Microsoft Sans Serif"/>
                <a:cs typeface="Microsoft Sans Serif"/>
              </a:rPr>
              <a:t>l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25" dirty="0">
                <a:latin typeface="Microsoft Sans Serif"/>
                <a:cs typeface="Microsoft Sans Serif"/>
              </a:rPr>
              <a:t>x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0" dirty="0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0275069" y="15905303"/>
            <a:ext cx="4740275" cy="8636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971800">
              <a:lnSpc>
                <a:spcPct val="100000"/>
              </a:lnSpc>
              <a:spcBef>
                <a:spcPts val="310"/>
              </a:spcBef>
            </a:pPr>
            <a:r>
              <a:rPr sz="1200" b="1" spc="10" dirty="0">
                <a:latin typeface="Arial"/>
                <a:cs typeface="Arial"/>
              </a:rPr>
              <a:t>b</a:t>
            </a:r>
            <a:r>
              <a:rPr sz="1200" b="1" spc="90" dirty="0">
                <a:latin typeface="Arial"/>
                <a:cs typeface="Arial"/>
              </a:rPr>
              <a:t>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40" dirty="0">
                <a:latin typeface="Arial"/>
                <a:cs typeface="Arial"/>
              </a:rPr>
              <a:t>E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35" dirty="0">
                <a:latin typeface="Arial"/>
                <a:cs typeface="Arial"/>
              </a:rPr>
              <a:t>hn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5" dirty="0">
                <a:latin typeface="Arial"/>
                <a:cs typeface="Arial"/>
              </a:rPr>
              <a:t>g</a:t>
            </a:r>
            <a:r>
              <a:rPr sz="1200" b="1" spc="10" dirty="0">
                <a:latin typeface="Arial"/>
                <a:cs typeface="Arial"/>
              </a:rPr>
              <a:t>r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10" dirty="0">
                <a:latin typeface="Arial"/>
                <a:cs typeface="Arial"/>
              </a:rPr>
              <a:t>p</a:t>
            </a:r>
            <a:r>
              <a:rPr sz="1200" b="1" spc="-35" dirty="0">
                <a:latin typeface="Arial"/>
                <a:cs typeface="Arial"/>
              </a:rPr>
              <a:t>h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-35" dirty="0">
                <a:latin typeface="Arial"/>
                <a:cs typeface="Arial"/>
              </a:rPr>
              <a:t>c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90" dirty="0">
                <a:latin typeface="Arial"/>
                <a:cs typeface="Arial"/>
              </a:rPr>
              <a:t>s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35" dirty="0">
                <a:latin typeface="Arial"/>
                <a:cs typeface="Arial"/>
              </a:rPr>
              <a:t>u</a:t>
            </a: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-90" dirty="0">
                <a:latin typeface="Arial"/>
                <a:cs typeface="Arial"/>
              </a:rPr>
              <a:t>s</a:t>
            </a:r>
            <a:r>
              <a:rPr sz="1200" b="1" spc="-5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417195" marR="5080" indent="-405130" algn="r">
              <a:lnSpc>
                <a:spcPct val="114500"/>
              </a:lnSpc>
            </a:pPr>
            <a:r>
              <a:rPr sz="1200" spc="15" dirty="0">
                <a:latin typeface="Microsoft Sans Serif"/>
                <a:cs typeface="Microsoft Sans Serif"/>
              </a:rPr>
              <a:t>-Through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integration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these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individual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accounts,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scholars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are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able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decipher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intricate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interactions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among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variables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influencing</a:t>
            </a:r>
            <a:endParaRPr sz="120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209"/>
              </a:spcBef>
            </a:pPr>
            <a:r>
              <a:rPr sz="1200" spc="15" dirty="0">
                <a:latin typeface="Microsoft Sans Serif"/>
                <a:cs typeface="Microsoft Sans Serif"/>
              </a:rPr>
              <a:t>m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25" dirty="0">
                <a:latin typeface="Microsoft Sans Serif"/>
                <a:cs typeface="Microsoft Sans Serif"/>
              </a:rPr>
              <a:t>g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15" dirty="0">
                <a:latin typeface="Microsoft Sans Serif"/>
                <a:cs typeface="Microsoft Sans Serif"/>
              </a:rPr>
              <a:t>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15" dirty="0">
                <a:latin typeface="Microsoft Sans Serif"/>
                <a:cs typeface="Microsoft Sans Serif"/>
              </a:rPr>
              <a:t>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M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40" dirty="0">
                <a:latin typeface="Microsoft Sans Serif"/>
                <a:cs typeface="Microsoft Sans Serif"/>
              </a:rPr>
              <a:t>l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dirty="0">
                <a:latin typeface="Microsoft Sans Serif"/>
                <a:cs typeface="Microsoft Sans Serif"/>
              </a:rPr>
              <a:t>y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55" dirty="0">
                <a:latin typeface="Microsoft Sans Serif"/>
                <a:cs typeface="Microsoft Sans Serif"/>
              </a:rPr>
              <a:t>a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0" dirty="0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0254959" y="16952393"/>
            <a:ext cx="4760595" cy="8636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673350">
              <a:lnSpc>
                <a:spcPct val="100000"/>
              </a:lnSpc>
              <a:spcBef>
                <a:spcPts val="310"/>
              </a:spcBef>
            </a:pP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90" dirty="0">
                <a:latin typeface="Arial"/>
                <a:cs typeface="Arial"/>
              </a:rPr>
              <a:t>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45" dirty="0">
                <a:latin typeface="Arial"/>
                <a:cs typeface="Arial"/>
              </a:rPr>
              <a:t>M</a:t>
            </a:r>
            <a:r>
              <a:rPr sz="1200" b="1" spc="-45" dirty="0">
                <a:latin typeface="Arial"/>
                <a:cs typeface="Arial"/>
              </a:rPr>
              <a:t>i</a:t>
            </a:r>
            <a:r>
              <a:rPr sz="1200" b="1" spc="-15" dirty="0">
                <a:latin typeface="Arial"/>
                <a:cs typeface="Arial"/>
              </a:rPr>
              <a:t>x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140" dirty="0">
                <a:latin typeface="Arial"/>
                <a:cs typeface="Arial"/>
              </a:rPr>
              <a:t>-</a:t>
            </a:r>
            <a:r>
              <a:rPr sz="1200" b="1" spc="5" dirty="0">
                <a:latin typeface="Arial"/>
                <a:cs typeface="Arial"/>
              </a:rPr>
              <a:t>m</a:t>
            </a:r>
            <a:r>
              <a:rPr sz="1200" b="1" spc="25" dirty="0">
                <a:latin typeface="Arial"/>
                <a:cs typeface="Arial"/>
              </a:rPr>
              <a:t>e</a:t>
            </a:r>
            <a:r>
              <a:rPr sz="1200" b="1" spc="100" dirty="0">
                <a:latin typeface="Arial"/>
                <a:cs typeface="Arial"/>
              </a:rPr>
              <a:t>t</a:t>
            </a:r>
            <a:r>
              <a:rPr sz="1200" b="1" spc="-35" dirty="0">
                <a:latin typeface="Arial"/>
                <a:cs typeface="Arial"/>
              </a:rPr>
              <a:t>h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10" dirty="0">
                <a:latin typeface="Arial"/>
                <a:cs typeface="Arial"/>
              </a:rPr>
              <a:t>d</a:t>
            </a:r>
            <a:r>
              <a:rPr sz="1200" b="1" spc="-85" dirty="0">
                <a:latin typeface="Arial"/>
                <a:cs typeface="Arial"/>
              </a:rPr>
              <a:t>s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10" dirty="0">
                <a:latin typeface="Arial"/>
                <a:cs typeface="Arial"/>
              </a:rPr>
              <a:t>ppr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spc="-15" dirty="0">
                <a:latin typeface="Arial"/>
                <a:cs typeface="Arial"/>
              </a:rPr>
              <a:t>a</a:t>
            </a:r>
            <a:r>
              <a:rPr sz="1200" b="1" spc="-40" dirty="0">
                <a:latin typeface="Arial"/>
                <a:cs typeface="Arial"/>
              </a:rPr>
              <a:t>c</a:t>
            </a:r>
            <a:r>
              <a:rPr sz="1200" b="1" spc="-35" dirty="0">
                <a:latin typeface="Arial"/>
                <a:cs typeface="Arial"/>
              </a:rPr>
              <a:t>h</a:t>
            </a:r>
            <a:r>
              <a:rPr sz="1200" b="1" spc="-5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12700" marR="5080" indent="264795" algn="r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This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technique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addresses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disadvantages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relying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just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one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methodological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approach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by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giving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statistical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trends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65" dirty="0">
                <a:latin typeface="Microsoft Sans Serif"/>
                <a:cs typeface="Microsoft Sans Serif"/>
              </a:rPr>
              <a:t>as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well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65" dirty="0">
                <a:latin typeface="Microsoft Sans Serif"/>
                <a:cs typeface="Microsoft Sans Serif"/>
              </a:rPr>
              <a:t>as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including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15" dirty="0">
                <a:latin typeface="Microsoft Sans Serif"/>
                <a:cs typeface="Microsoft Sans Serif"/>
              </a:rPr>
              <a:t>h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" dirty="0">
                <a:latin typeface="Microsoft Sans Serif"/>
                <a:cs typeface="Microsoft Sans Serif"/>
              </a:rPr>
              <a:t>rr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35" dirty="0">
                <a:latin typeface="Microsoft Sans Serif"/>
                <a:cs typeface="Microsoft Sans Serif"/>
              </a:rPr>
              <a:t>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20" dirty="0">
                <a:latin typeface="Microsoft Sans Serif"/>
                <a:cs typeface="Microsoft Sans Serif"/>
              </a:rPr>
              <a:t>u</a:t>
            </a:r>
            <a:r>
              <a:rPr sz="1200" spc="-40" dirty="0">
                <a:latin typeface="Microsoft Sans Serif"/>
                <a:cs typeface="Microsoft Sans Serif"/>
              </a:rPr>
              <a:t>l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25" dirty="0">
                <a:latin typeface="Microsoft Sans Serif"/>
                <a:cs typeface="Microsoft Sans Serif"/>
              </a:rPr>
              <a:t>x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110" dirty="0">
                <a:latin typeface="Microsoft Sans Serif"/>
                <a:cs typeface="Microsoft Sans Serif"/>
              </a:rPr>
              <a:t>f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m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25" dirty="0">
                <a:latin typeface="Microsoft Sans Serif"/>
                <a:cs typeface="Microsoft Sans Serif"/>
              </a:rPr>
              <a:t>g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100" dirty="0">
                <a:latin typeface="Microsoft Sans Serif"/>
                <a:cs typeface="Microsoft Sans Serif"/>
              </a:rPr>
              <a:t>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0229532" y="17999481"/>
            <a:ext cx="4785995" cy="8636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917825">
              <a:lnSpc>
                <a:spcPct val="100000"/>
              </a:lnSpc>
              <a:spcBef>
                <a:spcPts val="310"/>
              </a:spcBef>
            </a:pPr>
            <a:r>
              <a:rPr sz="1200" b="1" spc="50" dirty="0">
                <a:latin typeface="Arial"/>
                <a:cs typeface="Arial"/>
              </a:rPr>
              <a:t>d)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Collaborative</a:t>
            </a:r>
            <a:r>
              <a:rPr sz="1200" b="1" spc="-90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research.</a:t>
            </a:r>
            <a:endParaRPr sz="1200">
              <a:latin typeface="Arial"/>
              <a:cs typeface="Arial"/>
            </a:endParaRPr>
          </a:p>
          <a:p>
            <a:pPr marL="62865" marR="5080" indent="-50800" algn="r">
              <a:lnSpc>
                <a:spcPct val="114500"/>
              </a:lnSpc>
            </a:pPr>
            <a:r>
              <a:rPr sz="1200" spc="130" dirty="0">
                <a:latin typeface="Microsoft Sans Serif"/>
                <a:cs typeface="Microsoft Sans Serif"/>
              </a:rPr>
              <a:t>-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T</a:t>
            </a:r>
            <a:r>
              <a:rPr sz="1200" spc="-20" dirty="0">
                <a:latin typeface="Microsoft Sans Serif"/>
                <a:cs typeface="Microsoft Sans Serif"/>
              </a:rPr>
              <a:t>h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40" dirty="0">
                <a:latin typeface="Microsoft Sans Serif"/>
                <a:cs typeface="Microsoft Sans Serif"/>
              </a:rPr>
              <a:t>ll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30" dirty="0">
                <a:latin typeface="Microsoft Sans Serif"/>
                <a:cs typeface="Microsoft Sans Serif"/>
              </a:rPr>
              <a:t>bo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dirty="0">
                <a:latin typeface="Microsoft Sans Serif"/>
                <a:cs typeface="Microsoft Sans Serif"/>
              </a:rPr>
              <a:t>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30" dirty="0">
                <a:latin typeface="Microsoft Sans Serif"/>
                <a:cs typeface="Microsoft Sans Serif"/>
              </a:rPr>
              <a:t>pp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15" dirty="0">
                <a:latin typeface="Microsoft Sans Serif"/>
                <a:cs typeface="Microsoft Sans Serif"/>
              </a:rPr>
              <a:t>h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20" dirty="0">
                <a:latin typeface="Microsoft Sans Serif"/>
                <a:cs typeface="Microsoft Sans Serif"/>
              </a:rPr>
              <a:t>nh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0" dirty="0">
                <a:latin typeface="Microsoft Sans Serif"/>
                <a:cs typeface="Microsoft Sans Serif"/>
              </a:rPr>
              <a:t>t</a:t>
            </a:r>
            <a:r>
              <a:rPr sz="1200" spc="-20" dirty="0">
                <a:latin typeface="Microsoft Sans Serif"/>
                <a:cs typeface="Microsoft Sans Serif"/>
              </a:rPr>
              <a:t>h</a:t>
            </a:r>
            <a:r>
              <a:rPr sz="1200" dirty="0">
                <a:latin typeface="Microsoft Sans Serif"/>
                <a:cs typeface="Microsoft Sans Serif"/>
              </a:rPr>
              <a:t>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15" dirty="0">
                <a:latin typeface="Microsoft Sans Serif"/>
                <a:cs typeface="Microsoft Sans Serif"/>
              </a:rPr>
              <a:t>h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p</a:t>
            </a:r>
            <a:r>
              <a:rPr sz="1200" spc="10" dirty="0">
                <a:latin typeface="Microsoft Sans Serif"/>
                <a:cs typeface="Microsoft Sans Serif"/>
              </a:rPr>
              <a:t>r</a:t>
            </a:r>
            <a:r>
              <a:rPr sz="1200" spc="30" dirty="0">
                <a:latin typeface="Microsoft Sans Serif"/>
                <a:cs typeface="Microsoft Sans Serif"/>
              </a:rPr>
              <a:t>o</a:t>
            </a:r>
            <a:r>
              <a:rPr sz="1200" spc="5" dirty="0">
                <a:latin typeface="Microsoft Sans Serif"/>
                <a:cs typeface="Microsoft Sans Serif"/>
              </a:rPr>
              <a:t>c</a:t>
            </a:r>
            <a:r>
              <a:rPr sz="1200" spc="-5" dirty="0">
                <a:latin typeface="Microsoft Sans Serif"/>
                <a:cs typeface="Microsoft Sans Serif"/>
              </a:rPr>
              <a:t>e</a:t>
            </a:r>
            <a:r>
              <a:rPr sz="1200" spc="-75" dirty="0">
                <a:latin typeface="Microsoft Sans Serif"/>
                <a:cs typeface="Microsoft Sans Serif"/>
              </a:rPr>
              <a:t>s</a:t>
            </a:r>
            <a:r>
              <a:rPr sz="1200" spc="-70" dirty="0">
                <a:latin typeface="Microsoft Sans Serif"/>
                <a:cs typeface="Microsoft Sans Serif"/>
              </a:rPr>
              <a:t>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b</a:t>
            </a:r>
            <a:r>
              <a:rPr sz="1200" spc="5" dirty="0">
                <a:latin typeface="Microsoft Sans Serif"/>
                <a:cs typeface="Microsoft Sans Serif"/>
              </a:rPr>
              <a:t>y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15" dirty="0">
                <a:latin typeface="Microsoft Sans Serif"/>
                <a:cs typeface="Microsoft Sans Serif"/>
              </a:rPr>
              <a:t>m</a:t>
            </a:r>
            <a:r>
              <a:rPr sz="1200" spc="-60" dirty="0">
                <a:latin typeface="Microsoft Sans Serif"/>
                <a:cs typeface="Microsoft Sans Serif"/>
              </a:rPr>
              <a:t>a</a:t>
            </a:r>
            <a:r>
              <a:rPr sz="1200" spc="-20" dirty="0">
                <a:latin typeface="Microsoft Sans Serif"/>
                <a:cs typeface="Microsoft Sans Serif"/>
              </a:rPr>
              <a:t>k</a:t>
            </a:r>
            <a:r>
              <a:rPr sz="1200" spc="-40" dirty="0">
                <a:latin typeface="Microsoft Sans Serif"/>
                <a:cs typeface="Microsoft Sans Serif"/>
              </a:rPr>
              <a:t>i</a:t>
            </a:r>
            <a:r>
              <a:rPr sz="1200" spc="-20" dirty="0">
                <a:latin typeface="Microsoft Sans Serif"/>
                <a:cs typeface="Microsoft Sans Serif"/>
              </a:rPr>
              <a:t>n</a:t>
            </a:r>
            <a:r>
              <a:rPr sz="1200" spc="15" dirty="0">
                <a:latin typeface="Microsoft Sans Serif"/>
                <a:cs typeface="Microsoft Sans Serif"/>
              </a:rPr>
              <a:t>g  </a:t>
            </a:r>
            <a:r>
              <a:rPr sz="1200" spc="30" dirty="0">
                <a:latin typeface="Microsoft Sans Serif"/>
                <a:cs typeface="Microsoft Sans Serif"/>
              </a:rPr>
              <a:t>it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simpler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access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55" dirty="0">
                <a:latin typeface="Microsoft Sans Serif"/>
                <a:cs typeface="Microsoft Sans Serif"/>
              </a:rPr>
              <a:t>a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range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of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perspectives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data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sources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and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lends</a:t>
            </a:r>
            <a:endParaRPr sz="120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209"/>
              </a:spcBef>
            </a:pPr>
            <a:r>
              <a:rPr sz="1200" dirty="0">
                <a:latin typeface="Microsoft Sans Serif"/>
                <a:cs typeface="Microsoft Sans Serif"/>
              </a:rPr>
              <a:t>credibility</a:t>
            </a:r>
            <a:r>
              <a:rPr sz="1200" spc="-8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to</a:t>
            </a:r>
            <a:r>
              <a:rPr sz="1200" spc="-7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</a:t>
            </a:r>
            <a:r>
              <a:rPr sz="1200" spc="-7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study.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82797" y="18916126"/>
            <a:ext cx="14474190" cy="11347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424180" algn="ctr">
              <a:lnSpc>
                <a:spcPts val="1575"/>
              </a:lnSpc>
              <a:spcBef>
                <a:spcPts val="125"/>
              </a:spcBef>
            </a:pPr>
            <a:r>
              <a:rPr sz="1350" b="1" spc="80" dirty="0">
                <a:latin typeface="Georgia"/>
                <a:cs typeface="Georgia"/>
              </a:rPr>
              <a:t>CONCLUSION</a:t>
            </a:r>
            <a:endParaRPr sz="1350">
              <a:latin typeface="Georgia"/>
              <a:cs typeface="Georgia"/>
            </a:endParaRPr>
          </a:p>
          <a:p>
            <a:pPr algn="ctr">
              <a:lnSpc>
                <a:spcPts val="2115"/>
              </a:lnSpc>
            </a:pPr>
            <a:r>
              <a:rPr sz="1800" spc="-10" dirty="0">
                <a:latin typeface="Arial MT"/>
                <a:cs typeface="Arial MT"/>
              </a:rPr>
              <a:t>The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push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and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pull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dynamics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influencing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immigrants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Malaysia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are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not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only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determined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by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their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own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actions.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summary,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the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intricate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interplay</a:t>
            </a:r>
            <a:endParaRPr sz="1800">
              <a:latin typeface="Arial MT"/>
              <a:cs typeface="Arial MT"/>
            </a:endParaRPr>
          </a:p>
          <a:p>
            <a:pPr marL="199390" marR="191770" algn="ctr">
              <a:lnSpc>
                <a:spcPct val="116100"/>
              </a:lnSpc>
            </a:pPr>
            <a:r>
              <a:rPr sz="1800" spc="-10" dirty="0">
                <a:latin typeface="Arial MT"/>
                <a:cs typeface="Arial MT"/>
              </a:rPr>
              <a:t>between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push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and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pull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factors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reflected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Malaysia's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migratory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environment,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which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offers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significant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insights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into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the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broader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dynamics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of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migration.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1017</Words>
  <Application>Microsoft Office PowerPoint</Application>
  <PresentationFormat>Custom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 MT</vt:lpstr>
      <vt:lpstr>Arial</vt:lpstr>
      <vt:lpstr>Calibri</vt:lpstr>
      <vt:lpstr>Cambria</vt:lpstr>
      <vt:lpstr>Georgia</vt:lpstr>
      <vt:lpstr>Microsoft Sans Serif</vt:lpstr>
      <vt:lpstr>Tahoma</vt:lpstr>
      <vt:lpstr>Trebuchet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Beige Butterfly Contemporary Editorial Portrait University Research Poster</dc:title>
  <dc:creator>KHAIMAN KHAIZAM BIN RAHMAN</dc:creator>
  <cp:keywords>DAFCsWA81co,BAEWiMNUZkU</cp:keywords>
  <cp:lastModifiedBy>cheong jia qi</cp:lastModifiedBy>
  <cp:revision>1</cp:revision>
  <dcterms:created xsi:type="dcterms:W3CDTF">2023-12-27T10:51:38Z</dcterms:created>
  <dcterms:modified xsi:type="dcterms:W3CDTF">2023-12-27T10:53:51Z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2023-12-27T00:00:00Z</vt:filetime>
  </property>
</Properties>
</file>