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74900" cy="20104100"/>
  <p:notesSz cx="150749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148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078075" cy="20104100"/>
          </a:xfrm>
          <a:custGeom>
            <a:avLst/>
            <a:gdLst/>
            <a:ahLst/>
            <a:cxnLst/>
            <a:rect l="l" t="t" r="r" b="b"/>
            <a:pathLst>
              <a:path w="15078075" h="20104100">
                <a:moveTo>
                  <a:pt x="15078074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5078074" y="0"/>
                </a:lnTo>
                <a:lnTo>
                  <a:pt x="15078074" y="20104099"/>
                </a:lnTo>
                <a:close/>
              </a:path>
            </a:pathLst>
          </a:custGeom>
          <a:solidFill>
            <a:srgbClr val="F5F5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49737"/>
            <a:ext cx="9874885" cy="2221230"/>
          </a:xfrm>
          <a:custGeom>
            <a:avLst/>
            <a:gdLst/>
            <a:ahLst/>
            <a:cxnLst/>
            <a:rect l="l" t="t" r="r" b="b"/>
            <a:pathLst>
              <a:path w="9874885" h="2221230">
                <a:moveTo>
                  <a:pt x="0" y="0"/>
                </a:moveTo>
                <a:lnTo>
                  <a:pt x="9874869" y="0"/>
                </a:lnTo>
                <a:lnTo>
                  <a:pt x="9874869" y="2220698"/>
                </a:lnTo>
                <a:lnTo>
                  <a:pt x="0" y="2220698"/>
                </a:lnTo>
                <a:lnTo>
                  <a:pt x="0" y="0"/>
                </a:lnTo>
                <a:close/>
              </a:path>
            </a:pathLst>
          </a:custGeom>
          <a:solidFill>
            <a:srgbClr val="8C25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94403" y="14449958"/>
            <a:ext cx="12819380" cy="52069"/>
          </a:xfrm>
          <a:custGeom>
            <a:avLst/>
            <a:gdLst/>
            <a:ahLst/>
            <a:cxnLst/>
            <a:rect l="l" t="t" r="r" b="b"/>
            <a:pathLst>
              <a:path w="12819380" h="52069">
                <a:moveTo>
                  <a:pt x="0" y="51603"/>
                </a:moveTo>
                <a:lnTo>
                  <a:pt x="12819019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194900" y="9985723"/>
            <a:ext cx="12808585" cy="55880"/>
          </a:xfrm>
          <a:custGeom>
            <a:avLst/>
            <a:gdLst/>
            <a:ahLst/>
            <a:cxnLst/>
            <a:rect l="l" t="t" r="r" b="b"/>
            <a:pathLst>
              <a:path w="12808585" h="55879">
                <a:moveTo>
                  <a:pt x="0" y="0"/>
                </a:moveTo>
                <a:lnTo>
                  <a:pt x="12808263" y="55371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5990298" y="10587557"/>
            <a:ext cx="4218940" cy="3455670"/>
          </a:xfrm>
          <a:custGeom>
            <a:avLst/>
            <a:gdLst/>
            <a:ahLst/>
            <a:cxnLst/>
            <a:rect l="l" t="t" r="r" b="b"/>
            <a:pathLst>
              <a:path w="4218940" h="3455669">
                <a:moveTo>
                  <a:pt x="4218889" y="0"/>
                </a:moveTo>
                <a:lnTo>
                  <a:pt x="0" y="0"/>
                </a:lnTo>
                <a:lnTo>
                  <a:pt x="0" y="208254"/>
                </a:lnTo>
                <a:lnTo>
                  <a:pt x="0" y="3455390"/>
                </a:lnTo>
                <a:lnTo>
                  <a:pt x="4218889" y="3455390"/>
                </a:lnTo>
                <a:lnTo>
                  <a:pt x="4218889" y="208254"/>
                </a:lnTo>
                <a:lnTo>
                  <a:pt x="4218889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41138" y="9409317"/>
            <a:ext cx="1238784" cy="946617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482193" y="5152617"/>
            <a:ext cx="4860290" cy="4354195"/>
          </a:xfrm>
          <a:custGeom>
            <a:avLst/>
            <a:gdLst/>
            <a:ahLst/>
            <a:cxnLst/>
            <a:rect l="l" t="t" r="r" b="b"/>
            <a:pathLst>
              <a:path w="4860290" h="4354195">
                <a:moveTo>
                  <a:pt x="4860239" y="0"/>
                </a:moveTo>
                <a:lnTo>
                  <a:pt x="0" y="0"/>
                </a:lnTo>
                <a:lnTo>
                  <a:pt x="0" y="133565"/>
                </a:lnTo>
                <a:lnTo>
                  <a:pt x="0" y="4354144"/>
                </a:lnTo>
                <a:lnTo>
                  <a:pt x="4860239" y="4354144"/>
                </a:lnTo>
                <a:lnTo>
                  <a:pt x="4860239" y="133565"/>
                </a:lnTo>
                <a:lnTo>
                  <a:pt x="4860239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507807" y="4819346"/>
            <a:ext cx="1950720" cy="467359"/>
          </a:xfrm>
          <a:custGeom>
            <a:avLst/>
            <a:gdLst/>
            <a:ahLst/>
            <a:cxnLst/>
            <a:rect l="l" t="t" r="r" b="b"/>
            <a:pathLst>
              <a:path w="1950720" h="467360">
                <a:moveTo>
                  <a:pt x="1950202" y="466826"/>
                </a:moveTo>
                <a:lnTo>
                  <a:pt x="0" y="466826"/>
                </a:lnTo>
                <a:lnTo>
                  <a:pt x="0" y="0"/>
                </a:lnTo>
                <a:lnTo>
                  <a:pt x="1950202" y="0"/>
                </a:lnTo>
                <a:lnTo>
                  <a:pt x="1950202" y="466826"/>
                </a:lnTo>
                <a:close/>
              </a:path>
            </a:pathLst>
          </a:custGeom>
          <a:solidFill>
            <a:srgbClr val="FABA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575376" y="5152084"/>
            <a:ext cx="4454525" cy="4354195"/>
          </a:xfrm>
          <a:custGeom>
            <a:avLst/>
            <a:gdLst/>
            <a:ahLst/>
            <a:cxnLst/>
            <a:rect l="l" t="t" r="r" b="b"/>
            <a:pathLst>
              <a:path w="4454525" h="4354195">
                <a:moveTo>
                  <a:pt x="4454487" y="0"/>
                </a:moveTo>
                <a:lnTo>
                  <a:pt x="0" y="0"/>
                </a:lnTo>
                <a:lnTo>
                  <a:pt x="0" y="53098"/>
                </a:lnTo>
                <a:lnTo>
                  <a:pt x="0" y="4354144"/>
                </a:lnTo>
                <a:lnTo>
                  <a:pt x="4454487" y="4354144"/>
                </a:lnTo>
                <a:lnTo>
                  <a:pt x="4454487" y="53098"/>
                </a:lnTo>
                <a:lnTo>
                  <a:pt x="4454487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6665686" y="10328982"/>
            <a:ext cx="2867025" cy="467359"/>
          </a:xfrm>
          <a:custGeom>
            <a:avLst/>
            <a:gdLst/>
            <a:ahLst/>
            <a:cxnLst/>
            <a:rect l="l" t="t" r="r" b="b"/>
            <a:pathLst>
              <a:path w="2867025" h="467359">
                <a:moveTo>
                  <a:pt x="2866404" y="466826"/>
                </a:moveTo>
                <a:lnTo>
                  <a:pt x="0" y="466826"/>
                </a:lnTo>
                <a:lnTo>
                  <a:pt x="0" y="0"/>
                </a:lnTo>
                <a:lnTo>
                  <a:pt x="2866404" y="0"/>
                </a:lnTo>
                <a:lnTo>
                  <a:pt x="2866404" y="466826"/>
                </a:lnTo>
                <a:close/>
              </a:path>
            </a:pathLst>
          </a:custGeom>
          <a:solidFill>
            <a:srgbClr val="FABA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545477" y="10562513"/>
            <a:ext cx="5153025" cy="3477260"/>
          </a:xfrm>
          <a:custGeom>
            <a:avLst/>
            <a:gdLst/>
            <a:ahLst/>
            <a:cxnLst/>
            <a:rect l="l" t="t" r="r" b="b"/>
            <a:pathLst>
              <a:path w="5153025" h="3477259">
                <a:moveTo>
                  <a:pt x="5152555" y="0"/>
                </a:moveTo>
                <a:lnTo>
                  <a:pt x="0" y="0"/>
                </a:lnTo>
                <a:lnTo>
                  <a:pt x="0" y="177850"/>
                </a:lnTo>
                <a:lnTo>
                  <a:pt x="0" y="3477209"/>
                </a:lnTo>
                <a:lnTo>
                  <a:pt x="5152555" y="3477209"/>
                </a:lnTo>
                <a:lnTo>
                  <a:pt x="5152555" y="177850"/>
                </a:lnTo>
                <a:lnTo>
                  <a:pt x="5152555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309083" y="10317165"/>
            <a:ext cx="2347595" cy="423545"/>
          </a:xfrm>
          <a:custGeom>
            <a:avLst/>
            <a:gdLst/>
            <a:ahLst/>
            <a:cxnLst/>
            <a:rect l="l" t="t" r="r" b="b"/>
            <a:pathLst>
              <a:path w="2347595" h="423545">
                <a:moveTo>
                  <a:pt x="2347223" y="423198"/>
                </a:moveTo>
                <a:lnTo>
                  <a:pt x="0" y="423198"/>
                </a:lnTo>
                <a:lnTo>
                  <a:pt x="0" y="0"/>
                </a:lnTo>
                <a:lnTo>
                  <a:pt x="2347223" y="0"/>
                </a:lnTo>
                <a:lnTo>
                  <a:pt x="2347223" y="423198"/>
                </a:lnTo>
                <a:close/>
              </a:path>
            </a:pathLst>
          </a:custGeom>
          <a:solidFill>
            <a:srgbClr val="FABA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5033879" y="15686124"/>
            <a:ext cx="4794885" cy="170180"/>
          </a:xfrm>
          <a:custGeom>
            <a:avLst/>
            <a:gdLst/>
            <a:ahLst/>
            <a:cxnLst/>
            <a:rect l="l" t="t" r="r" b="b"/>
            <a:pathLst>
              <a:path w="4794884" h="170180">
                <a:moveTo>
                  <a:pt x="0" y="170151"/>
                </a:moveTo>
                <a:lnTo>
                  <a:pt x="4794792" y="170151"/>
                </a:lnTo>
                <a:lnTo>
                  <a:pt x="4794792" y="0"/>
                </a:lnTo>
                <a:lnTo>
                  <a:pt x="0" y="0"/>
                </a:lnTo>
                <a:lnTo>
                  <a:pt x="0" y="170151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5803854" y="15389449"/>
            <a:ext cx="2011680" cy="467359"/>
          </a:xfrm>
          <a:custGeom>
            <a:avLst/>
            <a:gdLst/>
            <a:ahLst/>
            <a:cxnLst/>
            <a:rect l="l" t="t" r="r" b="b"/>
            <a:pathLst>
              <a:path w="2011679" h="467359">
                <a:moveTo>
                  <a:pt x="2011282" y="466826"/>
                </a:moveTo>
                <a:lnTo>
                  <a:pt x="0" y="466826"/>
                </a:lnTo>
                <a:lnTo>
                  <a:pt x="0" y="0"/>
                </a:lnTo>
                <a:lnTo>
                  <a:pt x="2011282" y="0"/>
                </a:lnTo>
                <a:lnTo>
                  <a:pt x="2011282" y="466826"/>
                </a:lnTo>
                <a:close/>
              </a:path>
            </a:pathLst>
          </a:custGeom>
          <a:solidFill>
            <a:srgbClr val="FABA1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372628" y="1354954"/>
            <a:ext cx="653334" cy="822967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185513" y="3942318"/>
            <a:ext cx="1892605" cy="1002488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89181" y="868922"/>
            <a:ext cx="676133" cy="857569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818843" y="267437"/>
            <a:ext cx="732579" cy="698004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95661" y="4406050"/>
            <a:ext cx="12481560" cy="62230"/>
          </a:xfrm>
          <a:custGeom>
            <a:avLst/>
            <a:gdLst/>
            <a:ahLst/>
            <a:cxnLst/>
            <a:rect l="l" t="t" r="r" b="b"/>
            <a:pathLst>
              <a:path w="12481560" h="62229">
                <a:moveTo>
                  <a:pt x="0" y="61875"/>
                </a:moveTo>
                <a:lnTo>
                  <a:pt x="12481425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690207" y="4435015"/>
            <a:ext cx="43815" cy="66040"/>
          </a:xfrm>
          <a:custGeom>
            <a:avLst/>
            <a:gdLst/>
            <a:ahLst/>
            <a:cxnLst/>
            <a:rect l="l" t="t" r="r" b="b"/>
            <a:pathLst>
              <a:path w="43815" h="66039">
                <a:moveTo>
                  <a:pt x="43465" y="0"/>
                </a:moveTo>
                <a:lnTo>
                  <a:pt x="0" y="32937"/>
                </a:lnTo>
                <a:lnTo>
                  <a:pt x="43790" y="65442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10416299" y="15708933"/>
            <a:ext cx="4267200" cy="3023870"/>
          </a:xfrm>
          <a:custGeom>
            <a:avLst/>
            <a:gdLst/>
            <a:ahLst/>
            <a:cxnLst/>
            <a:rect l="l" t="t" r="r" b="b"/>
            <a:pathLst>
              <a:path w="4267200" h="3023869">
                <a:moveTo>
                  <a:pt x="4266895" y="0"/>
                </a:moveTo>
                <a:lnTo>
                  <a:pt x="0" y="0"/>
                </a:lnTo>
                <a:lnTo>
                  <a:pt x="0" y="269506"/>
                </a:lnTo>
                <a:lnTo>
                  <a:pt x="0" y="3023463"/>
                </a:lnTo>
                <a:lnTo>
                  <a:pt x="4266895" y="3023463"/>
                </a:lnTo>
                <a:lnTo>
                  <a:pt x="4266895" y="269506"/>
                </a:lnTo>
                <a:lnTo>
                  <a:pt x="4266895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10208049" y="15511609"/>
            <a:ext cx="2011680" cy="467359"/>
          </a:xfrm>
          <a:custGeom>
            <a:avLst/>
            <a:gdLst/>
            <a:ahLst/>
            <a:cxnLst/>
            <a:rect l="l" t="t" r="r" b="b"/>
            <a:pathLst>
              <a:path w="2011679" h="467359">
                <a:moveTo>
                  <a:pt x="2011282" y="466826"/>
                </a:moveTo>
                <a:lnTo>
                  <a:pt x="0" y="466826"/>
                </a:lnTo>
                <a:lnTo>
                  <a:pt x="0" y="0"/>
                </a:lnTo>
                <a:lnTo>
                  <a:pt x="2011282" y="0"/>
                </a:lnTo>
                <a:lnTo>
                  <a:pt x="2011282" y="466826"/>
                </a:lnTo>
                <a:close/>
              </a:path>
            </a:pathLst>
          </a:custGeom>
          <a:solidFill>
            <a:srgbClr val="FABA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10465458" y="10514514"/>
            <a:ext cx="4218940" cy="3455670"/>
          </a:xfrm>
          <a:custGeom>
            <a:avLst/>
            <a:gdLst/>
            <a:ahLst/>
            <a:cxnLst/>
            <a:rect l="l" t="t" r="r" b="b"/>
            <a:pathLst>
              <a:path w="4218940" h="3455669">
                <a:moveTo>
                  <a:pt x="4218894" y="3455392"/>
                </a:moveTo>
                <a:lnTo>
                  <a:pt x="0" y="3455392"/>
                </a:lnTo>
                <a:lnTo>
                  <a:pt x="0" y="0"/>
                </a:lnTo>
                <a:lnTo>
                  <a:pt x="4218894" y="0"/>
                </a:lnTo>
                <a:lnTo>
                  <a:pt x="4218894" y="3455392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10259457" y="5160318"/>
            <a:ext cx="4454525" cy="4354195"/>
          </a:xfrm>
          <a:custGeom>
            <a:avLst/>
            <a:gdLst/>
            <a:ahLst/>
            <a:cxnLst/>
            <a:rect l="l" t="t" r="r" b="b"/>
            <a:pathLst>
              <a:path w="4454525" h="4354195">
                <a:moveTo>
                  <a:pt x="4454489" y="4354143"/>
                </a:moveTo>
                <a:lnTo>
                  <a:pt x="0" y="4354143"/>
                </a:lnTo>
                <a:lnTo>
                  <a:pt x="0" y="0"/>
                </a:lnTo>
                <a:lnTo>
                  <a:pt x="4454489" y="0"/>
                </a:lnTo>
                <a:lnTo>
                  <a:pt x="4454489" y="4354143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541957" y="49737"/>
            <a:ext cx="5536117" cy="3810098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19510" y="16776841"/>
            <a:ext cx="3542649" cy="3276514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20917" y="15232386"/>
            <a:ext cx="4131636" cy="23864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49737"/>
            <a:ext cx="9874885" cy="2221230"/>
          </a:xfrm>
          <a:prstGeom prst="rect">
            <a:avLst/>
          </a:prstGeom>
        </p:spPr>
        <p:txBody>
          <a:bodyPr vert="horz" wrap="square" lIns="0" tIns="219075" rIns="0" bIns="0" rtlCol="0">
            <a:spAutoFit/>
          </a:bodyPr>
          <a:lstStyle/>
          <a:p>
            <a:pPr marR="417830" algn="ctr">
              <a:lnSpc>
                <a:spcPts val="5165"/>
              </a:lnSpc>
              <a:spcBef>
                <a:spcPts val="1725"/>
              </a:spcBef>
            </a:pPr>
            <a:r>
              <a:rPr sz="5000" spc="-27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000" spc="15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5000" spc="-3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0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9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000" spc="-12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000" spc="112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000" spc="-3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0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-12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000" spc="89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0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-440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5000" spc="-12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000" spc="-104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000" spc="-3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000" spc="-4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0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-45" dirty="0">
                <a:solidFill>
                  <a:srgbClr val="FFFFFF"/>
                </a:solidFill>
                <a:latin typeface="Tahoma"/>
                <a:cs typeface="Tahoma"/>
              </a:rPr>
              <a:t>in</a:t>
            </a:r>
            <a:endParaRPr sz="5000" dirty="0">
              <a:latin typeface="Tahoma"/>
              <a:cs typeface="Tahoma"/>
            </a:endParaRPr>
          </a:p>
          <a:p>
            <a:pPr marL="160020" marR="577850" indent="-635" algn="ctr">
              <a:lnSpc>
                <a:spcPct val="72100"/>
              </a:lnSpc>
              <a:spcBef>
                <a:spcPts val="840"/>
              </a:spcBef>
            </a:pPr>
            <a:r>
              <a:rPr sz="5000" spc="210" dirty="0">
                <a:solidFill>
                  <a:srgbClr val="FFFFFF"/>
                </a:solidFill>
                <a:latin typeface="Tahoma"/>
                <a:cs typeface="Tahoma"/>
              </a:rPr>
              <a:t>entrepreneurship </a:t>
            </a:r>
            <a:r>
              <a:rPr sz="5000" spc="65" dirty="0">
                <a:solidFill>
                  <a:srgbClr val="FFFFFF"/>
                </a:solidFill>
                <a:latin typeface="Tahoma"/>
                <a:cs typeface="Tahoma"/>
              </a:rPr>
              <a:t>and </a:t>
            </a:r>
            <a:r>
              <a:rPr sz="5000" spc="-180" dirty="0">
                <a:solidFill>
                  <a:srgbClr val="FFFFFF"/>
                </a:solidFill>
                <a:latin typeface="Tahoma"/>
                <a:cs typeface="Tahoma"/>
              </a:rPr>
              <a:t>how </a:t>
            </a:r>
            <a:r>
              <a:rPr sz="5000" spc="370" dirty="0">
                <a:solidFill>
                  <a:srgbClr val="FFFFFF"/>
                </a:solidFill>
                <a:latin typeface="Tahoma"/>
                <a:cs typeface="Tahoma"/>
              </a:rPr>
              <a:t>its </a:t>
            </a:r>
            <a:r>
              <a:rPr sz="5000" spc="3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285" dirty="0">
                <a:solidFill>
                  <a:srgbClr val="FFFFFF"/>
                </a:solidFill>
                <a:latin typeface="Tahoma"/>
                <a:cs typeface="Tahoma"/>
              </a:rPr>
              <a:t>contribute</a:t>
            </a:r>
            <a:r>
              <a:rPr sz="5000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430" dirty="0">
                <a:solidFill>
                  <a:srgbClr val="FFFFFF"/>
                </a:solidFill>
                <a:latin typeface="Tahoma"/>
                <a:cs typeface="Tahoma"/>
              </a:rPr>
              <a:t>to</a:t>
            </a:r>
            <a:r>
              <a:rPr sz="5000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-75" dirty="0">
                <a:solidFill>
                  <a:srgbClr val="FFFFFF"/>
                </a:solidFill>
                <a:latin typeface="Tahoma"/>
                <a:cs typeface="Tahoma"/>
              </a:rPr>
              <a:t>economic</a:t>
            </a:r>
            <a:r>
              <a:rPr sz="5000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000" spc="190" dirty="0">
                <a:solidFill>
                  <a:srgbClr val="FFFFFF"/>
                </a:solidFill>
                <a:latin typeface="Tahoma"/>
                <a:cs typeface="Tahoma"/>
              </a:rPr>
              <a:t>growth</a:t>
            </a:r>
            <a:endParaRPr sz="50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0" y="2270435"/>
            <a:ext cx="9533890" cy="1606550"/>
          </a:xfrm>
          <a:prstGeom prst="rect">
            <a:avLst/>
          </a:prstGeom>
          <a:solidFill>
            <a:srgbClr val="F1E6B8"/>
          </a:solidFill>
        </p:spPr>
        <p:txBody>
          <a:bodyPr vert="horz" wrap="square" lIns="0" tIns="146050" rIns="0" bIns="0" rtlCol="0">
            <a:spAutoFit/>
          </a:bodyPr>
          <a:lstStyle/>
          <a:p>
            <a:pPr marL="523875" marR="659130">
              <a:lnSpc>
                <a:spcPct val="118800"/>
              </a:lnSpc>
              <a:spcBef>
                <a:spcPts val="1150"/>
              </a:spcBef>
            </a:pP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Entrepreneurship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0" dirty="0">
                <a:solidFill>
                  <a:srgbClr val="0D0D0D"/>
                </a:solidFill>
                <a:latin typeface="Tahoma"/>
                <a:cs typeface="Tahoma"/>
              </a:rPr>
              <a:t>is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an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important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15" dirty="0">
                <a:solidFill>
                  <a:srgbClr val="0D0D0D"/>
                </a:solidFill>
                <a:latin typeface="Tahoma"/>
                <a:cs typeface="Tahoma"/>
              </a:rPr>
              <a:t>element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40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growth.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155" dirty="0">
                <a:solidFill>
                  <a:srgbClr val="0D0D0D"/>
                </a:solidFill>
                <a:latin typeface="Tahoma"/>
                <a:cs typeface="Tahoma"/>
              </a:rPr>
              <a:t>It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35" dirty="0">
                <a:solidFill>
                  <a:srgbClr val="0D0D0D"/>
                </a:solidFill>
                <a:latin typeface="Tahoma"/>
                <a:cs typeface="Tahoma"/>
              </a:rPr>
              <a:t>helps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30" dirty="0">
                <a:solidFill>
                  <a:srgbClr val="0D0D0D"/>
                </a:solidFill>
                <a:latin typeface="Tahoma"/>
                <a:cs typeface="Tahoma"/>
              </a:rPr>
              <a:t>increase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country's </a:t>
            </a:r>
            <a:r>
              <a:rPr sz="1350" b="1" spc="-3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income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350" b="1" spc="40" dirty="0">
                <a:solidFill>
                  <a:srgbClr val="0D0D0D"/>
                </a:solidFill>
                <a:latin typeface="Tahoma"/>
                <a:cs typeface="Tahoma"/>
              </a:rPr>
              <a:t>reduce </a:t>
            </a:r>
            <a:r>
              <a:rPr sz="1350" b="1" spc="-5" dirty="0">
                <a:solidFill>
                  <a:srgbClr val="0D0D0D"/>
                </a:solidFill>
                <a:latin typeface="Tahoma"/>
                <a:cs typeface="Tahoma"/>
              </a:rPr>
              <a:t>poverty.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This </a:t>
            </a:r>
            <a:r>
              <a:rPr sz="1350" b="1" spc="20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350" b="1" spc="40" dirty="0">
                <a:solidFill>
                  <a:srgbClr val="0D0D0D"/>
                </a:solidFill>
                <a:latin typeface="Tahoma"/>
                <a:cs typeface="Tahoma"/>
              </a:rPr>
              <a:t>because,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the government's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income </a:t>
            </a:r>
            <a:r>
              <a:rPr sz="1350" b="1" spc="35" dirty="0">
                <a:solidFill>
                  <a:srgbClr val="0D0D0D"/>
                </a:solidFill>
                <a:latin typeface="Tahoma"/>
                <a:cs typeface="Tahoma"/>
              </a:rPr>
              <a:t>can </a:t>
            </a:r>
            <a:r>
              <a:rPr sz="1350" b="1" spc="20" dirty="0">
                <a:solidFill>
                  <a:srgbClr val="0D0D0D"/>
                </a:solidFill>
                <a:latin typeface="Tahoma"/>
                <a:cs typeface="Tahoma"/>
              </a:rPr>
              <a:t>help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poor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by </a:t>
            </a:r>
            <a:r>
              <a:rPr sz="1350" b="1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10" dirty="0">
                <a:solidFill>
                  <a:srgbClr val="0D0D0D"/>
                </a:solidFill>
                <a:latin typeface="Tahoma"/>
                <a:cs typeface="Tahoma"/>
              </a:rPr>
              <a:t>providing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various </a:t>
            </a:r>
            <a:r>
              <a:rPr sz="1350" b="1" spc="35" dirty="0">
                <a:solidFill>
                  <a:srgbClr val="0D0D0D"/>
                </a:solidFill>
                <a:latin typeface="Tahoma"/>
                <a:cs typeface="Tahoma"/>
              </a:rPr>
              <a:t>assistance </a:t>
            </a:r>
            <a:r>
              <a:rPr sz="1350" b="1" spc="40" dirty="0">
                <a:solidFill>
                  <a:srgbClr val="0D0D0D"/>
                </a:solidFill>
                <a:latin typeface="Tahoma"/>
                <a:cs typeface="Tahoma"/>
              </a:rPr>
              <a:t>such </a:t>
            </a:r>
            <a:r>
              <a:rPr sz="1350" b="1" spc="50" dirty="0">
                <a:solidFill>
                  <a:srgbClr val="0D0D0D"/>
                </a:solidFill>
                <a:latin typeface="Tahoma"/>
                <a:cs typeface="Tahoma"/>
              </a:rPr>
              <a:t>as 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job </a:t>
            </a:r>
            <a:r>
              <a:rPr sz="1350" b="1" spc="-5" dirty="0">
                <a:solidFill>
                  <a:srgbClr val="0D0D0D"/>
                </a:solidFill>
                <a:latin typeface="Tahoma"/>
                <a:cs typeface="Tahoma"/>
              </a:rPr>
              <a:t>opportunities. </a:t>
            </a:r>
            <a:r>
              <a:rPr sz="1350" b="1" spc="15" dirty="0">
                <a:solidFill>
                  <a:srgbClr val="0D0D0D"/>
                </a:solidFill>
                <a:latin typeface="Tahoma"/>
                <a:cs typeface="Tahoma"/>
              </a:rPr>
              <a:t>Therefore, </a:t>
            </a:r>
            <a:r>
              <a:rPr sz="1350" b="1" spc="-10" dirty="0">
                <a:solidFill>
                  <a:srgbClr val="0D0D0D"/>
                </a:solidFill>
                <a:latin typeface="Tahoma"/>
                <a:cs typeface="Tahoma"/>
              </a:rPr>
              <a:t>this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study </a:t>
            </a:r>
            <a:r>
              <a:rPr sz="1350" b="1" spc="15" dirty="0">
                <a:solidFill>
                  <a:srgbClr val="0D0D0D"/>
                </a:solidFill>
                <a:latin typeface="Tahoma"/>
                <a:cs typeface="Tahoma"/>
              </a:rPr>
              <a:t>was </a:t>
            </a:r>
            <a:r>
              <a:rPr sz="1350" b="1" spc="35" dirty="0">
                <a:solidFill>
                  <a:srgbClr val="0D0D0D"/>
                </a:solidFill>
                <a:latin typeface="Tahoma"/>
                <a:cs typeface="Tahoma"/>
              </a:rPr>
              <a:t>done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350" b="1" spc="30" dirty="0">
                <a:solidFill>
                  <a:srgbClr val="0D0D0D"/>
                </a:solidFill>
                <a:latin typeface="Tahoma"/>
                <a:cs typeface="Tahoma"/>
              </a:rPr>
              <a:t>look </a:t>
            </a:r>
            <a:r>
              <a:rPr sz="1350" b="1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at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5" dirty="0">
                <a:solidFill>
                  <a:srgbClr val="0D0D0D"/>
                </a:solidFill>
                <a:latin typeface="Tahoma"/>
                <a:cs typeface="Tahoma"/>
              </a:rPr>
              <a:t>contribution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10" dirty="0">
                <a:solidFill>
                  <a:srgbClr val="0D0D0D"/>
                </a:solidFill>
                <a:latin typeface="Tahoma"/>
                <a:cs typeface="Tahoma"/>
              </a:rPr>
              <a:t>to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40" dirty="0">
                <a:solidFill>
                  <a:srgbClr val="0D0D0D"/>
                </a:solidFill>
                <a:latin typeface="Tahoma"/>
                <a:cs typeface="Tahoma"/>
              </a:rPr>
              <a:t>economic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10" dirty="0">
                <a:solidFill>
                  <a:srgbClr val="0D0D0D"/>
                </a:solidFill>
                <a:latin typeface="Tahoma"/>
                <a:cs typeface="Tahoma"/>
              </a:rPr>
              <a:t>growth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50" dirty="0">
                <a:solidFill>
                  <a:srgbClr val="0D0D0D"/>
                </a:solidFill>
                <a:latin typeface="Tahoma"/>
                <a:cs typeface="Tahoma"/>
              </a:rPr>
              <a:t>as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they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dirty="0">
                <a:solidFill>
                  <a:srgbClr val="0D0D0D"/>
                </a:solidFill>
                <a:latin typeface="Tahoma"/>
                <a:cs typeface="Tahoma"/>
              </a:rPr>
              <a:t>have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played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15" dirty="0">
                <a:solidFill>
                  <a:srgbClr val="0D0D0D"/>
                </a:solidFill>
                <a:latin typeface="Tahoma"/>
                <a:cs typeface="Tahoma"/>
              </a:rPr>
              <a:t>an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20" dirty="0">
                <a:solidFill>
                  <a:srgbClr val="0D0D0D"/>
                </a:solidFill>
                <a:latin typeface="Tahoma"/>
                <a:cs typeface="Tahoma"/>
              </a:rPr>
              <a:t>important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25" dirty="0">
                <a:solidFill>
                  <a:srgbClr val="0D0D0D"/>
                </a:solidFill>
                <a:latin typeface="Tahoma"/>
                <a:cs typeface="Tahoma"/>
              </a:rPr>
              <a:t>role</a:t>
            </a:r>
            <a:r>
              <a:rPr sz="1350" b="1" spc="-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350" b="1" spc="-5" dirty="0">
                <a:solidFill>
                  <a:srgbClr val="0D0D0D"/>
                </a:solidFill>
                <a:latin typeface="Tahoma"/>
                <a:cs typeface="Tahoma"/>
              </a:rPr>
              <a:t>lately.</a:t>
            </a:r>
            <a:endParaRPr sz="1350" dirty="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5011" y="558481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5571" y="47991"/>
                </a:moveTo>
                <a:lnTo>
                  <a:pt x="22420" y="47991"/>
                </a:lnTo>
                <a:lnTo>
                  <a:pt x="20859" y="47837"/>
                </a:lnTo>
                <a:lnTo>
                  <a:pt x="0" y="25571"/>
                </a:lnTo>
                <a:lnTo>
                  <a:pt x="0" y="22420"/>
                </a:lnTo>
                <a:lnTo>
                  <a:pt x="22420" y="0"/>
                </a:lnTo>
                <a:lnTo>
                  <a:pt x="25571" y="0"/>
                </a:lnTo>
                <a:lnTo>
                  <a:pt x="47991" y="23995"/>
                </a:lnTo>
                <a:lnTo>
                  <a:pt x="47991" y="25571"/>
                </a:lnTo>
                <a:lnTo>
                  <a:pt x="25571" y="47991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5011" y="623924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5571" y="47991"/>
                </a:moveTo>
                <a:lnTo>
                  <a:pt x="22420" y="47991"/>
                </a:lnTo>
                <a:lnTo>
                  <a:pt x="20859" y="47837"/>
                </a:lnTo>
                <a:lnTo>
                  <a:pt x="0" y="25571"/>
                </a:lnTo>
                <a:lnTo>
                  <a:pt x="0" y="22420"/>
                </a:lnTo>
                <a:lnTo>
                  <a:pt x="22420" y="0"/>
                </a:lnTo>
                <a:lnTo>
                  <a:pt x="25571" y="0"/>
                </a:lnTo>
                <a:lnTo>
                  <a:pt x="47991" y="23995"/>
                </a:lnTo>
                <a:lnTo>
                  <a:pt x="47991" y="25571"/>
                </a:lnTo>
                <a:lnTo>
                  <a:pt x="25571" y="47991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85011" y="776624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59">
                <a:moveTo>
                  <a:pt x="25571" y="47991"/>
                </a:moveTo>
                <a:lnTo>
                  <a:pt x="22420" y="47991"/>
                </a:lnTo>
                <a:lnTo>
                  <a:pt x="20859" y="47837"/>
                </a:lnTo>
                <a:lnTo>
                  <a:pt x="0" y="25571"/>
                </a:lnTo>
                <a:lnTo>
                  <a:pt x="0" y="22420"/>
                </a:lnTo>
                <a:lnTo>
                  <a:pt x="22420" y="0"/>
                </a:lnTo>
                <a:lnTo>
                  <a:pt x="25571" y="0"/>
                </a:lnTo>
                <a:lnTo>
                  <a:pt x="47991" y="23995"/>
                </a:lnTo>
                <a:lnTo>
                  <a:pt x="47991" y="25571"/>
                </a:lnTo>
                <a:lnTo>
                  <a:pt x="25571" y="47991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82200" y="5286174"/>
            <a:ext cx="4860290" cy="422084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525780" marR="300990" algn="just">
              <a:lnSpc>
                <a:spcPct val="119300"/>
              </a:lnSpc>
            </a:pP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Entrepreneurship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help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increase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productivity,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capacity and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size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economy with creativity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competition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entrepreneurs.</a:t>
            </a:r>
            <a:endParaRPr sz="1200">
              <a:latin typeface="Tahoma"/>
              <a:cs typeface="Tahoma"/>
            </a:endParaRPr>
          </a:p>
          <a:p>
            <a:pPr marL="525780" marR="300990" algn="just">
              <a:lnSpc>
                <a:spcPct val="119300"/>
              </a:lnSpc>
            </a:pP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We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can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see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with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clearly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that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there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positive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relationship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r>
              <a:rPr sz="1200" spc="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entrepreneurship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country's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growth.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Thus,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production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products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and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services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from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entrepreneurs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will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be 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offered 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others.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sale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purchase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session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will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00" dirty="0">
                <a:solidFill>
                  <a:srgbClr val="0D0D0D"/>
                </a:solidFill>
                <a:latin typeface="Tahoma"/>
                <a:cs typeface="Tahoma"/>
              </a:rPr>
              <a:t>take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place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whether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product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will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be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exported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or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not.</a:t>
            </a:r>
            <a:endParaRPr sz="1200">
              <a:latin typeface="Tahoma"/>
              <a:cs typeface="Tahoma"/>
            </a:endParaRPr>
          </a:p>
          <a:p>
            <a:pPr marL="525780" marR="301625" algn="just">
              <a:lnSpc>
                <a:spcPct val="119300"/>
              </a:lnSpc>
            </a:pP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Several</a:t>
            </a:r>
            <a:r>
              <a:rPr sz="1200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studies</a:t>
            </a:r>
            <a:r>
              <a:rPr sz="1200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(Satar</a:t>
            </a:r>
            <a:r>
              <a:rPr sz="1200" spc="1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Natasha,</a:t>
            </a:r>
            <a:r>
              <a:rPr sz="1200" spc="1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2019;</a:t>
            </a:r>
            <a:r>
              <a:rPr sz="1200" spc="1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Shinnar</a:t>
            </a:r>
            <a:r>
              <a:rPr sz="1200" spc="1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00" dirty="0">
                <a:solidFill>
                  <a:srgbClr val="0D0D0D"/>
                </a:solidFill>
                <a:latin typeface="Tahoma"/>
                <a:cs typeface="Tahoma"/>
              </a:rPr>
              <a:t>et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al.,</a:t>
            </a:r>
            <a:r>
              <a:rPr sz="1200" spc="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2018)</a:t>
            </a:r>
            <a:r>
              <a:rPr sz="1200" spc="30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studied</a:t>
            </a:r>
            <a:r>
              <a:rPr sz="1200" spc="2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entrepreneurial</a:t>
            </a:r>
            <a:r>
              <a:rPr sz="1200" spc="30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initiatives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regardless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gender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but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neglected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contribution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female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business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women.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Some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research,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such </a:t>
            </a:r>
            <a:r>
              <a:rPr sz="1200" spc="85" dirty="0">
                <a:solidFill>
                  <a:srgbClr val="0D0D0D"/>
                </a:solidFill>
                <a:latin typeface="Tahoma"/>
                <a:cs typeface="Tahoma"/>
              </a:rPr>
              <a:t>as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Amrita </a:t>
            </a:r>
            <a:r>
              <a:rPr sz="1200" spc="100" dirty="0">
                <a:solidFill>
                  <a:srgbClr val="0D0D0D"/>
                </a:solidFill>
                <a:latin typeface="Tahoma"/>
                <a:cs typeface="Tahoma"/>
              </a:rPr>
              <a:t>et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al.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(2018)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Guzman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Kacperczyk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(2019),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have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explored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women's 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entrepreneurship.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07807" y="4819346"/>
            <a:ext cx="1950720" cy="333375"/>
          </a:xfrm>
          <a:prstGeom prst="rect">
            <a:avLst/>
          </a:prstGeom>
          <a:solidFill>
            <a:srgbClr val="FABA17"/>
          </a:solidFill>
        </p:spPr>
        <p:txBody>
          <a:bodyPr vert="horz" wrap="square" lIns="0" tIns="49530" rIns="0" bIns="0" rtlCol="0">
            <a:spAutoFit/>
          </a:bodyPr>
          <a:lstStyle/>
          <a:p>
            <a:pPr marL="180340">
              <a:lnSpc>
                <a:spcPts val="2230"/>
              </a:lnSpc>
              <a:spcBef>
                <a:spcPts val="390"/>
              </a:spcBef>
            </a:pPr>
            <a:r>
              <a:rPr sz="1900" spc="60" dirty="0">
                <a:solidFill>
                  <a:srgbClr val="FFFFFF"/>
                </a:solidFill>
                <a:latin typeface="Tahoma"/>
                <a:cs typeface="Tahoma"/>
              </a:rPr>
              <a:t>Introduction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67671" y="5569839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4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885128" y="5443407"/>
            <a:ext cx="3892550" cy="444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4500"/>
              </a:lnSpc>
              <a:spcBef>
                <a:spcPts val="100"/>
              </a:spcBef>
            </a:pP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r>
              <a:rPr sz="1200" spc="2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200" spc="2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spc="3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world's</a:t>
            </a:r>
            <a:r>
              <a:rPr sz="1200" spc="2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fastest</a:t>
            </a:r>
            <a:r>
              <a:rPr sz="1200" spc="2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rising</a:t>
            </a:r>
            <a:r>
              <a:rPr sz="1200" spc="3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entrepreneurs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(Brush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Cooper,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-40" dirty="0">
                <a:solidFill>
                  <a:srgbClr val="0D0D0D"/>
                </a:solidFill>
                <a:latin typeface="Tahoma"/>
                <a:cs typeface="Tahoma"/>
              </a:rPr>
              <a:t>2012;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Patil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Deshpande,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2018).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67671" y="5988674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4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565162" y="5890200"/>
            <a:ext cx="321246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196340" algn="l"/>
                <a:tab pos="2140585" algn="l"/>
                <a:tab pos="2428875" algn="l"/>
              </a:tabLst>
            </a:pP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entrepreneurs,	particularly	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	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developing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85128" y="5862242"/>
            <a:ext cx="580390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4500"/>
              </a:lnSpc>
              <a:spcBef>
                <a:spcPts val="100"/>
              </a:spcBef>
            </a:pP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Women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200" spc="-70" dirty="0">
                <a:solidFill>
                  <a:srgbClr val="0D0D0D"/>
                </a:solidFill>
                <a:latin typeface="Tahoma"/>
                <a:cs typeface="Tahoma"/>
              </a:rPr>
              <a:t>, 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wealth,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73615" y="6309036"/>
            <a:ext cx="2072639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01675" algn="l"/>
                <a:tab pos="1580515" algn="l"/>
              </a:tabLst>
            </a:pP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spc="-5" dirty="0">
                <a:solidFill>
                  <a:srgbClr val="0D0D0D"/>
                </a:solidFill>
                <a:latin typeface="Tahoma"/>
                <a:cs typeface="Tahoma"/>
              </a:rPr>
              <a:t>v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-5" dirty="0">
                <a:solidFill>
                  <a:srgbClr val="0D0D0D"/>
                </a:solidFill>
                <a:latin typeface="Tahoma"/>
                <a:cs typeface="Tahoma"/>
              </a:rPr>
              <a:t>y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u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-70" dirty="0">
                <a:solidFill>
                  <a:srgbClr val="0D0D0D"/>
                </a:solidFill>
                <a:latin typeface="Tahoma"/>
                <a:cs typeface="Tahoma"/>
              </a:rPr>
              <a:t>,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hu</a:t>
            </a:r>
            <a:r>
              <a:rPr sz="1200" spc="-20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74575" y="6071660"/>
            <a:ext cx="3202940" cy="44450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10"/>
              </a:spcBef>
            </a:pP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play </a:t>
            </a:r>
            <a:r>
              <a:rPr sz="1200" spc="1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an </a:t>
            </a:r>
            <a:r>
              <a:rPr sz="1200" spc="1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important </a:t>
            </a:r>
            <a:r>
              <a:rPr sz="1200" spc="1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role </a:t>
            </a:r>
            <a:r>
              <a:rPr sz="1200" spc="1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 </a:t>
            </a:r>
            <a:r>
              <a:rPr sz="1200" spc="18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creating </a:t>
            </a:r>
            <a:r>
              <a:rPr sz="1200" spc="1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jobs,</a:t>
            </a:r>
            <a:endParaRPr sz="12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209"/>
              </a:spcBef>
            </a:pP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development,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67671" y="6826345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6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6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67671" y="7873434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4" h="43815">
                <a:moveTo>
                  <a:pt x="24707" y="43628"/>
                </a:moveTo>
                <a:lnTo>
                  <a:pt x="18921" y="43628"/>
                </a:lnTo>
                <a:lnTo>
                  <a:pt x="16138" y="43074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D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885128" y="6490495"/>
            <a:ext cx="3892550" cy="232918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310"/>
              </a:spcBef>
            </a:pP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education,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health,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national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development.</a:t>
            </a:r>
            <a:endParaRPr sz="1200">
              <a:latin typeface="Tahoma"/>
              <a:cs typeface="Tahoma"/>
            </a:endParaRPr>
          </a:p>
          <a:p>
            <a:pPr marR="5080" algn="just">
              <a:lnSpc>
                <a:spcPct val="114500"/>
              </a:lnSpc>
            </a:pP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Since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they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are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major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contributors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global economic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growth,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particularly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in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low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middle-income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economies,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it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emphasised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that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they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should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work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with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governments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financial</a:t>
            </a:r>
            <a:r>
              <a:rPr sz="1200" spc="4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institutions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address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these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limits.</a:t>
            </a:r>
            <a:endParaRPr sz="1200">
              <a:latin typeface="Tahoma"/>
              <a:cs typeface="Tahoma"/>
            </a:endParaRPr>
          </a:p>
          <a:p>
            <a:pPr marR="5080" algn="just">
              <a:lnSpc>
                <a:spcPct val="114500"/>
              </a:lnSpc>
            </a:pP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Self-fulfillment,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creative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skills,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desire</a:t>
            </a:r>
            <a:r>
              <a:rPr sz="1200" spc="4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for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independence,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desire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wealth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power,</a:t>
            </a:r>
            <a:r>
              <a:rPr sz="1200" spc="37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social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status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are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all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factors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that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contribute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7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increased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female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entrepreneurship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industrialised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countries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(Shah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Saurabh,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2015).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074525" y="10780996"/>
            <a:ext cx="4062095" cy="149161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10"/>
              </a:spcBef>
            </a:pP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Role</a:t>
            </a:r>
            <a:r>
              <a:rPr sz="1200" spc="-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spc="-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endParaRPr sz="1200">
              <a:latin typeface="Tahoma"/>
              <a:cs typeface="Tahoma"/>
            </a:endParaRPr>
          </a:p>
          <a:p>
            <a:pPr marL="88900" indent="-89535">
              <a:lnSpc>
                <a:spcPct val="100000"/>
              </a:lnSpc>
              <a:spcBef>
                <a:spcPts val="209"/>
              </a:spcBef>
              <a:buSzPct val="91666"/>
              <a:buAutoNum type="arabicPeriod"/>
              <a:tabLst>
                <a:tab pos="89535" algn="l"/>
              </a:tabLst>
            </a:pP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Create</a:t>
            </a:r>
            <a:r>
              <a:rPr sz="1200" spc="-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Job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Opportunities</a:t>
            </a:r>
            <a:endParaRPr sz="1200">
              <a:latin typeface="Tahoma"/>
              <a:cs typeface="Tahoma"/>
            </a:endParaRPr>
          </a:p>
          <a:p>
            <a:pPr marR="5080">
              <a:lnSpc>
                <a:spcPct val="114500"/>
              </a:lnSpc>
            </a:pP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Women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has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open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big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opportunity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jobs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for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community.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0D0D0D"/>
                </a:solidFill>
                <a:latin typeface="Tahoma"/>
                <a:cs typeface="Tahoma"/>
              </a:rPr>
              <a:t>By</a:t>
            </a:r>
            <a:r>
              <a:rPr sz="1200" spc="19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increasing,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it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will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lower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unemployment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rate</a:t>
            </a:r>
            <a:r>
              <a:rPr sz="1200" spc="19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stabilize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labor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force.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Tahoma"/>
              <a:cs typeface="Tahoma"/>
            </a:endParaRPr>
          </a:p>
          <a:p>
            <a:pPr marL="175260" indent="-175895">
              <a:lnSpc>
                <a:spcPct val="100000"/>
              </a:lnSpc>
              <a:buSzPct val="91666"/>
              <a:buAutoNum type="arabicPeriod" startAt="2"/>
              <a:tabLst>
                <a:tab pos="175895" algn="l"/>
              </a:tabLst>
            </a:pPr>
            <a:r>
              <a:rPr sz="1200" spc="-10" dirty="0">
                <a:solidFill>
                  <a:srgbClr val="0D0D0D"/>
                </a:solidFill>
                <a:latin typeface="Tahoma"/>
                <a:cs typeface="Tahoma"/>
              </a:rPr>
              <a:t>Lower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poverty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08818" y="12246920"/>
            <a:ext cx="3027680" cy="444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45720">
              <a:lnSpc>
                <a:spcPct val="114500"/>
              </a:lnSpc>
              <a:spcBef>
                <a:spcPts val="100"/>
              </a:spcBef>
              <a:tabLst>
                <a:tab pos="340360" algn="l"/>
                <a:tab pos="1109345" algn="l"/>
                <a:tab pos="1151890" algn="l"/>
                <a:tab pos="1525905" algn="l"/>
                <a:tab pos="2257425" algn="l"/>
                <a:tab pos="2283460" algn="l"/>
                <a:tab pos="2611120" algn="l"/>
              </a:tabLst>
            </a:pP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f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-20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145" dirty="0">
                <a:solidFill>
                  <a:srgbClr val="0D0D0D"/>
                </a:solidFill>
                <a:latin typeface="Tahoma"/>
                <a:cs typeface="Tahoma"/>
              </a:rPr>
              <a:t>-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	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se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	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-3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ib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u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e  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x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</a:t>
            </a:r>
            <a:r>
              <a:rPr sz="1200" spc="-20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spc="-70" dirty="0">
                <a:solidFill>
                  <a:srgbClr val="0D0D0D"/>
                </a:solidFill>
                <a:latin typeface="Tahoma"/>
                <a:cs typeface="Tahoma"/>
              </a:rPr>
              <a:t>.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-3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	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h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es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74525" y="12246920"/>
            <a:ext cx="858519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4500"/>
              </a:lnSpc>
              <a:spcBef>
                <a:spcPts val="100"/>
              </a:spcBef>
            </a:pP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Successful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g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ni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f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spc="9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1200" spc="-5" dirty="0">
                <a:solidFill>
                  <a:srgbClr val="0D0D0D"/>
                </a:solidFill>
                <a:latin typeface="Tahoma"/>
                <a:cs typeface="Tahoma"/>
              </a:rPr>
              <a:t>y 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enterprises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85065" y="12693713"/>
            <a:ext cx="315150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expand, </a:t>
            </a:r>
            <a:r>
              <a:rPr sz="1200" spc="1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their </a:t>
            </a:r>
            <a:r>
              <a:rPr sz="1200" spc="1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revenues </a:t>
            </a:r>
            <a:r>
              <a:rPr sz="1200" spc="1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rise, </a:t>
            </a:r>
            <a:r>
              <a:rPr sz="1200" spc="1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resulting </a:t>
            </a:r>
            <a:r>
              <a:rPr sz="1200" spc="1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74525" y="12875173"/>
            <a:ext cx="406209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14500"/>
              </a:lnSpc>
              <a:spcBef>
                <a:spcPts val="100"/>
              </a:spcBef>
            </a:pP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larger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tax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contributions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government. </a:t>
            </a:r>
            <a:r>
              <a:rPr sz="1200" spc="-5" dirty="0">
                <a:solidFill>
                  <a:srgbClr val="0D0D0D"/>
                </a:solidFill>
                <a:latin typeface="Tahoma"/>
                <a:cs typeface="Tahoma"/>
              </a:rPr>
              <a:t>This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extra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cash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can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be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used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for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variety  of 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development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initiatives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public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welfare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programmes.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65686" y="10328982"/>
            <a:ext cx="2867025" cy="259079"/>
          </a:xfrm>
          <a:prstGeom prst="rect">
            <a:avLst/>
          </a:prstGeom>
          <a:solidFill>
            <a:srgbClr val="FABA17"/>
          </a:solidFill>
        </p:spPr>
        <p:txBody>
          <a:bodyPr vert="horz" wrap="square" lIns="0" tIns="54610" rIns="0" bIns="0" rtlCol="0">
            <a:spAutoFit/>
          </a:bodyPr>
          <a:lstStyle/>
          <a:p>
            <a:pPr marL="122555">
              <a:lnSpc>
                <a:spcPts val="1605"/>
              </a:lnSpc>
              <a:spcBef>
                <a:spcPts val="430"/>
              </a:spcBef>
            </a:pPr>
            <a:r>
              <a:rPr sz="19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90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9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90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900" spc="-55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14" dirty="0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29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190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900" spc="-24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35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190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09083" y="10317165"/>
            <a:ext cx="2347595" cy="245745"/>
          </a:xfrm>
          <a:prstGeom prst="rect">
            <a:avLst/>
          </a:prstGeom>
          <a:solidFill>
            <a:srgbClr val="FABA17"/>
          </a:solidFill>
        </p:spPr>
        <p:txBody>
          <a:bodyPr vert="horz" wrap="square" lIns="0" tIns="66675" rIns="0" bIns="0" rtlCol="0">
            <a:spAutoFit/>
          </a:bodyPr>
          <a:lstStyle/>
          <a:p>
            <a:pPr marL="192405">
              <a:lnSpc>
                <a:spcPts val="1405"/>
              </a:lnSpc>
              <a:spcBef>
                <a:spcPts val="525"/>
              </a:spcBef>
            </a:pPr>
            <a:r>
              <a:rPr sz="1900" spc="-195" dirty="0">
                <a:solidFill>
                  <a:srgbClr val="FFFFFF"/>
                </a:solidFill>
                <a:latin typeface="Tahoma"/>
                <a:cs typeface="Tahoma"/>
              </a:rPr>
              <a:t>RECOMMENDATION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33879" y="15856277"/>
            <a:ext cx="4794885" cy="2853690"/>
          </a:xfrm>
          <a:prstGeom prst="rect">
            <a:avLst/>
          </a:prstGeom>
          <a:solidFill>
            <a:srgbClr val="F1E6B8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000">
              <a:latin typeface="Times New Roman"/>
              <a:cs typeface="Times New Roman"/>
            </a:endParaRPr>
          </a:p>
          <a:p>
            <a:pPr marL="136525" marR="278765" algn="just">
              <a:lnSpc>
                <a:spcPct val="114500"/>
              </a:lnSpc>
            </a:pPr>
            <a:r>
              <a:rPr sz="1200" spc="-15" dirty="0">
                <a:solidFill>
                  <a:srgbClr val="0D0D0D"/>
                </a:solidFill>
                <a:latin typeface="Tahoma"/>
                <a:cs typeface="Tahoma"/>
              </a:rPr>
              <a:t>In</a:t>
            </a:r>
            <a:r>
              <a:rPr sz="1200" spc="3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conclusion, women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entrepreneur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is one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iimportant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role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in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all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countries. It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because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they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have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contribute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growth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different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ways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influenfe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good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lifestyle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such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as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health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their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own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family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all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75" dirty="0">
                <a:solidFill>
                  <a:srgbClr val="0D0D0D"/>
                </a:solidFill>
                <a:latin typeface="Tahoma"/>
                <a:cs typeface="Tahoma"/>
              </a:rPr>
              <a:t>at 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once.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Since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there 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are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positive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relationship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between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entrepreurship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economic 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growth, </a:t>
            </a:r>
            <a:r>
              <a:rPr sz="1200" spc="60" dirty="0">
                <a:solidFill>
                  <a:srgbClr val="0D0D0D"/>
                </a:solidFill>
                <a:latin typeface="Tahoma"/>
                <a:cs typeface="Tahoma"/>
              </a:rPr>
              <a:t>a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lot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people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have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play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their </a:t>
            </a:r>
            <a:r>
              <a:rPr sz="1200" dirty="0">
                <a:solidFill>
                  <a:srgbClr val="0D0D0D"/>
                </a:solidFill>
                <a:latin typeface="Tahoma"/>
                <a:cs typeface="Tahoma"/>
              </a:rPr>
              <a:t>role. </a:t>
            </a:r>
            <a:r>
              <a:rPr sz="1200" spc="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Government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need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invest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and gave incentives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that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could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 easier business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that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had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created.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It 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also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to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be </a:t>
            </a:r>
            <a:r>
              <a:rPr sz="1200" spc="4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50" dirty="0">
                <a:solidFill>
                  <a:srgbClr val="0D0D0D"/>
                </a:solidFill>
                <a:latin typeface="Tahoma"/>
                <a:cs typeface="Tahoma"/>
              </a:rPr>
              <a:t>note </a:t>
            </a:r>
            <a:r>
              <a:rPr sz="1200" spc="65" dirty="0">
                <a:solidFill>
                  <a:srgbClr val="0D0D0D"/>
                </a:solidFill>
                <a:latin typeface="Tahoma"/>
                <a:cs typeface="Tahoma"/>
              </a:rPr>
              <a:t>that </a:t>
            </a:r>
            <a:r>
              <a:rPr sz="1200" spc="55" dirty="0">
                <a:solidFill>
                  <a:srgbClr val="0D0D0D"/>
                </a:solidFill>
                <a:latin typeface="Tahoma"/>
                <a:cs typeface="Tahoma"/>
              </a:rPr>
              <a:t>the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impact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of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women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entrepreneurship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is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different </a:t>
            </a:r>
            <a:r>
              <a:rPr sz="1200" spc="-3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40" dirty="0">
                <a:solidFill>
                  <a:srgbClr val="0D0D0D"/>
                </a:solidFill>
                <a:latin typeface="Tahoma"/>
                <a:cs typeface="Tahoma"/>
              </a:rPr>
              <a:t>depends</a:t>
            </a:r>
            <a:r>
              <a:rPr sz="12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0" dirty="0">
                <a:solidFill>
                  <a:srgbClr val="0D0D0D"/>
                </a:solidFill>
                <a:latin typeface="Tahoma"/>
                <a:cs typeface="Tahoma"/>
              </a:rPr>
              <a:t>on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35" dirty="0">
                <a:solidFill>
                  <a:srgbClr val="0D0D0D"/>
                </a:solidFill>
                <a:latin typeface="Tahoma"/>
                <a:cs typeface="Tahoma"/>
              </a:rPr>
              <a:t>development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5" dirty="0">
                <a:solidFill>
                  <a:srgbClr val="0D0D0D"/>
                </a:solidFill>
                <a:latin typeface="Tahoma"/>
                <a:cs typeface="Tahoma"/>
              </a:rPr>
              <a:t>of</a:t>
            </a:r>
            <a:r>
              <a:rPr sz="1200" spc="1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spc="20" dirty="0">
                <a:solidFill>
                  <a:srgbClr val="0D0D0D"/>
                </a:solidFill>
                <a:latin typeface="Tahoma"/>
                <a:cs typeface="Tahoma"/>
              </a:rPr>
              <a:t>countries.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803854" y="15389449"/>
            <a:ext cx="2011680" cy="297180"/>
          </a:xfrm>
          <a:prstGeom prst="rect">
            <a:avLst/>
          </a:prstGeom>
          <a:solidFill>
            <a:srgbClr val="FABA17"/>
          </a:solidFill>
        </p:spPr>
        <p:txBody>
          <a:bodyPr vert="horz" wrap="square" lIns="0" tIns="122555" rIns="0" bIns="0" rtlCol="0">
            <a:spAutoFit/>
          </a:bodyPr>
          <a:lstStyle/>
          <a:p>
            <a:pPr marL="270510">
              <a:lnSpc>
                <a:spcPts val="1370"/>
              </a:lnSpc>
              <a:spcBef>
                <a:spcPts val="965"/>
              </a:spcBef>
            </a:pPr>
            <a:r>
              <a:rPr sz="1900" spc="40" dirty="0">
                <a:solidFill>
                  <a:srgbClr val="FFFFFF"/>
                </a:solidFill>
                <a:latin typeface="Tahoma"/>
                <a:cs typeface="Tahoma"/>
              </a:rPr>
              <a:t>Conclusion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96730" y="4054374"/>
            <a:ext cx="5599430" cy="3886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561205" algn="l"/>
              </a:tabLst>
            </a:pPr>
            <a:r>
              <a:rPr sz="2350" spc="-55" dirty="0">
                <a:solidFill>
                  <a:srgbClr val="0D0D0D"/>
                </a:solidFill>
                <a:latin typeface="Tahoma"/>
                <a:cs typeface="Tahoma"/>
              </a:rPr>
              <a:t>F</a:t>
            </a:r>
            <a:r>
              <a:rPr sz="2350" spc="2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2350" spc="-160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2350" spc="-3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2350" spc="-36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2350" spc="2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2350" spc="-260" dirty="0">
                <a:solidFill>
                  <a:srgbClr val="0D0D0D"/>
                </a:solidFill>
                <a:latin typeface="Tahoma"/>
                <a:cs typeface="Tahoma"/>
              </a:rPr>
              <a:t>H</a:t>
            </a:r>
            <a:r>
              <a:rPr sz="2350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50" spc="-100" dirty="0">
                <a:solidFill>
                  <a:srgbClr val="0D0D0D"/>
                </a:solidFill>
                <a:latin typeface="Tahoma"/>
                <a:cs typeface="Tahoma"/>
              </a:rPr>
              <a:t>B</a:t>
            </a:r>
            <a:r>
              <a:rPr sz="2350" spc="-3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2350" spc="-27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2350" spc="-120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2350" spc="-3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2350" spc="-2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350" spc="-95" dirty="0">
                <a:solidFill>
                  <a:srgbClr val="0D0D0D"/>
                </a:solidFill>
                <a:latin typeface="Tahoma"/>
                <a:cs typeface="Tahoma"/>
              </a:rPr>
              <a:t>L</a:t>
            </a:r>
            <a:r>
              <a:rPr sz="2350" spc="2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2350" spc="-315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2350" spc="-36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2350" spc="-360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2350" spc="-27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lang="en-MY" sz="2350" spc="-20" dirty="0">
                <a:solidFill>
                  <a:srgbClr val="0D0D0D"/>
                </a:solidFill>
                <a:latin typeface="Tahoma"/>
                <a:cs typeface="Tahoma"/>
              </a:rPr>
              <a:t>, CHEONG JIA QI</a:t>
            </a:r>
            <a:endParaRPr sz="2350" dirty="0">
              <a:latin typeface="Tahoma"/>
              <a:cs typeface="Tahom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05510" y="11293337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05960" y="10771847"/>
            <a:ext cx="4114165" cy="988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175" marR="271145" indent="-130810" algn="just">
              <a:lnSpc>
                <a:spcPct val="114500"/>
              </a:lnSpc>
              <a:spcBef>
                <a:spcPts val="100"/>
              </a:spcBef>
            </a:pPr>
            <a:r>
              <a:rPr sz="1200" b="1" spc="-275" dirty="0">
                <a:solidFill>
                  <a:srgbClr val="0D0D0D"/>
                </a:solidFill>
                <a:latin typeface="Tahoma"/>
                <a:cs typeface="Tahoma"/>
              </a:rPr>
              <a:t>1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.</a:t>
            </a:r>
            <a:r>
              <a:rPr sz="1200" b="1" spc="-2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95" dirty="0">
                <a:solidFill>
                  <a:srgbClr val="0D0D0D"/>
                </a:solidFill>
                <a:latin typeface="Tahoma"/>
                <a:cs typeface="Tahoma"/>
              </a:rPr>
              <a:t>W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b="1" spc="20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b="1" spc="15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1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ee</a:t>
            </a:r>
            <a:r>
              <a:rPr sz="1200" b="1" spc="5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5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b="1" spc="10" dirty="0">
                <a:solidFill>
                  <a:srgbClr val="0D0D0D"/>
                </a:solidFill>
                <a:latin typeface="Tahoma"/>
                <a:cs typeface="Tahoma"/>
              </a:rPr>
              <a:t>nn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b="1" spc="-55" dirty="0">
                <a:solidFill>
                  <a:srgbClr val="0D0D0D"/>
                </a:solidFill>
                <a:latin typeface="Tahoma"/>
                <a:cs typeface="Tahoma"/>
              </a:rPr>
              <a:t>c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b="1" spc="-5" dirty="0">
                <a:solidFill>
                  <a:srgbClr val="0D0D0D"/>
                </a:solidFill>
                <a:latin typeface="Tahoma"/>
                <a:cs typeface="Tahoma"/>
              </a:rPr>
              <a:t>i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b="1" spc="1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s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b="1" spc="45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20" dirty="0">
                <a:solidFill>
                  <a:srgbClr val="0D0D0D"/>
                </a:solidFill>
                <a:latin typeface="Tahoma"/>
                <a:cs typeface="Tahoma"/>
              </a:rPr>
              <a:t>m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b="1" spc="65" dirty="0">
                <a:solidFill>
                  <a:srgbClr val="0D0D0D"/>
                </a:solidFill>
                <a:latin typeface="Tahoma"/>
                <a:cs typeface="Tahoma"/>
              </a:rPr>
              <a:t>r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k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ts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85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b="1" spc="10" dirty="0">
                <a:solidFill>
                  <a:srgbClr val="0D0D0D"/>
                </a:solidFill>
                <a:latin typeface="Tahoma"/>
                <a:cs typeface="Tahoma"/>
              </a:rPr>
              <a:t>n</a:t>
            </a:r>
            <a:r>
              <a:rPr sz="1200" b="1" spc="55" dirty="0">
                <a:solidFill>
                  <a:srgbClr val="0D0D0D"/>
                </a:solidFill>
                <a:latin typeface="Tahoma"/>
                <a:cs typeface="Tahoma"/>
              </a:rPr>
              <a:t>d</a:t>
            </a:r>
            <a:r>
              <a:rPr sz="1200" b="1" spc="-3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40" dirty="0">
                <a:solidFill>
                  <a:srgbClr val="0D0D0D"/>
                </a:solidFill>
                <a:latin typeface="Tahoma"/>
                <a:cs typeface="Tahoma"/>
              </a:rPr>
              <a:t>o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t</a:t>
            </a:r>
            <a:r>
              <a:rPr sz="1200" b="1" spc="10" dirty="0">
                <a:solidFill>
                  <a:srgbClr val="0D0D0D"/>
                </a:solidFill>
                <a:latin typeface="Tahoma"/>
                <a:cs typeface="Tahoma"/>
              </a:rPr>
              <a:t>h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e</a:t>
            </a:r>
            <a:r>
              <a:rPr sz="1200" b="1" spc="55" dirty="0">
                <a:solidFill>
                  <a:srgbClr val="0D0D0D"/>
                </a:solidFill>
                <a:latin typeface="Tahoma"/>
                <a:cs typeface="Tahoma"/>
              </a:rPr>
              <a:t>r  </a:t>
            </a:r>
            <a:r>
              <a:rPr sz="1200" b="1" spc="15" dirty="0">
                <a:solidFill>
                  <a:srgbClr val="0D0D0D"/>
                </a:solidFill>
                <a:latin typeface="Tahoma"/>
                <a:cs typeface="Tahoma"/>
              </a:rPr>
              <a:t>entrepreneurs.</a:t>
            </a:r>
            <a:endParaRPr sz="1200">
              <a:latin typeface="Tahoma"/>
              <a:cs typeface="Tahoma"/>
            </a:endParaRPr>
          </a:p>
          <a:p>
            <a:pPr marL="116839" marR="5080" algn="just">
              <a:lnSpc>
                <a:spcPts val="1410"/>
              </a:lnSpc>
              <a:spcBef>
                <a:spcPts val="95"/>
              </a:spcBef>
            </a:pPr>
            <a:r>
              <a:rPr sz="1200" spc="40" dirty="0">
                <a:latin typeface="Tahoma"/>
                <a:cs typeface="Tahoma"/>
              </a:rPr>
              <a:t>One </a:t>
            </a:r>
            <a:r>
              <a:rPr sz="1200" spc="25" dirty="0">
                <a:latin typeface="Tahoma"/>
                <a:cs typeface="Tahoma"/>
              </a:rPr>
              <a:t>obvious </a:t>
            </a:r>
            <a:r>
              <a:rPr sz="1200" spc="40" dirty="0">
                <a:latin typeface="Tahoma"/>
                <a:cs typeface="Tahoma"/>
              </a:rPr>
              <a:t>strategy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10" dirty="0">
                <a:latin typeface="Tahoma"/>
                <a:cs typeface="Tahoma"/>
              </a:rPr>
              <a:t>improve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market </a:t>
            </a:r>
            <a:r>
              <a:rPr sz="1200" spc="50" dirty="0">
                <a:latin typeface="Tahoma"/>
                <a:cs typeface="Tahoma"/>
              </a:rPr>
              <a:t>access </a:t>
            </a:r>
            <a:r>
              <a:rPr sz="1200" spc="5" dirty="0">
                <a:latin typeface="Tahoma"/>
                <a:cs typeface="Tahoma"/>
              </a:rPr>
              <a:t>for 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women </a:t>
            </a:r>
            <a:r>
              <a:rPr sz="1200" spc="25" dirty="0">
                <a:latin typeface="Tahoma"/>
                <a:cs typeface="Tahoma"/>
              </a:rPr>
              <a:t>entrepreneurs </a:t>
            </a:r>
            <a:r>
              <a:rPr sz="1200" spc="40" dirty="0">
                <a:latin typeface="Tahoma"/>
                <a:cs typeface="Tahoma"/>
              </a:rPr>
              <a:t>is </a:t>
            </a:r>
            <a:r>
              <a:rPr sz="1200" spc="5" dirty="0">
                <a:latin typeface="Tahoma"/>
                <a:cs typeface="Tahoma"/>
              </a:rPr>
              <a:t>for </a:t>
            </a:r>
            <a:r>
              <a:rPr sz="1200" spc="25" dirty="0">
                <a:latin typeface="Tahoma"/>
                <a:cs typeface="Tahoma"/>
              </a:rPr>
              <a:t>governments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30" dirty="0">
                <a:latin typeface="Tahoma"/>
                <a:cs typeface="Tahoma"/>
              </a:rPr>
              <a:t>accomplish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their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contracting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50" dirty="0">
                <a:latin typeface="Tahoma"/>
                <a:cs typeface="Tahoma"/>
              </a:rPr>
              <a:t>targets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5" dirty="0">
                <a:latin typeface="Tahoma"/>
                <a:cs typeface="Tahoma"/>
              </a:rPr>
              <a:t>for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women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entrepreneurs.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il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476837" y="15547886"/>
            <a:ext cx="1300480" cy="3187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60" dirty="0">
                <a:solidFill>
                  <a:srgbClr val="FFFFFF"/>
                </a:solidFill>
                <a:latin typeface="Tahoma"/>
                <a:cs typeface="Tahoma"/>
              </a:rPr>
              <a:t>FE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22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1900" spc="-1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1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34412" y="12650480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41036" y="11967639"/>
            <a:ext cx="4303395" cy="1864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73075">
              <a:lnSpc>
                <a:spcPct val="114500"/>
              </a:lnSpc>
              <a:spcBef>
                <a:spcPts val="100"/>
              </a:spcBef>
            </a:pPr>
            <a:r>
              <a:rPr sz="1200" b="1" spc="80" dirty="0">
                <a:solidFill>
                  <a:srgbClr val="0D0D0D"/>
                </a:solidFill>
                <a:latin typeface="Tahoma"/>
                <a:cs typeface="Tahoma"/>
              </a:rPr>
              <a:t>2.</a:t>
            </a:r>
            <a:r>
              <a:rPr sz="1200" b="1" spc="254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35" dirty="0">
                <a:solidFill>
                  <a:srgbClr val="0D0D0D"/>
                </a:solidFill>
                <a:latin typeface="Tahoma"/>
                <a:cs typeface="Tahoma"/>
              </a:rPr>
              <a:t>Women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0D0D0D"/>
                </a:solidFill>
                <a:latin typeface="Tahoma"/>
                <a:cs typeface="Tahoma"/>
              </a:rPr>
              <a:t>need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90" dirty="0">
                <a:solidFill>
                  <a:srgbClr val="0D0D0D"/>
                </a:solidFill>
                <a:latin typeface="Tahoma"/>
                <a:cs typeface="Tahoma"/>
              </a:rPr>
              <a:t>a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30" dirty="0">
                <a:solidFill>
                  <a:srgbClr val="0D0D0D"/>
                </a:solidFill>
                <a:latin typeface="Tahoma"/>
                <a:cs typeface="Tahoma"/>
              </a:rPr>
              <a:t>more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0D0D0D"/>
                </a:solidFill>
                <a:latin typeface="Tahoma"/>
                <a:cs typeface="Tahoma"/>
              </a:rPr>
              <a:t>hospitable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0D0D0D"/>
                </a:solidFill>
                <a:latin typeface="Tahoma"/>
                <a:cs typeface="Tahoma"/>
              </a:rPr>
              <a:t>policy</a:t>
            </a:r>
            <a:r>
              <a:rPr sz="1200" b="1" spc="26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50" dirty="0">
                <a:solidFill>
                  <a:srgbClr val="0D0D0D"/>
                </a:solidFill>
                <a:latin typeface="Tahoma"/>
                <a:cs typeface="Tahoma"/>
              </a:rPr>
              <a:t>and </a:t>
            </a:r>
            <a:r>
              <a:rPr sz="1200" b="1" spc="-3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spc="30" dirty="0">
                <a:solidFill>
                  <a:srgbClr val="0D0D0D"/>
                </a:solidFill>
                <a:latin typeface="Tahoma"/>
                <a:cs typeface="Tahoma"/>
              </a:rPr>
              <a:t>regulatory</a:t>
            </a:r>
            <a:r>
              <a:rPr sz="1200" b="1" spc="-35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1200" b="1" dirty="0">
                <a:solidFill>
                  <a:srgbClr val="0D0D0D"/>
                </a:solidFill>
                <a:latin typeface="Tahoma"/>
                <a:cs typeface="Tahoma"/>
              </a:rPr>
              <a:t>climate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ahoma"/>
              <a:cs typeface="Tahoma"/>
            </a:endParaRPr>
          </a:p>
          <a:p>
            <a:pPr marL="310515" marR="5080" algn="just">
              <a:lnSpc>
                <a:spcPts val="1410"/>
              </a:lnSpc>
            </a:pPr>
            <a:r>
              <a:rPr sz="1200" dirty="0">
                <a:latin typeface="Tahoma"/>
                <a:cs typeface="Tahoma"/>
              </a:rPr>
              <a:t>Women</a:t>
            </a:r>
            <a:r>
              <a:rPr sz="1200" spc="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entrepreneurs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require</a:t>
            </a:r>
            <a:r>
              <a:rPr sz="1200" spc="2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policies and </a:t>
            </a:r>
            <a:r>
              <a:rPr sz="1200" spc="25" dirty="0">
                <a:latin typeface="Tahoma"/>
                <a:cs typeface="Tahoma"/>
              </a:rPr>
              <a:t>resources 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that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remove</a:t>
            </a:r>
            <a:r>
              <a:rPr sz="1200" spc="20" dirty="0">
                <a:latin typeface="Tahoma"/>
                <a:cs typeface="Tahoma"/>
              </a:rPr>
              <a:t> </a:t>
            </a:r>
            <a:r>
              <a:rPr sz="1200" spc="45" dirty="0">
                <a:latin typeface="Tahoma"/>
                <a:cs typeface="Tahoma"/>
              </a:rPr>
              <a:t>obstacles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to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their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success.</a:t>
            </a:r>
            <a:r>
              <a:rPr sz="1200" spc="440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The </a:t>
            </a:r>
            <a:r>
              <a:rPr sz="1200" spc="-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government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45" dirty="0">
                <a:latin typeface="Tahoma"/>
                <a:cs typeface="Tahoma"/>
              </a:rPr>
              <a:t>has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</a:t>
            </a:r>
            <a:r>
              <a:rPr sz="1200" spc="6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ability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help</a:t>
            </a:r>
            <a:r>
              <a:rPr sz="1200" spc="440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young </a:t>
            </a:r>
            <a:r>
              <a:rPr sz="1200" spc="25" dirty="0">
                <a:latin typeface="Tahoma"/>
                <a:cs typeface="Tahoma"/>
              </a:rPr>
              <a:t> entrepreneurs </a:t>
            </a:r>
            <a:r>
              <a:rPr sz="1200" spc="10" dirty="0">
                <a:latin typeface="Tahoma"/>
                <a:cs typeface="Tahoma"/>
              </a:rPr>
              <a:t>by </a:t>
            </a:r>
            <a:r>
              <a:rPr sz="1200" spc="40" dirty="0">
                <a:latin typeface="Tahoma"/>
                <a:cs typeface="Tahoma"/>
              </a:rPr>
              <a:t>enacting </a:t>
            </a:r>
            <a:r>
              <a:rPr sz="1200" spc="35" dirty="0">
                <a:latin typeface="Tahoma"/>
                <a:cs typeface="Tahoma"/>
              </a:rPr>
              <a:t>policies </a:t>
            </a:r>
            <a:r>
              <a:rPr sz="1200" spc="65" dirty="0">
                <a:latin typeface="Tahoma"/>
                <a:cs typeface="Tahoma"/>
              </a:rPr>
              <a:t>that </a:t>
            </a:r>
            <a:r>
              <a:rPr sz="1200" spc="20" dirty="0">
                <a:latin typeface="Tahoma"/>
                <a:cs typeface="Tahoma"/>
              </a:rPr>
              <a:t>provide </a:t>
            </a:r>
            <a:r>
              <a:rPr sz="1200" spc="60" dirty="0">
                <a:latin typeface="Tahoma"/>
                <a:cs typeface="Tahoma"/>
              </a:rPr>
              <a:t>a </a:t>
            </a:r>
            <a:r>
              <a:rPr sz="1200" spc="15" dirty="0">
                <a:latin typeface="Tahoma"/>
                <a:cs typeface="Tahoma"/>
              </a:rPr>
              <a:t>fair </a:t>
            </a:r>
            <a:r>
              <a:rPr sz="1200" spc="20" dirty="0">
                <a:latin typeface="Tahoma"/>
                <a:cs typeface="Tahoma"/>
              </a:rPr>
              <a:t> </a:t>
            </a:r>
            <a:r>
              <a:rPr sz="1200" spc="50" dirty="0">
                <a:latin typeface="Tahoma"/>
                <a:cs typeface="Tahoma"/>
              </a:rPr>
              <a:t>tax </a:t>
            </a:r>
            <a:r>
              <a:rPr sz="1200" spc="20" dirty="0">
                <a:latin typeface="Tahoma"/>
                <a:cs typeface="Tahoma"/>
              </a:rPr>
              <a:t>system, </a:t>
            </a:r>
            <a:r>
              <a:rPr sz="1200" spc="15" dirty="0">
                <a:latin typeface="Tahoma"/>
                <a:cs typeface="Tahoma"/>
              </a:rPr>
              <a:t>simplify </a:t>
            </a:r>
            <a:r>
              <a:rPr sz="1200" spc="55" dirty="0">
                <a:latin typeface="Tahoma"/>
                <a:cs typeface="Tahoma"/>
              </a:rPr>
              <a:t>the </a:t>
            </a:r>
            <a:r>
              <a:rPr sz="1200" spc="25" dirty="0">
                <a:latin typeface="Tahoma"/>
                <a:cs typeface="Tahoma"/>
              </a:rPr>
              <a:t>permission </a:t>
            </a:r>
            <a:r>
              <a:rPr sz="1200" spc="20" dirty="0">
                <a:latin typeface="Tahoma"/>
                <a:cs typeface="Tahoma"/>
              </a:rPr>
              <a:t>process, </a:t>
            </a:r>
            <a:r>
              <a:rPr sz="1200" spc="40" dirty="0">
                <a:latin typeface="Tahoma"/>
                <a:cs typeface="Tahoma"/>
              </a:rPr>
              <a:t>guarantee 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that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rules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do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50" dirty="0">
                <a:latin typeface="Tahoma"/>
                <a:cs typeface="Tahoma"/>
              </a:rPr>
              <a:t>not</a:t>
            </a:r>
            <a:r>
              <a:rPr sz="1200" spc="5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clash,</a:t>
            </a:r>
            <a:r>
              <a:rPr sz="1200" spc="2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40" dirty="0">
                <a:latin typeface="Tahoma"/>
                <a:cs typeface="Tahoma"/>
              </a:rPr>
              <a:t> invest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in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business 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development.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548723" y="16174067"/>
            <a:ext cx="3919220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14500"/>
              </a:lnSpc>
              <a:spcBef>
                <a:spcPts val="100"/>
              </a:spcBef>
            </a:pPr>
            <a:r>
              <a:rPr sz="1150" b="1" dirty="0">
                <a:latin typeface="Times New Roman"/>
                <a:cs typeface="Times New Roman"/>
              </a:rPr>
              <a:t>B.Deepa,</a:t>
            </a:r>
            <a:r>
              <a:rPr sz="1150" b="1" spc="5" dirty="0">
                <a:latin typeface="Times New Roman"/>
                <a:cs typeface="Times New Roman"/>
              </a:rPr>
              <a:t> Y.</a:t>
            </a:r>
            <a:r>
              <a:rPr sz="1150" b="1" spc="10" dirty="0">
                <a:latin typeface="Times New Roman"/>
                <a:cs typeface="Times New Roman"/>
              </a:rPr>
              <a:t> </a:t>
            </a:r>
            <a:r>
              <a:rPr sz="1150" b="1" spc="-20" dirty="0">
                <a:latin typeface="Times New Roman"/>
                <a:cs typeface="Times New Roman"/>
              </a:rPr>
              <a:t>Sunita</a:t>
            </a:r>
            <a:r>
              <a:rPr sz="1150" b="1" spc="250" dirty="0">
                <a:latin typeface="Times New Roman"/>
                <a:cs typeface="Times New Roman"/>
              </a:rPr>
              <a:t> </a:t>
            </a:r>
            <a:r>
              <a:rPr sz="1150" b="1" spc="-25" dirty="0">
                <a:latin typeface="Times New Roman"/>
                <a:cs typeface="Times New Roman"/>
              </a:rPr>
              <a:t>Rani</a:t>
            </a:r>
            <a:r>
              <a:rPr sz="1150" b="1" spc="-20" dirty="0">
                <a:latin typeface="Times New Roman"/>
                <a:cs typeface="Times New Roman"/>
              </a:rPr>
              <a:t> </a:t>
            </a:r>
            <a:r>
              <a:rPr sz="1150" b="1" spc="-80" dirty="0">
                <a:latin typeface="Times New Roman"/>
                <a:cs typeface="Times New Roman"/>
              </a:rPr>
              <a:t>&amp;</a:t>
            </a:r>
            <a:r>
              <a:rPr sz="1150" b="1" spc="-75" dirty="0">
                <a:latin typeface="Times New Roman"/>
                <a:cs typeface="Times New Roman"/>
              </a:rPr>
              <a:t> </a:t>
            </a:r>
            <a:r>
              <a:rPr sz="1150" b="1" spc="-10" dirty="0">
                <a:latin typeface="Times New Roman"/>
                <a:cs typeface="Times New Roman"/>
              </a:rPr>
              <a:t>P.Radhika.</a:t>
            </a:r>
            <a:r>
              <a:rPr sz="1150" b="1" spc="-5" dirty="0">
                <a:latin typeface="Times New Roman"/>
                <a:cs typeface="Times New Roman"/>
              </a:rPr>
              <a:t> </a:t>
            </a:r>
            <a:r>
              <a:rPr sz="1150" b="1" spc="-10" dirty="0">
                <a:latin typeface="Times New Roman"/>
                <a:cs typeface="Times New Roman"/>
              </a:rPr>
              <a:t>Role</a:t>
            </a:r>
            <a:r>
              <a:rPr sz="1150" b="1" spc="-5" dirty="0">
                <a:latin typeface="Times New Roman"/>
                <a:cs typeface="Times New Roman"/>
              </a:rPr>
              <a:t> of</a:t>
            </a:r>
            <a:r>
              <a:rPr sz="1150" b="1" dirty="0">
                <a:latin typeface="Times New Roman"/>
                <a:cs typeface="Times New Roman"/>
              </a:rPr>
              <a:t> </a:t>
            </a:r>
            <a:r>
              <a:rPr sz="1150" b="1" spc="-40" dirty="0">
                <a:latin typeface="Times New Roman"/>
                <a:cs typeface="Times New Roman"/>
              </a:rPr>
              <a:t>Women </a:t>
            </a:r>
            <a:r>
              <a:rPr sz="1150" b="1" spc="-35" dirty="0">
                <a:latin typeface="Times New Roman"/>
                <a:cs typeface="Times New Roman"/>
              </a:rPr>
              <a:t> </a:t>
            </a:r>
            <a:r>
              <a:rPr sz="1150" b="1" spc="-40" dirty="0">
                <a:latin typeface="Times New Roman"/>
                <a:cs typeface="Times New Roman"/>
              </a:rPr>
              <a:t>Entrepreneurs</a:t>
            </a:r>
            <a:r>
              <a:rPr sz="1150" b="1" spc="204" dirty="0">
                <a:latin typeface="Times New Roman"/>
                <a:cs typeface="Times New Roman"/>
              </a:rPr>
              <a:t> </a:t>
            </a:r>
            <a:r>
              <a:rPr sz="1150" b="1" spc="-40" dirty="0">
                <a:latin typeface="Times New Roman"/>
                <a:cs typeface="Times New Roman"/>
              </a:rPr>
              <a:t>in</a:t>
            </a:r>
            <a:r>
              <a:rPr sz="1150" b="1" spc="210" dirty="0">
                <a:latin typeface="Times New Roman"/>
                <a:cs typeface="Times New Roman"/>
              </a:rPr>
              <a:t> </a:t>
            </a:r>
            <a:r>
              <a:rPr sz="1150" b="1" spc="-25" dirty="0">
                <a:latin typeface="Times New Roman"/>
                <a:cs typeface="Times New Roman"/>
              </a:rPr>
              <a:t>Economic </a:t>
            </a:r>
            <a:r>
              <a:rPr sz="1150" b="1" spc="-30" dirty="0">
                <a:latin typeface="Times New Roman"/>
                <a:cs typeface="Times New Roman"/>
              </a:rPr>
              <a:t>Development </a:t>
            </a:r>
            <a:r>
              <a:rPr sz="1150" b="1" spc="-5" dirty="0">
                <a:latin typeface="Times New Roman"/>
                <a:cs typeface="Times New Roman"/>
              </a:rPr>
              <a:t>of a </a:t>
            </a:r>
            <a:r>
              <a:rPr sz="1150" b="1" spc="-25" dirty="0">
                <a:latin typeface="Times New Roman"/>
                <a:cs typeface="Times New Roman"/>
              </a:rPr>
              <a:t>Country. </a:t>
            </a:r>
            <a:r>
              <a:rPr sz="1150" b="1" i="1" spc="-25" dirty="0">
                <a:latin typeface="Times New Roman"/>
                <a:cs typeface="Times New Roman"/>
              </a:rPr>
              <a:t>Journal </a:t>
            </a:r>
            <a:r>
              <a:rPr sz="1150" b="1" i="1" spc="-20" dirty="0">
                <a:latin typeface="Times New Roman"/>
                <a:cs typeface="Times New Roman"/>
              </a:rPr>
              <a:t> </a:t>
            </a:r>
            <a:r>
              <a:rPr sz="1150" b="1" i="1" spc="-5" dirty="0">
                <a:latin typeface="Times New Roman"/>
                <a:cs typeface="Times New Roman"/>
              </a:rPr>
              <a:t>of </a:t>
            </a:r>
            <a:r>
              <a:rPr sz="1150" b="1" i="1" spc="5" dirty="0">
                <a:latin typeface="Times New Roman"/>
                <a:cs typeface="Times New Roman"/>
              </a:rPr>
              <a:t>Positive</a:t>
            </a:r>
            <a:r>
              <a:rPr sz="1150" b="1" i="1" dirty="0">
                <a:latin typeface="Times New Roman"/>
                <a:cs typeface="Times New Roman"/>
              </a:rPr>
              <a:t> </a:t>
            </a:r>
            <a:r>
              <a:rPr sz="1150" b="1" i="1" spc="-10" dirty="0">
                <a:latin typeface="Times New Roman"/>
                <a:cs typeface="Times New Roman"/>
              </a:rPr>
              <a:t>School</a:t>
            </a:r>
            <a:r>
              <a:rPr sz="1150" b="1" i="1" dirty="0">
                <a:latin typeface="Times New Roman"/>
                <a:cs typeface="Times New Roman"/>
              </a:rPr>
              <a:t> </a:t>
            </a:r>
            <a:r>
              <a:rPr sz="1150" b="1" i="1" spc="5" dirty="0">
                <a:latin typeface="Times New Roman"/>
                <a:cs typeface="Times New Roman"/>
              </a:rPr>
              <a:t>Psychology</a:t>
            </a:r>
            <a:r>
              <a:rPr sz="1150" b="1" i="1" dirty="0">
                <a:latin typeface="Times New Roman"/>
                <a:cs typeface="Times New Roman"/>
              </a:rPr>
              <a:t> 2022,</a:t>
            </a:r>
            <a:r>
              <a:rPr sz="1150" b="1" i="1" spc="-5" dirty="0">
                <a:latin typeface="Times New Roman"/>
                <a:cs typeface="Times New Roman"/>
              </a:rPr>
              <a:t> </a:t>
            </a:r>
            <a:r>
              <a:rPr sz="1150" b="1" i="1" spc="15" dirty="0">
                <a:latin typeface="Times New Roman"/>
                <a:cs typeface="Times New Roman"/>
              </a:rPr>
              <a:t>Vol.</a:t>
            </a:r>
            <a:r>
              <a:rPr sz="1150" b="1" i="1" dirty="0">
                <a:latin typeface="Times New Roman"/>
                <a:cs typeface="Times New Roman"/>
              </a:rPr>
              <a:t> </a:t>
            </a:r>
            <a:r>
              <a:rPr sz="1150" b="1" i="1" spc="10" dirty="0">
                <a:latin typeface="Times New Roman"/>
                <a:cs typeface="Times New Roman"/>
              </a:rPr>
              <a:t>6</a:t>
            </a:r>
            <a:r>
              <a:rPr sz="1150" b="1" spc="10" dirty="0">
                <a:latin typeface="Times New Roman"/>
                <a:cs typeface="Times New Roman"/>
              </a:rPr>
              <a:t>,</a:t>
            </a:r>
            <a:r>
              <a:rPr sz="1150" b="1" dirty="0">
                <a:latin typeface="Times New Roman"/>
                <a:cs typeface="Times New Roman"/>
              </a:rPr>
              <a:t> </a:t>
            </a:r>
            <a:r>
              <a:rPr sz="1150" b="1" spc="15" dirty="0">
                <a:latin typeface="Times New Roman"/>
                <a:cs typeface="Times New Roman"/>
              </a:rPr>
              <a:t>No.3,</a:t>
            </a:r>
            <a:r>
              <a:rPr sz="1150" b="1" dirty="0">
                <a:latin typeface="Times New Roman"/>
                <a:cs typeface="Times New Roman"/>
              </a:rPr>
              <a:t> </a:t>
            </a:r>
            <a:r>
              <a:rPr sz="1150" b="1" spc="-5" dirty="0">
                <a:latin typeface="Times New Roman"/>
                <a:cs typeface="Times New Roman"/>
              </a:rPr>
              <a:t>9831-9835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0548723" y="16976835"/>
            <a:ext cx="3919220" cy="828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14500"/>
              </a:lnSpc>
              <a:spcBef>
                <a:spcPts val="100"/>
              </a:spcBef>
            </a:pPr>
            <a:r>
              <a:rPr sz="1150" b="1" spc="-25" dirty="0">
                <a:latin typeface="Times New Roman"/>
                <a:cs typeface="Times New Roman"/>
              </a:rPr>
              <a:t>Mohd Sajjad, </a:t>
            </a:r>
            <a:r>
              <a:rPr sz="1150" b="1" spc="-10" dirty="0">
                <a:latin typeface="Times New Roman"/>
                <a:cs typeface="Times New Roman"/>
              </a:rPr>
              <a:t>Nishat </a:t>
            </a:r>
            <a:r>
              <a:rPr sz="1150" b="1" spc="-25" dirty="0">
                <a:latin typeface="Times New Roman"/>
                <a:cs typeface="Times New Roman"/>
              </a:rPr>
              <a:t>Kaleem, </a:t>
            </a:r>
            <a:r>
              <a:rPr sz="1150" b="1" spc="-45" dirty="0">
                <a:latin typeface="Times New Roman"/>
                <a:cs typeface="Times New Roman"/>
              </a:rPr>
              <a:t>Muhammad </a:t>
            </a:r>
            <a:r>
              <a:rPr sz="1150" b="1" spc="-30" dirty="0">
                <a:latin typeface="Times New Roman"/>
                <a:cs typeface="Times New Roman"/>
              </a:rPr>
              <a:t>Irfan </a:t>
            </a:r>
            <a:r>
              <a:rPr sz="1150" b="1" spc="-35" dirty="0">
                <a:latin typeface="Times New Roman"/>
                <a:cs typeface="Times New Roman"/>
              </a:rPr>
              <a:t>Chani </a:t>
            </a:r>
            <a:r>
              <a:rPr sz="1150" b="1" spc="-80" dirty="0">
                <a:latin typeface="Times New Roman"/>
                <a:cs typeface="Times New Roman"/>
              </a:rPr>
              <a:t>&amp; </a:t>
            </a:r>
            <a:r>
              <a:rPr sz="1150" b="1" spc="-35" dirty="0">
                <a:latin typeface="Times New Roman"/>
                <a:cs typeface="Times New Roman"/>
              </a:rPr>
              <a:t>Munir </a:t>
            </a:r>
            <a:r>
              <a:rPr sz="1150" b="1" spc="-30" dirty="0">
                <a:latin typeface="Times New Roman"/>
                <a:cs typeface="Times New Roman"/>
              </a:rPr>
              <a:t> </a:t>
            </a:r>
            <a:r>
              <a:rPr sz="1150" b="1" spc="-45" dirty="0">
                <a:latin typeface="Times New Roman"/>
                <a:cs typeface="Times New Roman"/>
              </a:rPr>
              <a:t>Ahmad</a:t>
            </a:r>
            <a:r>
              <a:rPr sz="1150" b="1" spc="-40" dirty="0">
                <a:latin typeface="Times New Roman"/>
                <a:cs typeface="Times New Roman"/>
              </a:rPr>
              <a:t> </a:t>
            </a:r>
            <a:r>
              <a:rPr sz="1150" b="1" dirty="0">
                <a:latin typeface="Times New Roman"/>
                <a:cs typeface="Times New Roman"/>
              </a:rPr>
              <a:t>(2020).</a:t>
            </a:r>
            <a:r>
              <a:rPr sz="1150" b="1" spc="5" dirty="0">
                <a:latin typeface="Times New Roman"/>
                <a:cs typeface="Times New Roman"/>
              </a:rPr>
              <a:t> </a:t>
            </a:r>
            <a:r>
              <a:rPr sz="1150" b="1" spc="-40" dirty="0">
                <a:latin typeface="Times New Roman"/>
                <a:cs typeface="Times New Roman"/>
              </a:rPr>
              <a:t>Worldwide</a:t>
            </a:r>
            <a:r>
              <a:rPr sz="1150" b="1" spc="-35" dirty="0">
                <a:latin typeface="Times New Roman"/>
                <a:cs typeface="Times New Roman"/>
              </a:rPr>
              <a:t> </a:t>
            </a:r>
            <a:r>
              <a:rPr sz="1150" b="1" spc="-25" dirty="0">
                <a:latin typeface="Times New Roman"/>
                <a:cs typeface="Times New Roman"/>
              </a:rPr>
              <a:t>role</a:t>
            </a:r>
            <a:r>
              <a:rPr sz="1150" b="1" spc="-20" dirty="0">
                <a:latin typeface="Times New Roman"/>
                <a:cs typeface="Times New Roman"/>
              </a:rPr>
              <a:t> </a:t>
            </a:r>
            <a:r>
              <a:rPr sz="1150" b="1" spc="-5" dirty="0">
                <a:latin typeface="Times New Roman"/>
                <a:cs typeface="Times New Roman"/>
              </a:rPr>
              <a:t>of</a:t>
            </a:r>
            <a:r>
              <a:rPr sz="1150" b="1" dirty="0">
                <a:latin typeface="Times New Roman"/>
                <a:cs typeface="Times New Roman"/>
              </a:rPr>
              <a:t> </a:t>
            </a:r>
            <a:r>
              <a:rPr sz="1150" b="1" spc="-50" dirty="0">
                <a:latin typeface="Times New Roman"/>
                <a:cs typeface="Times New Roman"/>
              </a:rPr>
              <a:t>women</a:t>
            </a:r>
            <a:r>
              <a:rPr sz="1150" b="1" spc="-45" dirty="0">
                <a:latin typeface="Times New Roman"/>
                <a:cs typeface="Times New Roman"/>
              </a:rPr>
              <a:t> entrepreneurs</a:t>
            </a:r>
            <a:r>
              <a:rPr sz="1150" b="1" spc="-40" dirty="0">
                <a:latin typeface="Times New Roman"/>
                <a:cs typeface="Times New Roman"/>
              </a:rPr>
              <a:t> in </a:t>
            </a:r>
            <a:r>
              <a:rPr sz="1150" b="1" spc="-35" dirty="0">
                <a:latin typeface="Times New Roman"/>
                <a:cs typeface="Times New Roman"/>
              </a:rPr>
              <a:t> </a:t>
            </a:r>
            <a:r>
              <a:rPr sz="1150" b="1" spc="-25" dirty="0">
                <a:latin typeface="Times New Roman"/>
                <a:cs typeface="Times New Roman"/>
              </a:rPr>
              <a:t>economic </a:t>
            </a:r>
            <a:r>
              <a:rPr sz="1150" b="1" spc="-35" dirty="0">
                <a:latin typeface="Times New Roman"/>
                <a:cs typeface="Times New Roman"/>
              </a:rPr>
              <a:t>development. </a:t>
            </a:r>
            <a:r>
              <a:rPr sz="1150" b="1" i="1" spc="5" dirty="0">
                <a:latin typeface="Times New Roman"/>
                <a:cs typeface="Times New Roman"/>
              </a:rPr>
              <a:t>Asia </a:t>
            </a:r>
            <a:r>
              <a:rPr sz="1150" b="1" i="1" dirty="0">
                <a:latin typeface="Times New Roman"/>
                <a:cs typeface="Times New Roman"/>
              </a:rPr>
              <a:t>Pacific </a:t>
            </a:r>
            <a:r>
              <a:rPr sz="1150" b="1" i="1" spc="-25" dirty="0">
                <a:latin typeface="Times New Roman"/>
                <a:cs typeface="Times New Roman"/>
              </a:rPr>
              <a:t>Journal </a:t>
            </a:r>
            <a:r>
              <a:rPr sz="1150" b="1" i="1" spc="-5" dirty="0">
                <a:latin typeface="Times New Roman"/>
                <a:cs typeface="Times New Roman"/>
              </a:rPr>
              <a:t>of </a:t>
            </a:r>
            <a:r>
              <a:rPr sz="1150" b="1" i="1" spc="-20" dirty="0">
                <a:latin typeface="Times New Roman"/>
                <a:cs typeface="Times New Roman"/>
              </a:rPr>
              <a:t>Innovation </a:t>
            </a:r>
            <a:r>
              <a:rPr sz="1150" b="1" i="1" spc="-25" dirty="0">
                <a:latin typeface="Times New Roman"/>
                <a:cs typeface="Times New Roman"/>
              </a:rPr>
              <a:t>and </a:t>
            </a:r>
            <a:r>
              <a:rPr sz="1150" b="1" i="1" spc="-20" dirty="0">
                <a:latin typeface="Times New Roman"/>
                <a:cs typeface="Times New Roman"/>
              </a:rPr>
              <a:t> </a:t>
            </a:r>
            <a:r>
              <a:rPr sz="1150" b="1" i="1" spc="-15" dirty="0">
                <a:latin typeface="Times New Roman"/>
                <a:cs typeface="Times New Roman"/>
              </a:rPr>
              <a:t>Entrepreneurship,</a:t>
            </a:r>
            <a:r>
              <a:rPr sz="1150" b="1" i="1" spc="-10" dirty="0">
                <a:latin typeface="Times New Roman"/>
                <a:cs typeface="Times New Roman"/>
              </a:rPr>
              <a:t> </a:t>
            </a:r>
            <a:r>
              <a:rPr sz="1150" b="1" i="1" spc="15" dirty="0">
                <a:latin typeface="Times New Roman"/>
                <a:cs typeface="Times New Roman"/>
              </a:rPr>
              <a:t>Vol.</a:t>
            </a:r>
            <a:r>
              <a:rPr sz="1150" b="1" i="1" spc="-5" dirty="0">
                <a:latin typeface="Times New Roman"/>
                <a:cs typeface="Times New Roman"/>
              </a:rPr>
              <a:t> 14 </a:t>
            </a:r>
            <a:r>
              <a:rPr sz="1150" b="1" spc="20" dirty="0">
                <a:latin typeface="Times New Roman"/>
                <a:cs typeface="Times New Roman"/>
              </a:rPr>
              <a:t>No.</a:t>
            </a:r>
            <a:r>
              <a:rPr sz="1150" b="1" spc="-10" dirty="0">
                <a:latin typeface="Times New Roman"/>
                <a:cs typeface="Times New Roman"/>
              </a:rPr>
              <a:t> </a:t>
            </a:r>
            <a:r>
              <a:rPr sz="1150" b="1" spc="10" dirty="0">
                <a:latin typeface="Times New Roman"/>
                <a:cs typeface="Times New Roman"/>
              </a:rPr>
              <a:t>2,</a:t>
            </a:r>
            <a:r>
              <a:rPr sz="1150" b="1" spc="-5" dirty="0">
                <a:latin typeface="Times New Roman"/>
                <a:cs typeface="Times New Roman"/>
              </a:rPr>
              <a:t> </a:t>
            </a:r>
            <a:r>
              <a:rPr sz="1150" b="1" spc="-30" dirty="0">
                <a:latin typeface="Times New Roman"/>
                <a:cs typeface="Times New Roman"/>
              </a:rPr>
              <a:t>(pp.</a:t>
            </a:r>
            <a:r>
              <a:rPr sz="1150" b="1" spc="-5" dirty="0">
                <a:latin typeface="Times New Roman"/>
                <a:cs typeface="Times New Roman"/>
              </a:rPr>
              <a:t> 151-160)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649958" y="4738347"/>
            <a:ext cx="2413000" cy="414020"/>
          </a:xfrm>
          <a:prstGeom prst="rect">
            <a:avLst/>
          </a:prstGeom>
          <a:solidFill>
            <a:srgbClr val="FABA17"/>
          </a:solidFill>
        </p:spPr>
        <p:txBody>
          <a:bodyPr vert="horz" wrap="square" lIns="0" tIns="88265" rIns="0" bIns="0" rtlCol="0">
            <a:spAutoFit/>
          </a:bodyPr>
          <a:lstStyle/>
          <a:p>
            <a:pPr marL="138430">
              <a:lnSpc>
                <a:spcPct val="100000"/>
              </a:lnSpc>
              <a:spcBef>
                <a:spcPts val="695"/>
              </a:spcBef>
            </a:pPr>
            <a:r>
              <a:rPr sz="1900" spc="-8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900" spc="-10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1900" spc="-24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900" spc="-13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EV</a:t>
            </a:r>
            <a:r>
              <a:rPr sz="1900" spc="-29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1900" spc="-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1900" spc="-46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0399069" y="5609573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4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399069" y="6028409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4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0516526" y="5483141"/>
            <a:ext cx="4047490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4500"/>
              </a:lnSpc>
              <a:spcBef>
                <a:spcPts val="100"/>
              </a:spcBef>
            </a:pPr>
            <a:r>
              <a:rPr sz="1200" spc="15" dirty="0">
                <a:latin typeface="Tahoma"/>
                <a:cs typeface="Tahoma"/>
              </a:rPr>
              <a:t>As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women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had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employed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other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people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5" dirty="0">
                <a:latin typeface="Tahoma"/>
                <a:cs typeface="Tahoma"/>
              </a:rPr>
              <a:t>for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their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business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will </a:t>
            </a:r>
            <a:r>
              <a:rPr sz="1200" spc="50" dirty="0">
                <a:latin typeface="Tahoma"/>
                <a:cs typeface="Tahoma"/>
              </a:rPr>
              <a:t>less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poverty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rate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of</a:t>
            </a:r>
            <a:r>
              <a:rPr sz="1200" spc="15" dirty="0">
                <a:latin typeface="Tahoma"/>
                <a:cs typeface="Tahoma"/>
              </a:rPr>
              <a:t> unemployment.</a:t>
            </a:r>
            <a:endParaRPr sz="1200">
              <a:latin typeface="Tahoma"/>
              <a:cs typeface="Tahoma"/>
            </a:endParaRPr>
          </a:p>
          <a:p>
            <a:pPr marR="5080">
              <a:lnSpc>
                <a:spcPct val="114500"/>
              </a:lnSpc>
              <a:tabLst>
                <a:tab pos="1183005" algn="l"/>
                <a:tab pos="1936750" algn="l"/>
                <a:tab pos="2438400" algn="l"/>
                <a:tab pos="3078480" algn="l"/>
                <a:tab pos="3706495" algn="l"/>
              </a:tabLst>
            </a:pPr>
            <a:r>
              <a:rPr sz="1200" dirty="0">
                <a:latin typeface="Tahoma"/>
                <a:cs typeface="Tahoma"/>
              </a:rPr>
              <a:t>Women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entrepreneurs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have</a:t>
            </a:r>
            <a:r>
              <a:rPr sz="1200" spc="95" dirty="0">
                <a:latin typeface="Tahoma"/>
                <a:cs typeface="Tahoma"/>
              </a:rPr>
              <a:t> </a:t>
            </a:r>
            <a:r>
              <a:rPr sz="1200" spc="60" dirty="0">
                <a:latin typeface="Tahoma"/>
                <a:cs typeface="Tahoma"/>
              </a:rPr>
              <a:t>a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huge</a:t>
            </a:r>
            <a:r>
              <a:rPr sz="1200" spc="9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impact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on</a:t>
            </a:r>
            <a:r>
              <a:rPr sz="1200" spc="9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economic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d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-5" dirty="0">
                <a:latin typeface="Tahoma"/>
                <a:cs typeface="Tahoma"/>
              </a:rPr>
              <a:t>v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l</a:t>
            </a:r>
            <a:r>
              <a:rPr sz="1200" spc="35" dirty="0">
                <a:latin typeface="Tahoma"/>
                <a:cs typeface="Tahoma"/>
              </a:rPr>
              <a:t>o</a:t>
            </a:r>
            <a:r>
              <a:rPr sz="1200" spc="25" dirty="0">
                <a:latin typeface="Tahoma"/>
                <a:cs typeface="Tahoma"/>
              </a:rPr>
              <a:t>p</a:t>
            </a:r>
            <a:r>
              <a:rPr sz="1200" spc="-20" dirty="0">
                <a:latin typeface="Tahoma"/>
                <a:cs typeface="Tahoma"/>
              </a:rPr>
              <a:t>m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95" dirty="0">
                <a:latin typeface="Tahoma"/>
                <a:cs typeface="Tahoma"/>
              </a:rPr>
              <a:t>t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55" dirty="0">
                <a:latin typeface="Tahoma"/>
                <a:cs typeface="Tahoma"/>
              </a:rPr>
              <a:t>a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35" dirty="0">
                <a:latin typeface="Tahoma"/>
                <a:cs typeface="Tahoma"/>
              </a:rPr>
              <a:t>o</a:t>
            </a:r>
            <a:r>
              <a:rPr sz="1200" spc="15" dirty="0">
                <a:latin typeface="Tahoma"/>
                <a:cs typeface="Tahoma"/>
              </a:rPr>
              <a:t>u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30" dirty="0">
                <a:latin typeface="Tahoma"/>
                <a:cs typeface="Tahoma"/>
              </a:rPr>
              <a:t>d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90" dirty="0">
                <a:latin typeface="Tahoma"/>
                <a:cs typeface="Tahoma"/>
              </a:rPr>
              <a:t>t</a:t>
            </a:r>
            <a:r>
              <a:rPr sz="1200" spc="15" dirty="0">
                <a:latin typeface="Tahoma"/>
                <a:cs typeface="Tahoma"/>
              </a:rPr>
              <a:t>h</a:t>
            </a:r>
            <a:r>
              <a:rPr sz="1200" spc="60" dirty="0">
                <a:latin typeface="Tahoma"/>
                <a:cs typeface="Tahoma"/>
              </a:rPr>
              <a:t>e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-5" dirty="0">
                <a:latin typeface="Tahoma"/>
                <a:cs typeface="Tahoma"/>
              </a:rPr>
              <a:t>w</a:t>
            </a:r>
            <a:r>
              <a:rPr sz="1200" spc="35" dirty="0">
                <a:latin typeface="Tahoma"/>
                <a:cs typeface="Tahoma"/>
              </a:rPr>
              <a:t>o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20" dirty="0">
                <a:latin typeface="Tahoma"/>
                <a:cs typeface="Tahoma"/>
              </a:rPr>
              <a:t>l</a:t>
            </a:r>
            <a:r>
              <a:rPr sz="1200" spc="30" dirty="0">
                <a:latin typeface="Tahoma"/>
                <a:cs typeface="Tahoma"/>
              </a:rPr>
              <a:t>d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55" dirty="0">
                <a:latin typeface="Tahoma"/>
                <a:cs typeface="Tahoma"/>
              </a:rPr>
              <a:t>s</a:t>
            </a:r>
            <a:r>
              <a:rPr sz="1200" spc="20" dirty="0">
                <a:latin typeface="Tahoma"/>
                <a:cs typeface="Tahoma"/>
              </a:rPr>
              <a:t>in</a:t>
            </a:r>
            <a:r>
              <a:rPr sz="1200" spc="35" dirty="0">
                <a:latin typeface="Tahoma"/>
                <a:cs typeface="Tahoma"/>
              </a:rPr>
              <a:t>c</a:t>
            </a:r>
            <a:r>
              <a:rPr sz="1200" spc="60" dirty="0">
                <a:latin typeface="Tahoma"/>
                <a:cs typeface="Tahoma"/>
              </a:rPr>
              <a:t>e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90" dirty="0">
                <a:latin typeface="Tahoma"/>
                <a:cs typeface="Tahoma"/>
              </a:rPr>
              <a:t>t</a:t>
            </a:r>
            <a:r>
              <a:rPr sz="1200" spc="15" dirty="0">
                <a:latin typeface="Tahoma"/>
                <a:cs typeface="Tahoma"/>
              </a:rPr>
              <a:t>h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i</a:t>
            </a:r>
            <a:r>
              <a:rPr sz="1200" spc="-35" dirty="0">
                <a:latin typeface="Tahoma"/>
                <a:cs typeface="Tahoma"/>
              </a:rPr>
              <a:t>r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3477644" y="6348770"/>
            <a:ext cx="108648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41630" algn="l"/>
              </a:tabLst>
            </a:pPr>
            <a:r>
              <a:rPr sz="1200" spc="5" dirty="0">
                <a:latin typeface="Tahoma"/>
                <a:cs typeface="Tahoma"/>
              </a:rPr>
              <a:t>job	</a:t>
            </a:r>
            <a:r>
              <a:rPr sz="1200" spc="25" dirty="0">
                <a:latin typeface="Tahoma"/>
                <a:cs typeface="Tahoma"/>
              </a:rPr>
              <a:t>prospects.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0399069" y="6866080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6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6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0516526" y="6320813"/>
            <a:ext cx="2889250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8260">
              <a:lnSpc>
                <a:spcPct val="114500"/>
              </a:lnSpc>
              <a:spcBef>
                <a:spcPts val="100"/>
              </a:spcBef>
              <a:tabLst>
                <a:tab pos="1212850" algn="l"/>
                <a:tab pos="1959610" algn="l"/>
                <a:tab pos="2542540" algn="l"/>
              </a:tabLst>
            </a:pP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90" dirty="0">
                <a:latin typeface="Tahoma"/>
                <a:cs typeface="Tahoma"/>
              </a:rPr>
              <a:t>t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5" dirty="0">
                <a:latin typeface="Tahoma"/>
                <a:cs typeface="Tahoma"/>
              </a:rPr>
              <a:t>p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15" dirty="0">
                <a:latin typeface="Tahoma"/>
                <a:cs typeface="Tahoma"/>
              </a:rPr>
              <a:t>u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20" dirty="0">
                <a:latin typeface="Tahoma"/>
                <a:cs typeface="Tahoma"/>
              </a:rPr>
              <a:t>i</a:t>
            </a:r>
            <a:r>
              <a:rPr sz="1200" spc="55" dirty="0">
                <a:latin typeface="Tahoma"/>
                <a:cs typeface="Tahoma"/>
              </a:rPr>
              <a:t>a</a:t>
            </a:r>
            <a:r>
              <a:rPr sz="1200" spc="20" dirty="0">
                <a:latin typeface="Tahoma"/>
                <a:cs typeface="Tahoma"/>
              </a:rPr>
              <a:t>l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-5" dirty="0">
                <a:latin typeface="Tahoma"/>
                <a:cs typeface="Tahoma"/>
              </a:rPr>
              <a:t>v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90" dirty="0">
                <a:latin typeface="Tahoma"/>
                <a:cs typeface="Tahoma"/>
              </a:rPr>
              <a:t>t</a:t>
            </a:r>
            <a:r>
              <a:rPr sz="1200" spc="15" dirty="0">
                <a:latin typeface="Tahoma"/>
                <a:cs typeface="Tahoma"/>
              </a:rPr>
              <a:t>u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spc="60" dirty="0">
                <a:latin typeface="Tahoma"/>
                <a:cs typeface="Tahoma"/>
              </a:rPr>
              <a:t>s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35" dirty="0">
                <a:latin typeface="Tahoma"/>
                <a:cs typeface="Tahoma"/>
              </a:rPr>
              <a:t>c</a:t>
            </a:r>
            <a:r>
              <a:rPr sz="1200" spc="-35" dirty="0">
                <a:latin typeface="Tahoma"/>
                <a:cs typeface="Tahoma"/>
              </a:rPr>
              <a:t>r</a:t>
            </a:r>
            <a:r>
              <a:rPr sz="1200" spc="55" dirty="0">
                <a:latin typeface="Tahoma"/>
                <a:cs typeface="Tahoma"/>
              </a:rPr>
              <a:t>ea</a:t>
            </a:r>
            <a:r>
              <a:rPr sz="1200" spc="90" dirty="0">
                <a:latin typeface="Tahoma"/>
                <a:cs typeface="Tahoma"/>
              </a:rPr>
              <a:t>t</a:t>
            </a:r>
            <a:r>
              <a:rPr sz="1200" spc="60" dirty="0">
                <a:latin typeface="Tahoma"/>
                <a:cs typeface="Tahoma"/>
              </a:rPr>
              <a:t>e</a:t>
            </a:r>
            <a:r>
              <a:rPr sz="1200" dirty="0">
                <a:latin typeface="Tahoma"/>
                <a:cs typeface="Tahoma"/>
              </a:rPr>
              <a:t>	</a:t>
            </a:r>
            <a:r>
              <a:rPr sz="1200" spc="20" dirty="0">
                <a:latin typeface="Tahoma"/>
                <a:cs typeface="Tahoma"/>
              </a:rPr>
              <a:t>n</a:t>
            </a:r>
            <a:r>
              <a:rPr sz="1200" spc="55" dirty="0">
                <a:latin typeface="Tahoma"/>
                <a:cs typeface="Tahoma"/>
              </a:rPr>
              <a:t>e</a:t>
            </a:r>
            <a:r>
              <a:rPr sz="1200" dirty="0">
                <a:latin typeface="Tahoma"/>
                <a:cs typeface="Tahoma"/>
              </a:rPr>
              <a:t>w  </a:t>
            </a:r>
            <a:r>
              <a:rPr sz="1200" spc="35" dirty="0">
                <a:latin typeface="Tahoma"/>
                <a:cs typeface="Tahoma"/>
              </a:rPr>
              <a:t>(Akehurst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75" dirty="0">
                <a:latin typeface="Tahoma"/>
                <a:cs typeface="Tahoma"/>
              </a:rPr>
              <a:t>et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5" dirty="0">
                <a:latin typeface="Tahoma"/>
                <a:cs typeface="Tahoma"/>
              </a:rPr>
              <a:t>al,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5" dirty="0">
                <a:latin typeface="Tahoma"/>
                <a:cs typeface="Tahoma"/>
              </a:rPr>
              <a:t>2012)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r>
              <a:rPr sz="1200" spc="40" dirty="0">
                <a:latin typeface="Tahoma"/>
                <a:cs typeface="Tahoma"/>
              </a:rPr>
              <a:t>Despite </a:t>
            </a:r>
            <a:r>
              <a:rPr sz="1200" spc="114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 </a:t>
            </a:r>
            <a:r>
              <a:rPr sz="1200" spc="105" dirty="0">
                <a:latin typeface="Tahoma"/>
                <a:cs typeface="Tahoma"/>
              </a:rPr>
              <a:t> </a:t>
            </a:r>
            <a:r>
              <a:rPr sz="1200" spc="50" dirty="0">
                <a:latin typeface="Tahoma"/>
                <a:cs typeface="Tahoma"/>
              </a:rPr>
              <a:t>fact </a:t>
            </a:r>
            <a:r>
              <a:rPr sz="1200" spc="105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that </a:t>
            </a:r>
            <a:r>
              <a:rPr sz="1200" spc="9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women-owned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3509854" y="6767605"/>
            <a:ext cx="105473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200" spc="5" dirty="0">
                <a:latin typeface="Tahoma"/>
                <a:cs typeface="Tahoma"/>
              </a:rPr>
              <a:t>firms </a:t>
            </a:r>
            <a:r>
              <a:rPr sz="1200" spc="13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are </a:t>
            </a:r>
            <a:r>
              <a:rPr sz="1200" spc="120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516526" y="6949066"/>
            <a:ext cx="4047490" cy="17011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14500"/>
              </a:lnSpc>
              <a:spcBef>
                <a:spcPts val="100"/>
              </a:spcBef>
            </a:pPr>
            <a:r>
              <a:rPr sz="1200" spc="35" dirty="0">
                <a:latin typeface="Tahoma"/>
                <a:cs typeface="Tahoma"/>
              </a:rPr>
              <a:t>world's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60" dirty="0">
                <a:latin typeface="Tahoma"/>
                <a:cs typeface="Tahoma"/>
              </a:rPr>
              <a:t>fastest</a:t>
            </a:r>
            <a:r>
              <a:rPr sz="1200" spc="65" dirty="0">
                <a:latin typeface="Tahoma"/>
                <a:cs typeface="Tahoma"/>
              </a:rPr>
              <a:t> </a:t>
            </a:r>
            <a:r>
              <a:rPr sz="1200" spc="10" dirty="0">
                <a:latin typeface="Tahoma"/>
                <a:cs typeface="Tahoma"/>
              </a:rPr>
              <a:t>growing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businesses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have  made 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major</a:t>
            </a:r>
            <a:r>
              <a:rPr sz="1200" spc="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contributions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in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</a:t>
            </a:r>
            <a:r>
              <a:rPr sz="1200" spc="6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form</a:t>
            </a:r>
            <a:r>
              <a:rPr sz="1200" spc="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of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innovation, </a:t>
            </a:r>
            <a:r>
              <a:rPr sz="1200" spc="25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employment, </a:t>
            </a:r>
            <a:r>
              <a:rPr sz="1200" spc="35" dirty="0">
                <a:latin typeface="Tahoma"/>
                <a:cs typeface="Tahoma"/>
              </a:rPr>
              <a:t>and </a:t>
            </a:r>
            <a:r>
              <a:rPr sz="1200" spc="40" dirty="0">
                <a:latin typeface="Tahoma"/>
                <a:cs typeface="Tahoma"/>
              </a:rPr>
              <a:t>wealth </a:t>
            </a:r>
            <a:r>
              <a:rPr sz="1200" spc="25" dirty="0">
                <a:latin typeface="Tahoma"/>
                <a:cs typeface="Tahoma"/>
              </a:rPr>
              <a:t>generation, </a:t>
            </a:r>
            <a:r>
              <a:rPr sz="1200" spc="30" dirty="0">
                <a:latin typeface="Tahoma"/>
                <a:cs typeface="Tahoma"/>
              </a:rPr>
              <a:t>their </a:t>
            </a:r>
            <a:r>
              <a:rPr sz="1200" spc="60" dirty="0">
                <a:latin typeface="Tahoma"/>
                <a:cs typeface="Tahoma"/>
              </a:rPr>
              <a:t>total </a:t>
            </a:r>
            <a:r>
              <a:rPr sz="1200" spc="30" dirty="0">
                <a:latin typeface="Tahoma"/>
                <a:cs typeface="Tahoma"/>
              </a:rPr>
              <a:t>share </a:t>
            </a:r>
            <a:r>
              <a:rPr sz="1200" spc="25" dirty="0">
                <a:latin typeface="Tahoma"/>
                <a:cs typeface="Tahoma"/>
              </a:rPr>
              <a:t>in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the </a:t>
            </a:r>
            <a:r>
              <a:rPr sz="1200" spc="35" dirty="0">
                <a:latin typeface="Tahoma"/>
                <a:cs typeface="Tahoma"/>
              </a:rPr>
              <a:t>development </a:t>
            </a:r>
            <a:r>
              <a:rPr sz="1200" spc="25" dirty="0">
                <a:latin typeface="Tahoma"/>
                <a:cs typeface="Tahoma"/>
              </a:rPr>
              <a:t>of </a:t>
            </a:r>
            <a:r>
              <a:rPr sz="1200" spc="35" dirty="0">
                <a:latin typeface="Tahoma"/>
                <a:cs typeface="Tahoma"/>
              </a:rPr>
              <a:t>economies </a:t>
            </a:r>
            <a:r>
              <a:rPr sz="1200" spc="40" dirty="0">
                <a:latin typeface="Tahoma"/>
                <a:cs typeface="Tahoma"/>
              </a:rPr>
              <a:t>is </a:t>
            </a:r>
            <a:r>
              <a:rPr sz="1200" spc="30" dirty="0">
                <a:latin typeface="Tahoma"/>
                <a:cs typeface="Tahoma"/>
              </a:rPr>
              <a:t>projected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40" dirty="0">
                <a:latin typeface="Tahoma"/>
                <a:cs typeface="Tahoma"/>
              </a:rPr>
              <a:t>be </a:t>
            </a:r>
            <a:r>
              <a:rPr sz="1200" spc="50" dirty="0">
                <a:latin typeface="Tahoma"/>
                <a:cs typeface="Tahoma"/>
              </a:rPr>
              <a:t>40%. </a:t>
            </a:r>
            <a:r>
              <a:rPr sz="1200" spc="5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However, </a:t>
            </a:r>
            <a:r>
              <a:rPr sz="1200" spc="55" dirty="0">
                <a:latin typeface="Tahoma"/>
                <a:cs typeface="Tahoma"/>
              </a:rPr>
              <a:t>the </a:t>
            </a:r>
            <a:r>
              <a:rPr sz="1200" spc="60" dirty="0">
                <a:latin typeface="Tahoma"/>
                <a:cs typeface="Tahoma"/>
              </a:rPr>
              <a:t>total </a:t>
            </a:r>
            <a:r>
              <a:rPr sz="1200" spc="30" dirty="0">
                <a:latin typeface="Tahoma"/>
                <a:cs typeface="Tahoma"/>
              </a:rPr>
              <a:t>contribution </a:t>
            </a:r>
            <a:r>
              <a:rPr sz="1200" spc="25" dirty="0">
                <a:latin typeface="Tahoma"/>
                <a:cs typeface="Tahoma"/>
              </a:rPr>
              <a:t>of </a:t>
            </a:r>
            <a:r>
              <a:rPr sz="1200" spc="20" dirty="0">
                <a:latin typeface="Tahoma"/>
                <a:cs typeface="Tahoma"/>
              </a:rPr>
              <a:t>women </a:t>
            </a:r>
            <a:r>
              <a:rPr sz="1200" spc="25" dirty="0">
                <a:latin typeface="Tahoma"/>
                <a:cs typeface="Tahoma"/>
              </a:rPr>
              <a:t>entrepreneurs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30" dirty="0">
                <a:latin typeface="Tahoma"/>
                <a:cs typeface="Tahoma"/>
              </a:rPr>
              <a:t>global</a:t>
            </a:r>
            <a:r>
              <a:rPr sz="1200" spc="35" dirty="0">
                <a:latin typeface="Tahoma"/>
                <a:cs typeface="Tahoma"/>
              </a:rPr>
              <a:t> economies </a:t>
            </a:r>
            <a:r>
              <a:rPr sz="1200" spc="40" dirty="0">
                <a:latin typeface="Tahoma"/>
                <a:cs typeface="Tahoma"/>
              </a:rPr>
              <a:t>is </a:t>
            </a:r>
            <a:r>
              <a:rPr sz="1200" spc="25" dirty="0">
                <a:latin typeface="Tahoma"/>
                <a:cs typeface="Tahoma"/>
              </a:rPr>
              <a:t>understudied,  </a:t>
            </a:r>
            <a:r>
              <a:rPr sz="1200" spc="30" dirty="0">
                <a:latin typeface="Tahoma"/>
                <a:cs typeface="Tahoma"/>
              </a:rPr>
              <a:t>with  </a:t>
            </a:r>
            <a:r>
              <a:rPr sz="1200" spc="50" dirty="0">
                <a:latin typeface="Tahoma"/>
                <a:cs typeface="Tahoma"/>
              </a:rPr>
              <a:t>less </a:t>
            </a:r>
            <a:r>
              <a:rPr sz="1200" spc="45" dirty="0">
                <a:latin typeface="Tahoma"/>
                <a:cs typeface="Tahoma"/>
              </a:rPr>
              <a:t>than 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-5" dirty="0">
                <a:latin typeface="Tahoma"/>
                <a:cs typeface="Tahoma"/>
              </a:rPr>
              <a:t>10%</a:t>
            </a:r>
            <a:r>
              <a:rPr sz="120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of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entrepreneurial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research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45" dirty="0">
                <a:latin typeface="Tahoma"/>
                <a:cs typeface="Tahoma"/>
              </a:rPr>
              <a:t>studies </a:t>
            </a:r>
            <a:r>
              <a:rPr sz="1200" spc="30" dirty="0">
                <a:latin typeface="Tahoma"/>
                <a:cs typeface="Tahoma"/>
              </a:rPr>
              <a:t>focusing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on 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women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entrepreneurs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(Brush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Cooper,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2012).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0670054" y="10898279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5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670054" y="11945367"/>
            <a:ext cx="43815" cy="43815"/>
          </a:xfrm>
          <a:custGeom>
            <a:avLst/>
            <a:gdLst/>
            <a:ahLst/>
            <a:cxnLst/>
            <a:rect l="l" t="t" r="r" b="b"/>
            <a:pathLst>
              <a:path w="43815" h="43815">
                <a:moveTo>
                  <a:pt x="24707" y="43628"/>
                </a:moveTo>
                <a:lnTo>
                  <a:pt x="18921" y="43628"/>
                </a:lnTo>
                <a:lnTo>
                  <a:pt x="16138" y="43074"/>
                </a:lnTo>
                <a:lnTo>
                  <a:pt x="0" y="24707"/>
                </a:lnTo>
                <a:lnTo>
                  <a:pt x="0" y="18921"/>
                </a:lnTo>
                <a:lnTo>
                  <a:pt x="18921" y="0"/>
                </a:lnTo>
                <a:lnTo>
                  <a:pt x="24707" y="0"/>
                </a:lnTo>
                <a:lnTo>
                  <a:pt x="43628" y="21814"/>
                </a:lnTo>
                <a:lnTo>
                  <a:pt x="43628" y="24707"/>
                </a:lnTo>
                <a:lnTo>
                  <a:pt x="24707" y="43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10465458" y="10514514"/>
            <a:ext cx="4218940" cy="3455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50">
              <a:latin typeface="Times New Roman"/>
              <a:cs typeface="Times New Roman"/>
            </a:endParaRPr>
          </a:p>
          <a:p>
            <a:pPr marL="321945" marR="107314" algn="just">
              <a:lnSpc>
                <a:spcPct val="114500"/>
              </a:lnSpc>
            </a:pPr>
            <a:r>
              <a:rPr sz="1200" spc="35" dirty="0">
                <a:latin typeface="Tahoma"/>
                <a:cs typeface="Tahoma"/>
              </a:rPr>
              <a:t>Based </a:t>
            </a:r>
            <a:r>
              <a:rPr sz="1200" spc="30" dirty="0">
                <a:latin typeface="Tahoma"/>
                <a:cs typeface="Tahoma"/>
              </a:rPr>
              <a:t>on </a:t>
            </a:r>
            <a:r>
              <a:rPr sz="1200" spc="55" dirty="0">
                <a:latin typeface="Tahoma"/>
                <a:cs typeface="Tahoma"/>
              </a:rPr>
              <a:t>these </a:t>
            </a:r>
            <a:r>
              <a:rPr sz="1200" spc="15" dirty="0">
                <a:latin typeface="Tahoma"/>
                <a:cs typeface="Tahoma"/>
              </a:rPr>
              <a:t>findings,  </a:t>
            </a:r>
            <a:r>
              <a:rPr sz="1200" spc="55" dirty="0">
                <a:latin typeface="Tahoma"/>
                <a:cs typeface="Tahoma"/>
              </a:rPr>
              <a:t>it </a:t>
            </a:r>
            <a:r>
              <a:rPr sz="1200" spc="45" dirty="0">
                <a:latin typeface="Tahoma"/>
                <a:cs typeface="Tahoma"/>
              </a:rPr>
              <a:t>has </a:t>
            </a:r>
            <a:r>
              <a:rPr sz="1200" spc="40" dirty="0">
                <a:latin typeface="Tahoma"/>
                <a:cs typeface="Tahoma"/>
              </a:rPr>
              <a:t>been </a:t>
            </a:r>
            <a:r>
              <a:rPr sz="1200" spc="45" dirty="0">
                <a:latin typeface="Tahoma"/>
                <a:cs typeface="Tahoma"/>
              </a:rPr>
              <a:t>established </a:t>
            </a:r>
            <a:r>
              <a:rPr sz="1200" spc="50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that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women's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entrepreneurship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40" dirty="0">
                <a:latin typeface="Tahoma"/>
                <a:cs typeface="Tahoma"/>
              </a:rPr>
              <a:t>is</a:t>
            </a:r>
            <a:r>
              <a:rPr sz="1200" spc="4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critical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7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development. </a:t>
            </a:r>
            <a:r>
              <a:rPr sz="1200" spc="-5" dirty="0">
                <a:latin typeface="Tahoma"/>
                <a:cs typeface="Tahoma"/>
              </a:rPr>
              <a:t>So, </a:t>
            </a:r>
            <a:r>
              <a:rPr sz="1200" spc="15" dirty="0">
                <a:latin typeface="Tahoma"/>
                <a:cs typeface="Tahoma"/>
              </a:rPr>
              <a:t>if </a:t>
            </a:r>
            <a:r>
              <a:rPr sz="1200" spc="60" dirty="0">
                <a:latin typeface="Tahoma"/>
                <a:cs typeface="Tahoma"/>
              </a:rPr>
              <a:t>a </a:t>
            </a:r>
            <a:r>
              <a:rPr sz="1200" spc="25" dirty="0">
                <a:latin typeface="Tahoma"/>
                <a:cs typeface="Tahoma"/>
              </a:rPr>
              <a:t>government </a:t>
            </a:r>
            <a:r>
              <a:rPr sz="1200" spc="45" dirty="0">
                <a:latin typeface="Tahoma"/>
                <a:cs typeface="Tahoma"/>
              </a:rPr>
              <a:t>wants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35" dirty="0">
                <a:latin typeface="Tahoma"/>
                <a:cs typeface="Tahoma"/>
              </a:rPr>
              <a:t>increase 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55" dirty="0">
                <a:latin typeface="Tahoma"/>
                <a:cs typeface="Tahoma"/>
              </a:rPr>
              <a:t>its </a:t>
            </a:r>
            <a:r>
              <a:rPr sz="1200" spc="10" dirty="0">
                <a:latin typeface="Tahoma"/>
                <a:cs typeface="Tahoma"/>
              </a:rPr>
              <a:t>economy, </a:t>
            </a:r>
            <a:r>
              <a:rPr sz="1200" spc="55" dirty="0">
                <a:latin typeface="Tahoma"/>
                <a:cs typeface="Tahoma"/>
              </a:rPr>
              <a:t>it </a:t>
            </a:r>
            <a:r>
              <a:rPr sz="1200" spc="30" dirty="0">
                <a:latin typeface="Tahoma"/>
                <a:cs typeface="Tahoma"/>
              </a:rPr>
              <a:t>should encourage </a:t>
            </a:r>
            <a:r>
              <a:rPr sz="1200" spc="20" dirty="0">
                <a:latin typeface="Tahoma"/>
                <a:cs typeface="Tahoma"/>
              </a:rPr>
              <a:t>women </a:t>
            </a:r>
            <a:r>
              <a:rPr sz="1200" spc="65" dirty="0">
                <a:latin typeface="Tahoma"/>
                <a:cs typeface="Tahoma"/>
              </a:rPr>
              <a:t>to </a:t>
            </a:r>
            <a:r>
              <a:rPr sz="1200" spc="50" dirty="0">
                <a:latin typeface="Tahoma"/>
                <a:cs typeface="Tahoma"/>
              </a:rPr>
              <a:t>start </a:t>
            </a:r>
            <a:r>
              <a:rPr sz="1200" spc="5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their</a:t>
            </a:r>
            <a:r>
              <a:rPr sz="1200" spc="10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own</a:t>
            </a:r>
            <a:r>
              <a:rPr sz="1200" spc="15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businesses.</a:t>
            </a:r>
            <a:endParaRPr sz="1200">
              <a:latin typeface="Tahoma"/>
              <a:cs typeface="Tahoma"/>
            </a:endParaRPr>
          </a:p>
          <a:p>
            <a:pPr marL="321945" marR="107314" algn="just">
              <a:lnSpc>
                <a:spcPct val="114500"/>
              </a:lnSpc>
            </a:pPr>
            <a:r>
              <a:rPr sz="1200" dirty="0">
                <a:latin typeface="Tahoma"/>
                <a:cs typeface="Tahoma"/>
              </a:rPr>
              <a:t>However, </a:t>
            </a:r>
            <a:r>
              <a:rPr sz="1200" spc="55" dirty="0">
                <a:latin typeface="Tahoma"/>
                <a:cs typeface="Tahoma"/>
              </a:rPr>
              <a:t>it </a:t>
            </a:r>
            <a:r>
              <a:rPr sz="1200" spc="40" dirty="0">
                <a:latin typeface="Tahoma"/>
                <a:cs typeface="Tahoma"/>
              </a:rPr>
              <a:t>been </a:t>
            </a:r>
            <a:r>
              <a:rPr sz="1200" spc="25" dirty="0">
                <a:latin typeface="Tahoma"/>
                <a:cs typeface="Tahoma"/>
              </a:rPr>
              <a:t>observed </a:t>
            </a:r>
            <a:r>
              <a:rPr sz="1200" spc="65" dirty="0">
                <a:latin typeface="Tahoma"/>
                <a:cs typeface="Tahoma"/>
              </a:rPr>
              <a:t>that </a:t>
            </a:r>
            <a:r>
              <a:rPr sz="1200" spc="30" dirty="0">
                <a:latin typeface="Tahoma"/>
                <a:cs typeface="Tahoma"/>
              </a:rPr>
              <a:t>different </a:t>
            </a:r>
            <a:r>
              <a:rPr sz="1200" spc="35" dirty="0">
                <a:latin typeface="Tahoma"/>
                <a:cs typeface="Tahoma"/>
              </a:rPr>
              <a:t>countries 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have different </a:t>
            </a:r>
            <a:r>
              <a:rPr sz="1200" spc="35" dirty="0">
                <a:latin typeface="Tahoma"/>
                <a:cs typeface="Tahoma"/>
              </a:rPr>
              <a:t>impact </a:t>
            </a:r>
            <a:r>
              <a:rPr sz="1200" spc="45" dirty="0">
                <a:latin typeface="Tahoma"/>
                <a:cs typeface="Tahoma"/>
              </a:rPr>
              <a:t>because </a:t>
            </a:r>
            <a:r>
              <a:rPr sz="1200" spc="25" dirty="0">
                <a:latin typeface="Tahoma"/>
                <a:cs typeface="Tahoma"/>
              </a:rPr>
              <a:t>of </a:t>
            </a:r>
            <a:r>
              <a:rPr sz="1200" spc="30" dirty="0">
                <a:latin typeface="Tahoma"/>
                <a:cs typeface="Tahoma"/>
              </a:rPr>
              <a:t>their different level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of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developments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infrastructure</a:t>
            </a:r>
            <a:r>
              <a:rPr sz="1200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and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30" dirty="0">
                <a:latin typeface="Tahoma"/>
                <a:cs typeface="Tahoma"/>
              </a:rPr>
              <a:t>their </a:t>
            </a:r>
            <a:r>
              <a:rPr sz="1200" spc="3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productivity </a:t>
            </a:r>
            <a:r>
              <a:rPr sz="1200" spc="40" dirty="0">
                <a:latin typeface="Tahoma"/>
                <a:cs typeface="Tahoma"/>
              </a:rPr>
              <a:t>is depends </a:t>
            </a:r>
            <a:r>
              <a:rPr sz="1200" spc="30" dirty="0">
                <a:latin typeface="Tahoma"/>
                <a:cs typeface="Tahoma"/>
              </a:rPr>
              <a:t>on their </a:t>
            </a:r>
            <a:r>
              <a:rPr sz="1200" spc="35" dirty="0">
                <a:latin typeface="Tahoma"/>
                <a:cs typeface="Tahoma"/>
              </a:rPr>
              <a:t>developments and </a:t>
            </a:r>
            <a:r>
              <a:rPr sz="1200" spc="40" dirty="0">
                <a:latin typeface="Tahoma"/>
                <a:cs typeface="Tahoma"/>
              </a:rPr>
              <a:t> </a:t>
            </a:r>
            <a:r>
              <a:rPr sz="1200" spc="-5" dirty="0">
                <a:latin typeface="Tahoma"/>
                <a:cs typeface="Tahoma"/>
              </a:rPr>
              <a:t>norms.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913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Tahoma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Orange and Cream Playful and Illustrative Portrait University Research Poster</dc:title>
  <dc:creator>Nora santeri</dc:creator>
  <cp:keywords>DAF1-s-4toM,BAFNe0_ovvM</cp:keywords>
  <cp:lastModifiedBy>cheong jia qi</cp:lastModifiedBy>
  <cp:revision>1</cp:revision>
  <dcterms:created xsi:type="dcterms:W3CDTF">2023-12-27T10:45:28Z</dcterms:created>
  <dcterms:modified xsi:type="dcterms:W3CDTF">2023-12-27T10:58:09Z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2023-12-07T00:00:00Z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2023-12-27T00:00:00Z</vt:filetime>
  </property>
</Properties>
</file>