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61" r:id="rId7"/>
    <p:sldId id="262" r:id="rId8"/>
    <p:sldId id="264" r:id="rId9"/>
    <p:sldId id="265" r:id="rId10"/>
    <p:sldId id="266" r:id="rId11"/>
    <p:sldId id="268" r:id="rId12"/>
    <p:sldId id="270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8" autoAdjust="0"/>
    <p:restoredTop sz="94660"/>
  </p:normalViewPr>
  <p:slideViewPr>
    <p:cSldViewPr snapToGrid="0">
      <p:cViewPr varScale="1">
        <p:scale>
          <a:sx n="64" d="100"/>
          <a:sy n="64" d="100"/>
        </p:scale>
        <p:origin x="38" y="7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800" y="974222"/>
            <a:ext cx="11551199" cy="2903160"/>
          </a:xfrm>
        </p:spPr>
        <p:txBody>
          <a:bodyPr>
            <a:normAutofit fontScale="90000"/>
          </a:bodyPr>
          <a:lstStyle/>
          <a:p>
            <a:pPr algn="ctr"/>
            <a:r>
              <a:rPr lang="en-MY" b="1" dirty="0"/>
              <a:t>“Breaking Free from the Digital Grip" </a:t>
            </a:r>
            <a:br>
              <a:rPr lang="en-MY" b="1" dirty="0"/>
            </a:br>
            <a:r>
              <a:rPr lang="en-MY" b="1" dirty="0" smtClean="0">
                <a:solidFill>
                  <a:srgbClr val="C00000"/>
                </a:solidFill>
              </a:rPr>
              <a:t>(</a:t>
            </a:r>
            <a:r>
              <a:rPr lang="en-MY" b="1" dirty="0" err="1" smtClean="0">
                <a:solidFill>
                  <a:srgbClr val="C00000"/>
                </a:solidFill>
              </a:rPr>
              <a:t>Melepaskan</a:t>
            </a:r>
            <a:r>
              <a:rPr lang="en-MY" b="1" dirty="0" smtClean="0">
                <a:solidFill>
                  <a:srgbClr val="C00000"/>
                </a:solidFill>
              </a:rPr>
              <a:t> </a:t>
            </a:r>
            <a:r>
              <a:rPr lang="en-MY" b="1" dirty="0" err="1">
                <a:solidFill>
                  <a:srgbClr val="C00000"/>
                </a:solidFill>
              </a:rPr>
              <a:t>Diri</a:t>
            </a:r>
            <a:r>
              <a:rPr lang="en-MY" b="1" dirty="0">
                <a:solidFill>
                  <a:srgbClr val="C00000"/>
                </a:solidFill>
              </a:rPr>
              <a:t> </a:t>
            </a:r>
            <a:r>
              <a:rPr lang="en-MY" b="1" dirty="0" err="1">
                <a:solidFill>
                  <a:srgbClr val="C00000"/>
                </a:solidFill>
              </a:rPr>
              <a:t>dari</a:t>
            </a:r>
            <a:r>
              <a:rPr lang="en-MY" b="1" dirty="0">
                <a:solidFill>
                  <a:srgbClr val="C00000"/>
                </a:solidFill>
              </a:rPr>
              <a:t> </a:t>
            </a:r>
            <a:r>
              <a:rPr lang="en-MY" b="1" dirty="0" err="1">
                <a:solidFill>
                  <a:srgbClr val="C00000"/>
                </a:solidFill>
              </a:rPr>
              <a:t>Genggaman</a:t>
            </a:r>
            <a:r>
              <a:rPr lang="en-MY" b="1" dirty="0">
                <a:solidFill>
                  <a:srgbClr val="C00000"/>
                </a:solidFill>
              </a:rPr>
              <a:t> </a:t>
            </a:r>
            <a:r>
              <a:rPr lang="en-MY" b="1" dirty="0" smtClean="0">
                <a:solidFill>
                  <a:srgbClr val="C00000"/>
                </a:solidFill>
              </a:rPr>
              <a:t>Digital)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219662"/>
            <a:ext cx="8915399" cy="2046913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By;</a:t>
            </a:r>
          </a:p>
          <a:p>
            <a:pPr algn="ctr"/>
            <a:r>
              <a:rPr lang="en-MY" sz="2400" b="1" i="1" dirty="0"/>
              <a:t>Mazlinda </a:t>
            </a:r>
            <a:r>
              <a:rPr lang="en-MY" sz="2400" b="1" i="1" dirty="0" smtClean="0"/>
              <a:t>Musa</a:t>
            </a:r>
            <a:r>
              <a:rPr lang="en-MY" sz="2400" b="1" dirty="0"/>
              <a:t> </a:t>
            </a:r>
            <a:r>
              <a:rPr lang="en-MY" sz="2400" b="1" dirty="0" smtClean="0"/>
              <a:t>RN</a:t>
            </a:r>
            <a:endParaRPr lang="en-MY" sz="2400" b="1" dirty="0"/>
          </a:p>
          <a:p>
            <a:pPr algn="ctr"/>
            <a:r>
              <a:rPr lang="en-MY" sz="2400" b="1" i="1" dirty="0" smtClean="0"/>
              <a:t>Faculty </a:t>
            </a:r>
            <a:r>
              <a:rPr lang="en-MY" sz="2400" b="1" i="1" dirty="0"/>
              <a:t>of Medicine and Health Sciences,</a:t>
            </a:r>
            <a:endParaRPr lang="en-MY" sz="2400" b="1" dirty="0"/>
          </a:p>
          <a:p>
            <a:pPr algn="ctr"/>
            <a:r>
              <a:rPr lang="en-MY" sz="2400" b="1" i="1" dirty="0" err="1"/>
              <a:t>Universiti</a:t>
            </a:r>
            <a:r>
              <a:rPr lang="en-MY" sz="2400" b="1" i="1" dirty="0"/>
              <a:t> Malaysia </a:t>
            </a:r>
            <a:r>
              <a:rPr lang="en-MY" sz="2400" b="1" i="1" dirty="0" smtClean="0"/>
              <a:t>Sabah</a:t>
            </a:r>
            <a:endParaRPr lang="en-US" sz="2400" b="1" dirty="0" smtClean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98633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843830" y="722638"/>
            <a:ext cx="9399587" cy="552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33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529" y="248518"/>
            <a:ext cx="8911687" cy="1280890"/>
          </a:xfrm>
        </p:spPr>
        <p:txBody>
          <a:bodyPr/>
          <a:lstStyle/>
          <a:p>
            <a:r>
              <a:rPr lang="en-MY" dirty="0"/>
              <a:t>Negative Effects on Relationships, Productivity, and Overall Quality of Life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5175" y="1907861"/>
            <a:ext cx="2904151" cy="1932581"/>
          </a:xfrm>
          <a:prstGeom prst="rect">
            <a:avLst/>
          </a:prstGeom>
        </p:spPr>
      </p:pic>
      <p:sp>
        <p:nvSpPr>
          <p:cNvPr id="4" name="AutoShape 2" descr="How Gadgets Ruin Relationships and Corrupt Emotions | WI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7" name="Rectangle 6"/>
          <p:cNvSpPr/>
          <p:nvPr/>
        </p:nvSpPr>
        <p:spPr>
          <a:xfrm>
            <a:off x="3825889" y="1882979"/>
            <a:ext cx="37435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Interpersonal Relationship</a:t>
            </a:r>
            <a:endParaRPr lang="en-MY" sz="2000" dirty="0"/>
          </a:p>
        </p:txBody>
      </p:sp>
      <p:pic>
        <p:nvPicPr>
          <p:cNvPr id="2052" name="Picture 4" descr="How To Avoid The Negative Effects Of Technology On Lif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19" y="4682574"/>
            <a:ext cx="2839220" cy="189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837696" y="5899935"/>
            <a:ext cx="27692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Productivity</a:t>
            </a:r>
            <a:endParaRPr lang="en-MY" sz="2000" dirty="0"/>
          </a:p>
        </p:txBody>
      </p:sp>
      <p:sp>
        <p:nvSpPr>
          <p:cNvPr id="10" name="Rectangle 9"/>
          <p:cNvSpPr/>
          <p:nvPr/>
        </p:nvSpPr>
        <p:spPr>
          <a:xfrm>
            <a:off x="3825890" y="2310844"/>
            <a:ext cx="37435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Eg</a:t>
            </a:r>
            <a:r>
              <a:rPr lang="en-US" sz="2000" dirty="0" smtClean="0"/>
              <a:t>: Decreased face-to-face interactions</a:t>
            </a:r>
            <a:endParaRPr lang="en-MY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4005" y="1493494"/>
            <a:ext cx="2745420" cy="1943387"/>
          </a:xfrm>
          <a:prstGeom prst="rect">
            <a:avLst/>
          </a:prstGeom>
        </p:spPr>
      </p:pic>
      <p:sp>
        <p:nvSpPr>
          <p:cNvPr id="13" name="AutoShape 6" descr="How does an over dependence on technology reduce social skills? -  MakeMyAssignments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15" name="Rectangle 14"/>
          <p:cNvSpPr/>
          <p:nvPr/>
        </p:nvSpPr>
        <p:spPr>
          <a:xfrm>
            <a:off x="9338583" y="3400967"/>
            <a:ext cx="27692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Impaired Social Skills</a:t>
            </a:r>
            <a:endParaRPr lang="en-MY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665" y="4164185"/>
            <a:ext cx="2493464" cy="1733550"/>
          </a:xfrm>
          <a:prstGeom prst="rect">
            <a:avLst/>
          </a:prstGeom>
        </p:spPr>
      </p:pic>
      <p:sp>
        <p:nvSpPr>
          <p:cNvPr id="16" name="AutoShape 8" descr="What to Do If Your Satisfactory Academic Performance Drops | Fastweb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18" name="Rectangle 17"/>
          <p:cNvSpPr/>
          <p:nvPr/>
        </p:nvSpPr>
        <p:spPr>
          <a:xfrm>
            <a:off x="8210538" y="4423739"/>
            <a:ext cx="27692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Reduced Academic Performance</a:t>
            </a:r>
            <a:endParaRPr lang="en-MY" sz="2000" dirty="0"/>
          </a:p>
        </p:txBody>
      </p:sp>
      <p:sp>
        <p:nvSpPr>
          <p:cNvPr id="20" name="Rectangle 19"/>
          <p:cNvSpPr/>
          <p:nvPr/>
        </p:nvSpPr>
        <p:spPr>
          <a:xfrm>
            <a:off x="8210538" y="5131625"/>
            <a:ext cx="27692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Eg</a:t>
            </a:r>
            <a:r>
              <a:rPr lang="en-US" sz="2000" dirty="0" smtClean="0"/>
              <a:t>: Decreased focus</a:t>
            </a:r>
          </a:p>
        </p:txBody>
      </p:sp>
    </p:spTree>
    <p:extLst>
      <p:ext uri="{BB962C8B-B14F-4D97-AF65-F5344CB8AC3E}">
        <p14:creationId xmlns:p14="http://schemas.microsoft.com/office/powerpoint/2010/main" val="4036690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Between Healthy and Unhealthy Gadget Use</a:t>
            </a:r>
            <a:endParaRPr lang="en-MY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Healthy Gadget Use</a:t>
            </a:r>
            <a:endParaRPr lang="en-MY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MY" dirty="0" smtClean="0"/>
              <a:t>Devices </a:t>
            </a:r>
            <a:r>
              <a:rPr lang="en-MY" dirty="0"/>
              <a:t>are used </a:t>
            </a:r>
            <a:r>
              <a:rPr lang="en-MY" dirty="0" smtClean="0"/>
              <a:t>intentionally</a:t>
            </a:r>
          </a:p>
          <a:p>
            <a:r>
              <a:rPr lang="en-MY" dirty="0" smtClean="0"/>
              <a:t>In </a:t>
            </a:r>
            <a:r>
              <a:rPr lang="en-MY" dirty="0"/>
              <a:t>moderation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Unhealthy Gadget Use</a:t>
            </a:r>
            <a:endParaRPr lang="en-MY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MY" dirty="0"/>
              <a:t>compulsive </a:t>
            </a:r>
            <a:endParaRPr lang="en-MY" dirty="0" smtClean="0"/>
          </a:p>
          <a:p>
            <a:r>
              <a:rPr lang="en-MY" dirty="0" smtClean="0"/>
              <a:t> </a:t>
            </a:r>
            <a:r>
              <a:rPr lang="en-MY" dirty="0"/>
              <a:t>uncontrolled usage.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08" y="2076790"/>
            <a:ext cx="2145978" cy="21459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6129" y="4939802"/>
            <a:ext cx="2581275" cy="1771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4528" y="3441718"/>
            <a:ext cx="2924175" cy="1562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5422" y="3607615"/>
            <a:ext cx="259080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4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MY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Any questions?</a:t>
            </a:r>
          </a:p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27217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5912" y="1585519"/>
            <a:ext cx="9873842" cy="4538444"/>
          </a:xfrm>
        </p:spPr>
        <p:txBody>
          <a:bodyPr>
            <a:normAutofit/>
          </a:bodyPr>
          <a:lstStyle/>
          <a:p>
            <a:r>
              <a:rPr lang="en-MY" dirty="0"/>
              <a:t>Raise awareness about the risks and negative consequences of excessive gadget use and addiction.</a:t>
            </a:r>
          </a:p>
          <a:p>
            <a:r>
              <a:rPr lang="en-MY" dirty="0" smtClean="0"/>
              <a:t>Identify </a:t>
            </a:r>
            <a:r>
              <a:rPr lang="en-MY" dirty="0"/>
              <a:t>signs and symptoms of gadget addiction and the impact it has on individuals' well-being and daily functioning.</a:t>
            </a:r>
          </a:p>
          <a:p>
            <a:r>
              <a:rPr lang="en-MY" dirty="0" smtClean="0"/>
              <a:t>Promote </a:t>
            </a:r>
            <a:r>
              <a:rPr lang="en-MY" dirty="0"/>
              <a:t>healthy technology habits and the importance of balancing gadget use with other activities.</a:t>
            </a:r>
          </a:p>
          <a:p>
            <a:r>
              <a:rPr lang="en-MY" dirty="0" smtClean="0"/>
              <a:t>Provide </a:t>
            </a:r>
            <a:r>
              <a:rPr lang="en-MY" dirty="0"/>
              <a:t>strategies and tools to manage gadget addiction, including setting boundaries, practicing digital detox, and cultivating alternative hobbies.</a:t>
            </a:r>
          </a:p>
        </p:txBody>
      </p:sp>
    </p:spTree>
    <p:extLst>
      <p:ext uri="{BB962C8B-B14F-4D97-AF65-F5344CB8AC3E}">
        <p14:creationId xmlns:p14="http://schemas.microsoft.com/office/powerpoint/2010/main" val="3383400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2771" y="1546788"/>
            <a:ext cx="8911687" cy="815411"/>
          </a:xfrm>
        </p:spPr>
        <p:txBody>
          <a:bodyPr/>
          <a:lstStyle/>
          <a:p>
            <a:r>
              <a:rPr lang="en-US" b="1" dirty="0" smtClean="0"/>
              <a:t>Definitio</a:t>
            </a:r>
            <a:r>
              <a:rPr lang="en-US" b="1" dirty="0"/>
              <a:t>n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1353" y="2580967"/>
            <a:ext cx="10236923" cy="3507235"/>
          </a:xfrm>
        </p:spPr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E</a:t>
            </a:r>
            <a:r>
              <a:rPr lang="en-MY" sz="3200" b="1" dirty="0" smtClean="0">
                <a:solidFill>
                  <a:srgbClr val="FF0000"/>
                </a:solidFill>
              </a:rPr>
              <a:t>xcessive </a:t>
            </a:r>
            <a:r>
              <a:rPr lang="en-MY" sz="3200" b="1" dirty="0">
                <a:solidFill>
                  <a:srgbClr val="FF0000"/>
                </a:solidFill>
              </a:rPr>
              <a:t>and unbalanced </a:t>
            </a:r>
            <a:r>
              <a:rPr lang="en-MY" sz="3200" dirty="0"/>
              <a:t>use of digital devices such as smartphones, tablets, and </a:t>
            </a:r>
            <a:r>
              <a:rPr lang="en-MY" sz="3200" dirty="0" smtClean="0"/>
              <a:t>computers</a:t>
            </a:r>
          </a:p>
          <a:p>
            <a:r>
              <a:rPr lang="en-MY" sz="3200" dirty="0"/>
              <a:t> </a:t>
            </a:r>
            <a:r>
              <a:rPr lang="en-MY" sz="3200" dirty="0" smtClean="0"/>
              <a:t>Leads </a:t>
            </a:r>
            <a:r>
              <a:rPr lang="en-MY" sz="3200" dirty="0"/>
              <a:t>to negative consequences on physical, mental, and social well-being.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5147" y="459692"/>
            <a:ext cx="3583419" cy="202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03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7798" y="296940"/>
            <a:ext cx="10075178" cy="1280890"/>
          </a:xfrm>
        </p:spPr>
        <p:txBody>
          <a:bodyPr>
            <a:normAutofit/>
          </a:bodyPr>
          <a:lstStyle/>
          <a:p>
            <a:r>
              <a:rPr lang="en-MY" dirty="0"/>
              <a:t>Impact of E</a:t>
            </a:r>
            <a:r>
              <a:rPr lang="en-MY" dirty="0" smtClean="0"/>
              <a:t>xcessive </a:t>
            </a:r>
            <a:r>
              <a:rPr lang="en-MY" dirty="0"/>
              <a:t>G</a:t>
            </a:r>
            <a:r>
              <a:rPr lang="en-MY" dirty="0" smtClean="0"/>
              <a:t>adget </a:t>
            </a:r>
            <a:r>
              <a:rPr lang="en-MY" dirty="0"/>
              <a:t>U</a:t>
            </a:r>
            <a:r>
              <a:rPr lang="en-MY" dirty="0" smtClean="0"/>
              <a:t>se </a:t>
            </a:r>
            <a:r>
              <a:rPr lang="en-MY" dirty="0"/>
              <a:t>on </a:t>
            </a:r>
            <a:r>
              <a:rPr lang="en-MY" dirty="0" smtClean="0"/>
              <a:t>Physical </a:t>
            </a:r>
            <a:endParaRPr lang="en-MY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8054" y="1464711"/>
            <a:ext cx="3143250" cy="1457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991" y="1973935"/>
            <a:ext cx="2705100" cy="1685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854" y="3370851"/>
            <a:ext cx="2466975" cy="1847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2159" y="3959705"/>
            <a:ext cx="2619375" cy="17430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8054" y="3021426"/>
            <a:ext cx="277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S</a:t>
            </a:r>
            <a:r>
              <a:rPr lang="en-MY" dirty="0" smtClean="0"/>
              <a:t>edentary behaviour</a:t>
            </a:r>
            <a:endParaRPr lang="en-MY" dirty="0"/>
          </a:p>
        </p:txBody>
      </p:sp>
      <p:sp>
        <p:nvSpPr>
          <p:cNvPr id="9" name="TextBox 8"/>
          <p:cNvSpPr txBox="1"/>
          <p:nvPr/>
        </p:nvSpPr>
        <p:spPr>
          <a:xfrm>
            <a:off x="6109691" y="3752181"/>
            <a:ext cx="222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 smtClean="0"/>
              <a:t>Eye </a:t>
            </a:r>
            <a:r>
              <a:rPr lang="en-MY" dirty="0"/>
              <a:t>strain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14854" y="5252167"/>
            <a:ext cx="248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sleep disturbances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2159" y="5772633"/>
            <a:ext cx="2999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musculoskeletal issues</a:t>
            </a:r>
          </a:p>
        </p:txBody>
      </p:sp>
    </p:spTree>
    <p:extLst>
      <p:ext uri="{BB962C8B-B14F-4D97-AF65-F5344CB8AC3E}">
        <p14:creationId xmlns:p14="http://schemas.microsoft.com/office/powerpoint/2010/main" val="3654701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7798" y="296940"/>
            <a:ext cx="10075178" cy="1280890"/>
          </a:xfrm>
        </p:spPr>
        <p:txBody>
          <a:bodyPr>
            <a:normAutofit/>
          </a:bodyPr>
          <a:lstStyle/>
          <a:p>
            <a:r>
              <a:rPr lang="en-MY" dirty="0"/>
              <a:t>Impact of E</a:t>
            </a:r>
            <a:r>
              <a:rPr lang="en-MY" dirty="0" smtClean="0"/>
              <a:t>xcessive </a:t>
            </a:r>
            <a:r>
              <a:rPr lang="en-MY" dirty="0"/>
              <a:t>G</a:t>
            </a:r>
            <a:r>
              <a:rPr lang="en-MY" dirty="0" smtClean="0"/>
              <a:t>adget </a:t>
            </a:r>
            <a:r>
              <a:rPr lang="en-MY" dirty="0"/>
              <a:t>U</a:t>
            </a:r>
            <a:r>
              <a:rPr lang="en-MY" dirty="0" smtClean="0"/>
              <a:t>se </a:t>
            </a:r>
            <a:r>
              <a:rPr lang="en-MY" dirty="0"/>
              <a:t>on </a:t>
            </a:r>
            <a:r>
              <a:rPr lang="en-MY" dirty="0" smtClean="0"/>
              <a:t>Mental </a:t>
            </a:r>
            <a:r>
              <a:rPr lang="en-MY" dirty="0"/>
              <a:t>W</a:t>
            </a:r>
            <a:r>
              <a:rPr lang="en-MY" dirty="0" smtClean="0"/>
              <a:t>ell-being</a:t>
            </a:r>
            <a:endParaRPr lang="en-MY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0868" y="3554307"/>
            <a:ext cx="3364785" cy="18842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90868" y="5537598"/>
            <a:ext cx="435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 smtClean="0"/>
              <a:t>Reduced overall </a:t>
            </a:r>
            <a:r>
              <a:rPr lang="en-MY" dirty="0"/>
              <a:t>life satisfaction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639" y="1812661"/>
            <a:ext cx="2619375" cy="17430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94617" y="3837062"/>
            <a:ext cx="185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S</a:t>
            </a:r>
            <a:r>
              <a:rPr lang="en-MY" dirty="0" smtClean="0"/>
              <a:t>tress</a:t>
            </a:r>
            <a:endParaRPr lang="en-MY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6216" y="1256624"/>
            <a:ext cx="2705100" cy="16859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76060" y="3186404"/>
            <a:ext cx="161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A</a:t>
            </a:r>
            <a:r>
              <a:rPr lang="en-MY" dirty="0" smtClean="0"/>
              <a:t>nxiety</a:t>
            </a:r>
            <a:endParaRPr lang="en-MY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8142" y="4063415"/>
            <a:ext cx="2619375" cy="17430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32156" y="6050345"/>
            <a:ext cx="211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Depression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716097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5962" y="478832"/>
            <a:ext cx="8911687" cy="1280890"/>
          </a:xfrm>
        </p:spPr>
        <p:txBody>
          <a:bodyPr/>
          <a:lstStyle/>
          <a:p>
            <a:r>
              <a:rPr lang="en-MY" dirty="0"/>
              <a:t>T</a:t>
            </a:r>
            <a:r>
              <a:rPr lang="en-MY" dirty="0" smtClean="0"/>
              <a:t>he </a:t>
            </a:r>
            <a:r>
              <a:rPr lang="en-MY" dirty="0"/>
              <a:t>psychological and physiological effects of gadget overload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0200" y="2063084"/>
            <a:ext cx="1901786" cy="19706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683" y="3534364"/>
            <a:ext cx="3037599" cy="19706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1806" y="2101868"/>
            <a:ext cx="2649837" cy="20208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8108" y="4211496"/>
            <a:ext cx="22869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Cognitive Function</a:t>
            </a:r>
            <a:endParaRPr lang="en-MY" sz="2000" dirty="0"/>
          </a:p>
        </p:txBody>
      </p:sp>
      <p:sp>
        <p:nvSpPr>
          <p:cNvPr id="8" name="Rectangle 7"/>
          <p:cNvSpPr/>
          <p:nvPr/>
        </p:nvSpPr>
        <p:spPr>
          <a:xfrm>
            <a:off x="3210260" y="5612715"/>
            <a:ext cx="22864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Attention Span</a:t>
            </a:r>
            <a:endParaRPr lang="en-MY" sz="2000" dirty="0"/>
          </a:p>
        </p:txBody>
      </p:sp>
      <p:sp>
        <p:nvSpPr>
          <p:cNvPr id="9" name="Rectangle 8"/>
          <p:cNvSpPr/>
          <p:nvPr/>
        </p:nvSpPr>
        <p:spPr>
          <a:xfrm>
            <a:off x="6311495" y="4211496"/>
            <a:ext cx="31517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Memory</a:t>
            </a:r>
            <a:endParaRPr lang="en-MY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2839" y="2693885"/>
            <a:ext cx="1962150" cy="23336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500432" y="5258772"/>
            <a:ext cx="22869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Information Processing</a:t>
            </a:r>
            <a:endParaRPr lang="en-MY" sz="2000" dirty="0"/>
          </a:p>
        </p:txBody>
      </p:sp>
    </p:spTree>
    <p:extLst>
      <p:ext uri="{BB962C8B-B14F-4D97-AF65-F5344CB8AC3E}">
        <p14:creationId xmlns:p14="http://schemas.microsoft.com/office/powerpoint/2010/main" val="2453141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effect using gadgets on children's eyes - Optometrist | Optical Sh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650" y="128187"/>
            <a:ext cx="10689465" cy="665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141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C</a:t>
            </a:r>
            <a:r>
              <a:rPr lang="en-MY" dirty="0" smtClean="0"/>
              <a:t>oncept </a:t>
            </a:r>
            <a:r>
              <a:rPr lang="en-MY" dirty="0"/>
              <a:t>of </a:t>
            </a:r>
            <a:r>
              <a:rPr lang="en-MY" dirty="0" smtClean="0"/>
              <a:t>Digital </a:t>
            </a:r>
            <a:r>
              <a:rPr lang="en-MY" dirty="0"/>
              <a:t>D</a:t>
            </a:r>
            <a:r>
              <a:rPr lang="en-MY" dirty="0" smtClean="0"/>
              <a:t>ependency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8262" y="1589519"/>
            <a:ext cx="9496350" cy="4321704"/>
          </a:xfrm>
        </p:spPr>
        <p:txBody>
          <a:bodyPr>
            <a:noAutofit/>
          </a:bodyPr>
          <a:lstStyle/>
          <a:p>
            <a:r>
              <a:rPr lang="en-MY" sz="3200" dirty="0" smtClean="0"/>
              <a:t>Digital </a:t>
            </a:r>
            <a:r>
              <a:rPr lang="en-MY" sz="3200" dirty="0"/>
              <a:t>dependency as a reliance on gadgets and digital technology for daily functioning and emotional well-being.</a:t>
            </a:r>
          </a:p>
          <a:p>
            <a:r>
              <a:rPr lang="en-MY" sz="3200" dirty="0"/>
              <a:t>T</a:t>
            </a:r>
            <a:r>
              <a:rPr lang="en-MY" sz="3200" dirty="0" smtClean="0"/>
              <a:t>he </a:t>
            </a:r>
            <a:r>
              <a:rPr lang="en-MY" sz="3200" dirty="0"/>
              <a:t>consequences of digital dependency, </a:t>
            </a:r>
            <a:r>
              <a:rPr lang="en-MY" sz="3200" dirty="0" smtClean="0"/>
              <a:t>including:</a:t>
            </a:r>
          </a:p>
          <a:p>
            <a:pPr lvl="1"/>
            <a:r>
              <a:rPr lang="en-MY" sz="3000" dirty="0" smtClean="0"/>
              <a:t> </a:t>
            </a:r>
            <a:r>
              <a:rPr lang="en-MY" sz="3000" dirty="0"/>
              <a:t>reduced self-regulation, </a:t>
            </a:r>
            <a:endParaRPr lang="en-MY" sz="3000" dirty="0" smtClean="0"/>
          </a:p>
          <a:p>
            <a:pPr lvl="1"/>
            <a:r>
              <a:rPr lang="en-MY" sz="3000" dirty="0" smtClean="0"/>
              <a:t>decreased </a:t>
            </a:r>
            <a:r>
              <a:rPr lang="en-MY" sz="3000" dirty="0"/>
              <a:t>self-esteem, </a:t>
            </a:r>
            <a:endParaRPr lang="en-MY" sz="3000" dirty="0" smtClean="0"/>
          </a:p>
          <a:p>
            <a:pPr lvl="1"/>
            <a:r>
              <a:rPr lang="en-MY" sz="3000" dirty="0" smtClean="0"/>
              <a:t>impaired </a:t>
            </a:r>
            <a:r>
              <a:rPr lang="en-MY" sz="3000" dirty="0"/>
              <a:t>social interactions.</a:t>
            </a:r>
          </a:p>
        </p:txBody>
      </p:sp>
    </p:spTree>
    <p:extLst>
      <p:ext uri="{BB962C8B-B14F-4D97-AF65-F5344CB8AC3E}">
        <p14:creationId xmlns:p14="http://schemas.microsoft.com/office/powerpoint/2010/main" val="1115161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Signs of Gadget Overload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57884"/>
            <a:ext cx="8915400" cy="4037213"/>
          </a:xfrm>
        </p:spPr>
        <p:txBody>
          <a:bodyPr>
            <a:noAutofit/>
          </a:bodyPr>
          <a:lstStyle/>
          <a:p>
            <a:r>
              <a:rPr lang="en-MY" sz="3200" dirty="0"/>
              <a:t>P</a:t>
            </a:r>
            <a:r>
              <a:rPr lang="en-MY" sz="3200" dirty="0" smtClean="0"/>
              <a:t>reoccupation </a:t>
            </a:r>
            <a:r>
              <a:rPr lang="en-MY" sz="3200" dirty="0"/>
              <a:t>with gadgets, </a:t>
            </a:r>
            <a:endParaRPr lang="en-MY" sz="3200" dirty="0" smtClean="0"/>
          </a:p>
          <a:p>
            <a:r>
              <a:rPr lang="en-MY" sz="3200" dirty="0"/>
              <a:t>W</a:t>
            </a:r>
            <a:r>
              <a:rPr lang="en-MY" sz="3200" dirty="0" smtClean="0"/>
              <a:t>ithdrawal </a:t>
            </a:r>
            <a:r>
              <a:rPr lang="en-MY" sz="3200" dirty="0"/>
              <a:t>symptoms when not using them, </a:t>
            </a:r>
            <a:r>
              <a:rPr lang="en-MY" sz="3200" dirty="0" smtClean="0"/>
              <a:t>and</a:t>
            </a:r>
          </a:p>
          <a:p>
            <a:r>
              <a:rPr lang="en-MY" sz="3200" dirty="0" smtClean="0"/>
              <a:t>unsuccessful </a:t>
            </a:r>
            <a:r>
              <a:rPr lang="en-MY" sz="3200" dirty="0"/>
              <a:t>attempts to cut back on usage.</a:t>
            </a:r>
          </a:p>
          <a:p>
            <a:r>
              <a:rPr lang="en-MY" sz="3200" b="1" dirty="0">
                <a:solidFill>
                  <a:srgbClr val="FF0000"/>
                </a:solidFill>
              </a:rPr>
              <a:t>N</a:t>
            </a:r>
            <a:r>
              <a:rPr lang="en-MY" sz="3200" b="1" dirty="0" smtClean="0">
                <a:solidFill>
                  <a:srgbClr val="FF0000"/>
                </a:solidFill>
              </a:rPr>
              <a:t>omophobia</a:t>
            </a:r>
            <a:r>
              <a:rPr lang="en-MY" sz="3200" dirty="0" smtClean="0"/>
              <a:t> </a:t>
            </a:r>
            <a:r>
              <a:rPr lang="en-MY" sz="3200" dirty="0"/>
              <a:t>(fear of being without a mobile device</a:t>
            </a:r>
            <a:r>
              <a:rPr lang="en-MY" sz="3200" dirty="0" smtClean="0"/>
              <a:t>).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33681645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129</TotalTime>
  <Words>304</Words>
  <Application>Microsoft Office PowerPoint</Application>
  <PresentationFormat>Widescreen</PresentationFormat>
  <Paragraphs>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Wisp</vt:lpstr>
      <vt:lpstr>“Breaking Free from the Digital Grip"  (Melepaskan Diri dari Genggaman Digital)</vt:lpstr>
      <vt:lpstr>Objectives</vt:lpstr>
      <vt:lpstr>Definition</vt:lpstr>
      <vt:lpstr>Impact of Excessive Gadget Use on Physical </vt:lpstr>
      <vt:lpstr>Impact of Excessive Gadget Use on Mental Well-being</vt:lpstr>
      <vt:lpstr>The psychological and physiological effects of gadget overload</vt:lpstr>
      <vt:lpstr>PowerPoint Presentation</vt:lpstr>
      <vt:lpstr>Concept of Digital Dependency</vt:lpstr>
      <vt:lpstr>Signs of Gadget Overload</vt:lpstr>
      <vt:lpstr>PowerPoint Presentation</vt:lpstr>
      <vt:lpstr>Negative Effects on Relationships, Productivity, and Overall Quality of Life</vt:lpstr>
      <vt:lpstr>Differences Between Healthy and Unhealthy Gadget Use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“Breaking Free from the Digital Grip"  (Melepaskan Diri dari Genggaman Digital)</dc:title>
  <dc:creator>Mazlinda Musa</dc:creator>
  <cp:lastModifiedBy>Mazlinda Musa</cp:lastModifiedBy>
  <cp:revision>31</cp:revision>
  <dcterms:created xsi:type="dcterms:W3CDTF">2023-05-22T22:59:11Z</dcterms:created>
  <dcterms:modified xsi:type="dcterms:W3CDTF">2024-01-08T12:12:29Z</dcterms:modified>
</cp:coreProperties>
</file>