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64" r:id="rId3"/>
    <p:sldId id="257" r:id="rId4"/>
    <p:sldId id="271" r:id="rId5"/>
    <p:sldId id="258" r:id="rId6"/>
    <p:sldId id="273" r:id="rId7"/>
    <p:sldId id="303" r:id="rId8"/>
    <p:sldId id="276" r:id="rId9"/>
    <p:sldId id="274" r:id="rId10"/>
    <p:sldId id="275" r:id="rId11"/>
    <p:sldId id="259" r:id="rId12"/>
    <p:sldId id="267" r:id="rId13"/>
    <p:sldId id="304" r:id="rId14"/>
    <p:sldId id="266" r:id="rId15"/>
    <p:sldId id="305" r:id="rId16"/>
    <p:sldId id="265" r:id="rId17"/>
    <p:sldId id="292" r:id="rId18"/>
    <p:sldId id="270" r:id="rId19"/>
    <p:sldId id="281" r:id="rId20"/>
    <p:sldId id="282" r:id="rId21"/>
    <p:sldId id="283" r:id="rId22"/>
    <p:sldId id="262" r:id="rId23"/>
    <p:sldId id="278" r:id="rId24"/>
    <p:sldId id="279" r:id="rId25"/>
    <p:sldId id="280" r:id="rId26"/>
    <p:sldId id="269" r:id="rId27"/>
    <p:sldId id="284" r:id="rId28"/>
    <p:sldId id="285" r:id="rId29"/>
    <p:sldId id="286" r:id="rId30"/>
    <p:sldId id="287" r:id="rId31"/>
    <p:sldId id="289" r:id="rId32"/>
    <p:sldId id="288" r:id="rId33"/>
    <p:sldId id="290" r:id="rId34"/>
    <p:sldId id="295" r:id="rId35"/>
    <p:sldId id="268" r:id="rId36"/>
    <p:sldId id="293" r:id="rId37"/>
    <p:sldId id="294" r:id="rId38"/>
    <p:sldId id="296" r:id="rId39"/>
    <p:sldId id="298" r:id="rId40"/>
    <p:sldId id="297" r:id="rId41"/>
    <p:sldId id="263" r:id="rId42"/>
    <p:sldId id="299" r:id="rId43"/>
    <p:sldId id="300" r:id="rId44"/>
    <p:sldId id="301" r:id="rId45"/>
    <p:sldId id="302"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9" autoAdjust="0"/>
    <p:restoredTop sz="94660"/>
  </p:normalViewPr>
  <p:slideViewPr>
    <p:cSldViewPr snapToGrid="0">
      <p:cViewPr varScale="1">
        <p:scale>
          <a:sx n="64" d="100"/>
          <a:sy n="64" d="100"/>
        </p:scale>
        <p:origin x="55" y="71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C0F09-0E26-4F93-8415-A7E305492E72}"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0B9BC9CF-9F8A-4905-8EA0-90FC1D2030AF}">
      <dgm:prSet phldrT="[Text]"/>
      <dgm:spPr>
        <a:solidFill>
          <a:schemeClr val="accent6">
            <a:lumMod val="60000"/>
            <a:lumOff val="40000"/>
          </a:schemeClr>
        </a:solidFill>
      </dgm:spPr>
      <dgm:t>
        <a:bodyPr/>
        <a:lstStyle/>
        <a:p>
          <a:r>
            <a:rPr lang="en-GB" b="1" dirty="0" smtClean="0">
              <a:solidFill>
                <a:schemeClr val="accent6">
                  <a:lumMod val="50000"/>
                </a:schemeClr>
              </a:solidFill>
            </a:rPr>
            <a:t>Future Trends and Developments</a:t>
          </a:r>
          <a:endParaRPr lang="en-US" b="1" dirty="0">
            <a:solidFill>
              <a:schemeClr val="accent6">
                <a:lumMod val="50000"/>
              </a:schemeClr>
            </a:solidFill>
          </a:endParaRPr>
        </a:p>
      </dgm:t>
    </dgm:pt>
    <dgm:pt modelId="{51E0037E-D425-4E63-B0EE-72BDAE48DE1D}" type="parTrans" cxnId="{69E101CF-5DBA-4CB8-84BD-CC386B747E8C}">
      <dgm:prSet/>
      <dgm:spPr/>
      <dgm:t>
        <a:bodyPr/>
        <a:lstStyle/>
        <a:p>
          <a:endParaRPr lang="en-US"/>
        </a:p>
      </dgm:t>
    </dgm:pt>
    <dgm:pt modelId="{575D5538-A219-44E3-AFB6-EE86CB578F2F}" type="sibTrans" cxnId="{69E101CF-5DBA-4CB8-84BD-CC386B747E8C}">
      <dgm:prSet/>
      <dgm:spPr/>
      <dgm:t>
        <a:bodyPr/>
        <a:lstStyle/>
        <a:p>
          <a:endParaRPr lang="en-US"/>
        </a:p>
      </dgm:t>
    </dgm:pt>
    <dgm:pt modelId="{5911D8C0-7E56-4190-9961-EEB6F1726EB5}">
      <dgm:prSet phldrT="[Text]"/>
      <dgm:spPr>
        <a:solidFill>
          <a:schemeClr val="accent6">
            <a:lumMod val="20000"/>
            <a:lumOff val="80000"/>
          </a:schemeClr>
        </a:solidFill>
      </dgm:spPr>
      <dgm:t>
        <a:bodyPr/>
        <a:lstStyle/>
        <a:p>
          <a:r>
            <a:rPr lang="en-GB" b="1" dirty="0" smtClean="0">
              <a:solidFill>
                <a:srgbClr val="FF0000"/>
              </a:solidFill>
            </a:rPr>
            <a:t>AI and Machine Learning</a:t>
          </a:r>
          <a:endParaRPr lang="en-US" dirty="0"/>
        </a:p>
      </dgm:t>
    </dgm:pt>
    <dgm:pt modelId="{7D70D188-0AC3-41FA-86B3-C0F3A90342C3}" type="parTrans" cxnId="{43E9FD86-745C-4FE9-8C55-17E3014AB65A}">
      <dgm:prSet/>
      <dgm:spPr/>
      <dgm:t>
        <a:bodyPr/>
        <a:lstStyle/>
        <a:p>
          <a:endParaRPr lang="en-US"/>
        </a:p>
      </dgm:t>
    </dgm:pt>
    <dgm:pt modelId="{D7574D23-5520-4EA4-922F-EFF3B4CA79C4}" type="sibTrans" cxnId="{43E9FD86-745C-4FE9-8C55-17E3014AB65A}">
      <dgm:prSet/>
      <dgm:spPr>
        <a:solidFill>
          <a:schemeClr val="accent6">
            <a:lumMod val="40000"/>
            <a:lumOff val="60000"/>
          </a:schemeClr>
        </a:solidFill>
      </dgm:spPr>
      <dgm:t>
        <a:bodyPr/>
        <a:lstStyle/>
        <a:p>
          <a:endParaRPr lang="en-US"/>
        </a:p>
      </dgm:t>
    </dgm:pt>
    <dgm:pt modelId="{C7C8CF41-E1B6-4F2E-8340-ECC7AE1E8C6E}">
      <dgm:prSet phldrT="[Text]"/>
      <dgm:spPr>
        <a:solidFill>
          <a:schemeClr val="accent6">
            <a:lumMod val="20000"/>
            <a:lumOff val="80000"/>
          </a:schemeClr>
        </a:solidFill>
      </dgm:spPr>
      <dgm:t>
        <a:bodyPr/>
        <a:lstStyle/>
        <a:p>
          <a:r>
            <a:rPr lang="en-GB" b="1" dirty="0" smtClean="0">
              <a:solidFill>
                <a:srgbClr val="FF0000"/>
              </a:solidFill>
            </a:rPr>
            <a:t>Virtual Reality (VR) and Augmented Reality (AR)</a:t>
          </a:r>
          <a:endParaRPr lang="en-US" dirty="0"/>
        </a:p>
      </dgm:t>
    </dgm:pt>
    <dgm:pt modelId="{307A460C-E931-4311-B2D5-FD2D582C1DD7}" type="parTrans" cxnId="{96E2A2B2-B527-4DD1-B00C-21256B903C48}">
      <dgm:prSet/>
      <dgm:spPr/>
      <dgm:t>
        <a:bodyPr/>
        <a:lstStyle/>
        <a:p>
          <a:endParaRPr lang="en-US"/>
        </a:p>
      </dgm:t>
    </dgm:pt>
    <dgm:pt modelId="{45E296F3-81E3-4FDB-813D-A45FBCE183FE}" type="sibTrans" cxnId="{96E2A2B2-B527-4DD1-B00C-21256B903C48}">
      <dgm:prSet/>
      <dgm:spPr>
        <a:solidFill>
          <a:schemeClr val="accent6">
            <a:lumMod val="75000"/>
          </a:schemeClr>
        </a:solidFill>
      </dgm:spPr>
      <dgm:t>
        <a:bodyPr/>
        <a:lstStyle/>
        <a:p>
          <a:endParaRPr lang="en-US"/>
        </a:p>
      </dgm:t>
    </dgm:pt>
    <dgm:pt modelId="{C70F881F-D809-4705-B0FD-0A6A9D994872}">
      <dgm:prSet phldrT="[Text]"/>
      <dgm:spPr>
        <a:solidFill>
          <a:schemeClr val="accent6">
            <a:lumMod val="20000"/>
            <a:lumOff val="80000"/>
          </a:schemeClr>
        </a:solidFill>
      </dgm:spPr>
      <dgm:t>
        <a:bodyPr/>
        <a:lstStyle/>
        <a:p>
          <a:r>
            <a:rPr lang="en-GB" b="1" dirty="0" err="1" smtClean="0">
              <a:solidFill>
                <a:srgbClr val="FF0000"/>
              </a:solidFill>
            </a:rPr>
            <a:t>Blockchain</a:t>
          </a:r>
          <a:r>
            <a:rPr lang="en-GB" b="1" dirty="0" smtClean="0">
              <a:solidFill>
                <a:srgbClr val="FF0000"/>
              </a:solidFill>
            </a:rPr>
            <a:t> Technology</a:t>
          </a:r>
          <a:endParaRPr lang="en-US" dirty="0"/>
        </a:p>
      </dgm:t>
    </dgm:pt>
    <dgm:pt modelId="{F222FD99-EBCB-472B-8E92-6D1FECEB1431}" type="parTrans" cxnId="{23441378-9A90-4E27-BD76-BF055BDD9C4E}">
      <dgm:prSet/>
      <dgm:spPr/>
      <dgm:t>
        <a:bodyPr/>
        <a:lstStyle/>
        <a:p>
          <a:endParaRPr lang="en-US"/>
        </a:p>
      </dgm:t>
    </dgm:pt>
    <dgm:pt modelId="{A2120E35-B31C-4DF0-8F42-0527DECDF1E0}" type="sibTrans" cxnId="{23441378-9A90-4E27-BD76-BF055BDD9C4E}">
      <dgm:prSet/>
      <dgm:spPr>
        <a:solidFill>
          <a:schemeClr val="accent6">
            <a:lumMod val="60000"/>
            <a:lumOff val="40000"/>
          </a:schemeClr>
        </a:solidFill>
      </dgm:spPr>
      <dgm:t>
        <a:bodyPr/>
        <a:lstStyle/>
        <a:p>
          <a:endParaRPr lang="en-US"/>
        </a:p>
      </dgm:t>
    </dgm:pt>
    <dgm:pt modelId="{B8D2FE69-D137-44D0-9B6E-85F27AE21588}">
      <dgm:prSet phldrT="[Text]"/>
      <dgm:spPr>
        <a:solidFill>
          <a:schemeClr val="accent6">
            <a:lumMod val="20000"/>
            <a:lumOff val="80000"/>
          </a:schemeClr>
        </a:solidFill>
      </dgm:spPr>
      <dgm:t>
        <a:bodyPr/>
        <a:lstStyle/>
        <a:p>
          <a:r>
            <a:rPr lang="en-GB" b="1" dirty="0" smtClean="0">
              <a:solidFill>
                <a:srgbClr val="FF0000"/>
              </a:solidFill>
            </a:rPr>
            <a:t>Robotics and Automation</a:t>
          </a:r>
          <a:endParaRPr lang="en-US" dirty="0"/>
        </a:p>
      </dgm:t>
    </dgm:pt>
    <dgm:pt modelId="{4B58D497-63D0-4963-A398-890ABF73BB12}" type="parTrans" cxnId="{B9159C51-9635-4631-B873-21335B87DF23}">
      <dgm:prSet/>
      <dgm:spPr/>
      <dgm:t>
        <a:bodyPr/>
        <a:lstStyle/>
        <a:p>
          <a:endParaRPr lang="en-US"/>
        </a:p>
      </dgm:t>
    </dgm:pt>
    <dgm:pt modelId="{AFF98334-03CB-4CA2-AEFD-4792328EBD93}" type="sibTrans" cxnId="{B9159C51-9635-4631-B873-21335B87DF23}">
      <dgm:prSet/>
      <dgm:spPr>
        <a:solidFill>
          <a:schemeClr val="accent6">
            <a:lumMod val="75000"/>
          </a:schemeClr>
        </a:solidFill>
      </dgm:spPr>
      <dgm:t>
        <a:bodyPr/>
        <a:lstStyle/>
        <a:p>
          <a:endParaRPr lang="en-US"/>
        </a:p>
      </dgm:t>
    </dgm:pt>
    <dgm:pt modelId="{4DDD3A35-4B7C-494A-BE52-EAF5A44E9EDF}" type="pres">
      <dgm:prSet presAssocID="{F62C0F09-0E26-4F93-8415-A7E305492E72}" presName="Name0" presStyleCnt="0">
        <dgm:presLayoutVars>
          <dgm:chMax val="1"/>
          <dgm:dir/>
          <dgm:animLvl val="ctr"/>
          <dgm:resizeHandles val="exact"/>
        </dgm:presLayoutVars>
      </dgm:prSet>
      <dgm:spPr/>
    </dgm:pt>
    <dgm:pt modelId="{444AEF8D-44F9-49FE-B1DC-0CC1FC3DE48A}" type="pres">
      <dgm:prSet presAssocID="{0B9BC9CF-9F8A-4905-8EA0-90FC1D2030AF}" presName="centerShape" presStyleLbl="node0" presStyleIdx="0" presStyleCnt="1" custScaleX="110744" custScaleY="119577"/>
      <dgm:spPr/>
      <dgm:t>
        <a:bodyPr/>
        <a:lstStyle/>
        <a:p>
          <a:endParaRPr lang="en-US"/>
        </a:p>
      </dgm:t>
    </dgm:pt>
    <dgm:pt modelId="{55E1FF0D-B5B0-47B3-9B5C-DEC36753B2D7}" type="pres">
      <dgm:prSet presAssocID="{5911D8C0-7E56-4190-9961-EEB6F1726EB5}" presName="node" presStyleLbl="node1" presStyleIdx="0" presStyleCnt="4">
        <dgm:presLayoutVars>
          <dgm:bulletEnabled val="1"/>
        </dgm:presLayoutVars>
      </dgm:prSet>
      <dgm:spPr/>
      <dgm:t>
        <a:bodyPr/>
        <a:lstStyle/>
        <a:p>
          <a:endParaRPr lang="en-US"/>
        </a:p>
      </dgm:t>
    </dgm:pt>
    <dgm:pt modelId="{2A9D752A-2D12-4AFD-A698-8BDB40E60E68}" type="pres">
      <dgm:prSet presAssocID="{5911D8C0-7E56-4190-9961-EEB6F1726EB5}" presName="dummy" presStyleCnt="0"/>
      <dgm:spPr/>
    </dgm:pt>
    <dgm:pt modelId="{4C63AF5C-B620-4891-835C-0D02D3EB5C44}" type="pres">
      <dgm:prSet presAssocID="{D7574D23-5520-4EA4-922F-EFF3B4CA79C4}" presName="sibTrans" presStyleLbl="sibTrans2D1" presStyleIdx="0" presStyleCnt="4"/>
      <dgm:spPr/>
    </dgm:pt>
    <dgm:pt modelId="{AD241555-F46B-42A6-B4E5-7C6FAAAA078C}" type="pres">
      <dgm:prSet presAssocID="{C7C8CF41-E1B6-4F2E-8340-ECC7AE1E8C6E}" presName="node" presStyleLbl="node1" presStyleIdx="1" presStyleCnt="4">
        <dgm:presLayoutVars>
          <dgm:bulletEnabled val="1"/>
        </dgm:presLayoutVars>
      </dgm:prSet>
      <dgm:spPr/>
      <dgm:t>
        <a:bodyPr/>
        <a:lstStyle/>
        <a:p>
          <a:endParaRPr lang="en-US"/>
        </a:p>
      </dgm:t>
    </dgm:pt>
    <dgm:pt modelId="{2AEA670B-64AD-4A74-BA52-7A46FBA25E61}" type="pres">
      <dgm:prSet presAssocID="{C7C8CF41-E1B6-4F2E-8340-ECC7AE1E8C6E}" presName="dummy" presStyleCnt="0"/>
      <dgm:spPr/>
    </dgm:pt>
    <dgm:pt modelId="{5D362906-62AE-457C-81EE-5F992E12665D}" type="pres">
      <dgm:prSet presAssocID="{45E296F3-81E3-4FDB-813D-A45FBCE183FE}" presName="sibTrans" presStyleLbl="sibTrans2D1" presStyleIdx="1" presStyleCnt="4"/>
      <dgm:spPr/>
    </dgm:pt>
    <dgm:pt modelId="{7EBDADBF-A69C-43B3-9DE2-9253A678DFCD}" type="pres">
      <dgm:prSet presAssocID="{C70F881F-D809-4705-B0FD-0A6A9D994872}" presName="node" presStyleLbl="node1" presStyleIdx="2" presStyleCnt="4">
        <dgm:presLayoutVars>
          <dgm:bulletEnabled val="1"/>
        </dgm:presLayoutVars>
      </dgm:prSet>
      <dgm:spPr/>
      <dgm:t>
        <a:bodyPr/>
        <a:lstStyle/>
        <a:p>
          <a:endParaRPr lang="en-US"/>
        </a:p>
      </dgm:t>
    </dgm:pt>
    <dgm:pt modelId="{E00F340B-55AB-4BFF-9F59-F051DD56D41E}" type="pres">
      <dgm:prSet presAssocID="{C70F881F-D809-4705-B0FD-0A6A9D994872}" presName="dummy" presStyleCnt="0"/>
      <dgm:spPr/>
    </dgm:pt>
    <dgm:pt modelId="{62201B41-D668-4019-87A9-B65DF04C98DC}" type="pres">
      <dgm:prSet presAssocID="{A2120E35-B31C-4DF0-8F42-0527DECDF1E0}" presName="sibTrans" presStyleLbl="sibTrans2D1" presStyleIdx="2" presStyleCnt="4"/>
      <dgm:spPr/>
    </dgm:pt>
    <dgm:pt modelId="{A8FFDF84-AB6D-4713-9A0F-FF27C5CE12D0}" type="pres">
      <dgm:prSet presAssocID="{B8D2FE69-D137-44D0-9B6E-85F27AE21588}" presName="node" presStyleLbl="node1" presStyleIdx="3" presStyleCnt="4">
        <dgm:presLayoutVars>
          <dgm:bulletEnabled val="1"/>
        </dgm:presLayoutVars>
      </dgm:prSet>
      <dgm:spPr/>
      <dgm:t>
        <a:bodyPr/>
        <a:lstStyle/>
        <a:p>
          <a:endParaRPr lang="en-US"/>
        </a:p>
      </dgm:t>
    </dgm:pt>
    <dgm:pt modelId="{3AFFF7B4-0838-49DB-AD11-F2B643027504}" type="pres">
      <dgm:prSet presAssocID="{B8D2FE69-D137-44D0-9B6E-85F27AE21588}" presName="dummy" presStyleCnt="0"/>
      <dgm:spPr/>
    </dgm:pt>
    <dgm:pt modelId="{2596613A-A9AB-4309-A61A-B76BAC179EC4}" type="pres">
      <dgm:prSet presAssocID="{AFF98334-03CB-4CA2-AEFD-4792328EBD93}" presName="sibTrans" presStyleLbl="sibTrans2D1" presStyleIdx="3" presStyleCnt="4"/>
      <dgm:spPr/>
    </dgm:pt>
  </dgm:ptLst>
  <dgm:cxnLst>
    <dgm:cxn modelId="{4F0B4FC7-9180-4CCB-909A-ABA5234A4724}" type="presOf" srcId="{AFF98334-03CB-4CA2-AEFD-4792328EBD93}" destId="{2596613A-A9AB-4309-A61A-B76BAC179EC4}" srcOrd="0" destOrd="0" presId="urn:microsoft.com/office/officeart/2005/8/layout/radial6"/>
    <dgm:cxn modelId="{98820A99-60AD-4F76-9BAE-790BA6F3473E}" type="presOf" srcId="{D7574D23-5520-4EA4-922F-EFF3B4CA79C4}" destId="{4C63AF5C-B620-4891-835C-0D02D3EB5C44}" srcOrd="0" destOrd="0" presId="urn:microsoft.com/office/officeart/2005/8/layout/radial6"/>
    <dgm:cxn modelId="{21BEFE14-AC30-48D1-8C96-F3BB7D18F1C6}" type="presOf" srcId="{45E296F3-81E3-4FDB-813D-A45FBCE183FE}" destId="{5D362906-62AE-457C-81EE-5F992E12665D}" srcOrd="0" destOrd="0" presId="urn:microsoft.com/office/officeart/2005/8/layout/radial6"/>
    <dgm:cxn modelId="{2F675A61-012F-4A19-B552-BD9D267BDDAC}" type="presOf" srcId="{C7C8CF41-E1B6-4F2E-8340-ECC7AE1E8C6E}" destId="{AD241555-F46B-42A6-B4E5-7C6FAAAA078C}" srcOrd="0" destOrd="0" presId="urn:microsoft.com/office/officeart/2005/8/layout/radial6"/>
    <dgm:cxn modelId="{96E2A2B2-B527-4DD1-B00C-21256B903C48}" srcId="{0B9BC9CF-9F8A-4905-8EA0-90FC1D2030AF}" destId="{C7C8CF41-E1B6-4F2E-8340-ECC7AE1E8C6E}" srcOrd="1" destOrd="0" parTransId="{307A460C-E931-4311-B2D5-FD2D582C1DD7}" sibTransId="{45E296F3-81E3-4FDB-813D-A45FBCE183FE}"/>
    <dgm:cxn modelId="{1ACF35C8-85D4-44E7-AC68-E9D989A93F90}" type="presOf" srcId="{0B9BC9CF-9F8A-4905-8EA0-90FC1D2030AF}" destId="{444AEF8D-44F9-49FE-B1DC-0CC1FC3DE48A}" srcOrd="0" destOrd="0" presId="urn:microsoft.com/office/officeart/2005/8/layout/radial6"/>
    <dgm:cxn modelId="{69E101CF-5DBA-4CB8-84BD-CC386B747E8C}" srcId="{F62C0F09-0E26-4F93-8415-A7E305492E72}" destId="{0B9BC9CF-9F8A-4905-8EA0-90FC1D2030AF}" srcOrd="0" destOrd="0" parTransId="{51E0037E-D425-4E63-B0EE-72BDAE48DE1D}" sibTransId="{575D5538-A219-44E3-AFB6-EE86CB578F2F}"/>
    <dgm:cxn modelId="{B9159C51-9635-4631-B873-21335B87DF23}" srcId="{0B9BC9CF-9F8A-4905-8EA0-90FC1D2030AF}" destId="{B8D2FE69-D137-44D0-9B6E-85F27AE21588}" srcOrd="3" destOrd="0" parTransId="{4B58D497-63D0-4963-A398-890ABF73BB12}" sibTransId="{AFF98334-03CB-4CA2-AEFD-4792328EBD93}"/>
    <dgm:cxn modelId="{C7A40AB3-9FCD-4F3C-8AC4-701E117A3933}" type="presOf" srcId="{5911D8C0-7E56-4190-9961-EEB6F1726EB5}" destId="{55E1FF0D-B5B0-47B3-9B5C-DEC36753B2D7}" srcOrd="0" destOrd="0" presId="urn:microsoft.com/office/officeart/2005/8/layout/radial6"/>
    <dgm:cxn modelId="{23441378-9A90-4E27-BD76-BF055BDD9C4E}" srcId="{0B9BC9CF-9F8A-4905-8EA0-90FC1D2030AF}" destId="{C70F881F-D809-4705-B0FD-0A6A9D994872}" srcOrd="2" destOrd="0" parTransId="{F222FD99-EBCB-472B-8E92-6D1FECEB1431}" sibTransId="{A2120E35-B31C-4DF0-8F42-0527DECDF1E0}"/>
    <dgm:cxn modelId="{975943AD-D0AF-4227-A0D1-8E4D184ECC6E}" type="presOf" srcId="{B8D2FE69-D137-44D0-9B6E-85F27AE21588}" destId="{A8FFDF84-AB6D-4713-9A0F-FF27C5CE12D0}" srcOrd="0" destOrd="0" presId="urn:microsoft.com/office/officeart/2005/8/layout/radial6"/>
    <dgm:cxn modelId="{636A776C-9DA9-477A-91D4-A7BF67C1311A}" type="presOf" srcId="{A2120E35-B31C-4DF0-8F42-0527DECDF1E0}" destId="{62201B41-D668-4019-87A9-B65DF04C98DC}" srcOrd="0" destOrd="0" presId="urn:microsoft.com/office/officeart/2005/8/layout/radial6"/>
    <dgm:cxn modelId="{C090205E-5CF4-470F-808E-8A2427A09E79}" type="presOf" srcId="{C70F881F-D809-4705-B0FD-0A6A9D994872}" destId="{7EBDADBF-A69C-43B3-9DE2-9253A678DFCD}" srcOrd="0" destOrd="0" presId="urn:microsoft.com/office/officeart/2005/8/layout/radial6"/>
    <dgm:cxn modelId="{43E9FD86-745C-4FE9-8C55-17E3014AB65A}" srcId="{0B9BC9CF-9F8A-4905-8EA0-90FC1D2030AF}" destId="{5911D8C0-7E56-4190-9961-EEB6F1726EB5}" srcOrd="0" destOrd="0" parTransId="{7D70D188-0AC3-41FA-86B3-C0F3A90342C3}" sibTransId="{D7574D23-5520-4EA4-922F-EFF3B4CA79C4}"/>
    <dgm:cxn modelId="{43E0405E-37B6-4479-A0FB-15A10B8A70C6}" type="presOf" srcId="{F62C0F09-0E26-4F93-8415-A7E305492E72}" destId="{4DDD3A35-4B7C-494A-BE52-EAF5A44E9EDF}" srcOrd="0" destOrd="0" presId="urn:microsoft.com/office/officeart/2005/8/layout/radial6"/>
    <dgm:cxn modelId="{4FD1DB5B-367B-41B0-AEC5-54EBA25C041B}" type="presParOf" srcId="{4DDD3A35-4B7C-494A-BE52-EAF5A44E9EDF}" destId="{444AEF8D-44F9-49FE-B1DC-0CC1FC3DE48A}" srcOrd="0" destOrd="0" presId="urn:microsoft.com/office/officeart/2005/8/layout/radial6"/>
    <dgm:cxn modelId="{9108D625-1EFF-47F4-8C0C-CC4979E00B7A}" type="presParOf" srcId="{4DDD3A35-4B7C-494A-BE52-EAF5A44E9EDF}" destId="{55E1FF0D-B5B0-47B3-9B5C-DEC36753B2D7}" srcOrd="1" destOrd="0" presId="urn:microsoft.com/office/officeart/2005/8/layout/radial6"/>
    <dgm:cxn modelId="{ECD75005-D227-449D-A32C-DB6535E5A761}" type="presParOf" srcId="{4DDD3A35-4B7C-494A-BE52-EAF5A44E9EDF}" destId="{2A9D752A-2D12-4AFD-A698-8BDB40E60E68}" srcOrd="2" destOrd="0" presId="urn:microsoft.com/office/officeart/2005/8/layout/radial6"/>
    <dgm:cxn modelId="{52D2D559-DB5C-481A-8757-C9B895CF89EA}" type="presParOf" srcId="{4DDD3A35-4B7C-494A-BE52-EAF5A44E9EDF}" destId="{4C63AF5C-B620-4891-835C-0D02D3EB5C44}" srcOrd="3" destOrd="0" presId="urn:microsoft.com/office/officeart/2005/8/layout/radial6"/>
    <dgm:cxn modelId="{2D6200D6-F580-4466-A8B5-4406D15E7993}" type="presParOf" srcId="{4DDD3A35-4B7C-494A-BE52-EAF5A44E9EDF}" destId="{AD241555-F46B-42A6-B4E5-7C6FAAAA078C}" srcOrd="4" destOrd="0" presId="urn:microsoft.com/office/officeart/2005/8/layout/radial6"/>
    <dgm:cxn modelId="{E51726B1-E320-4DB1-86BB-16C5247AD266}" type="presParOf" srcId="{4DDD3A35-4B7C-494A-BE52-EAF5A44E9EDF}" destId="{2AEA670B-64AD-4A74-BA52-7A46FBA25E61}" srcOrd="5" destOrd="0" presId="urn:microsoft.com/office/officeart/2005/8/layout/radial6"/>
    <dgm:cxn modelId="{7A580ED2-FD8B-407A-B274-D80E240EDA39}" type="presParOf" srcId="{4DDD3A35-4B7C-494A-BE52-EAF5A44E9EDF}" destId="{5D362906-62AE-457C-81EE-5F992E12665D}" srcOrd="6" destOrd="0" presId="urn:microsoft.com/office/officeart/2005/8/layout/radial6"/>
    <dgm:cxn modelId="{15CBFA8E-C136-4E0D-A4E4-FB54BEA6C022}" type="presParOf" srcId="{4DDD3A35-4B7C-494A-BE52-EAF5A44E9EDF}" destId="{7EBDADBF-A69C-43B3-9DE2-9253A678DFCD}" srcOrd="7" destOrd="0" presId="urn:microsoft.com/office/officeart/2005/8/layout/radial6"/>
    <dgm:cxn modelId="{CC4EBF63-5A4B-4898-866D-51C0F7F61CA4}" type="presParOf" srcId="{4DDD3A35-4B7C-494A-BE52-EAF5A44E9EDF}" destId="{E00F340B-55AB-4BFF-9F59-F051DD56D41E}" srcOrd="8" destOrd="0" presId="urn:microsoft.com/office/officeart/2005/8/layout/radial6"/>
    <dgm:cxn modelId="{DD744CF8-87BE-4D72-97CF-C0A757237AE0}" type="presParOf" srcId="{4DDD3A35-4B7C-494A-BE52-EAF5A44E9EDF}" destId="{62201B41-D668-4019-87A9-B65DF04C98DC}" srcOrd="9" destOrd="0" presId="urn:microsoft.com/office/officeart/2005/8/layout/radial6"/>
    <dgm:cxn modelId="{7DF1F96E-BE61-4FC4-8B98-FEE898F1EEA5}" type="presParOf" srcId="{4DDD3A35-4B7C-494A-BE52-EAF5A44E9EDF}" destId="{A8FFDF84-AB6D-4713-9A0F-FF27C5CE12D0}" srcOrd="10" destOrd="0" presId="urn:microsoft.com/office/officeart/2005/8/layout/radial6"/>
    <dgm:cxn modelId="{AFC6345E-5B06-4112-B4F6-87E79CC1D5C2}" type="presParOf" srcId="{4DDD3A35-4B7C-494A-BE52-EAF5A44E9EDF}" destId="{3AFFF7B4-0838-49DB-AD11-F2B643027504}" srcOrd="11" destOrd="0" presId="urn:microsoft.com/office/officeart/2005/8/layout/radial6"/>
    <dgm:cxn modelId="{4F63F554-9B11-45EE-974E-AF1FF0CC4763}" type="presParOf" srcId="{4DDD3A35-4B7C-494A-BE52-EAF5A44E9EDF}" destId="{2596613A-A9AB-4309-A61A-B76BAC179EC4}"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EA6A09-17DD-4C7D-8071-39985F48D50A}"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0C6882D0-30E5-47F4-8307-3DFC0516F294}">
      <dgm:prSet phldrT="[Text]"/>
      <dgm:spPr>
        <a:solidFill>
          <a:schemeClr val="accent6">
            <a:lumMod val="75000"/>
          </a:schemeClr>
        </a:solidFill>
      </dgm:spPr>
      <dgm:t>
        <a:bodyPr/>
        <a:lstStyle/>
        <a:p>
          <a:r>
            <a:rPr lang="en-GB" b="1" dirty="0" smtClean="0">
              <a:solidFill>
                <a:schemeClr val="bg1"/>
              </a:solidFill>
            </a:rPr>
            <a:t>Robotics and Automation</a:t>
          </a:r>
          <a:endParaRPr lang="en-US" dirty="0">
            <a:solidFill>
              <a:schemeClr val="bg1"/>
            </a:solidFill>
          </a:endParaRPr>
        </a:p>
      </dgm:t>
    </dgm:pt>
    <dgm:pt modelId="{7A554888-9E32-4455-984A-A9B01A7EF3C0}" type="parTrans" cxnId="{B24B6E06-E8B4-49D2-95B8-06C90D50154F}">
      <dgm:prSet/>
      <dgm:spPr/>
      <dgm:t>
        <a:bodyPr/>
        <a:lstStyle/>
        <a:p>
          <a:endParaRPr lang="en-US"/>
        </a:p>
      </dgm:t>
    </dgm:pt>
    <dgm:pt modelId="{F0DFAC29-84EA-426E-A560-8D87EA2C3185}" type="sibTrans" cxnId="{B24B6E06-E8B4-49D2-95B8-06C90D50154F}">
      <dgm:prSet/>
      <dgm:spPr/>
      <dgm:t>
        <a:bodyPr/>
        <a:lstStyle/>
        <a:p>
          <a:endParaRPr lang="en-US"/>
        </a:p>
      </dgm:t>
    </dgm:pt>
    <dgm:pt modelId="{E43A7838-8860-4902-9B27-C8866E6F7D5A}">
      <dgm:prSet phldrT="[Text]"/>
      <dgm:spPr>
        <a:solidFill>
          <a:schemeClr val="accent6">
            <a:lumMod val="60000"/>
            <a:lumOff val="40000"/>
          </a:schemeClr>
        </a:solidFill>
      </dgm:spPr>
      <dgm:t>
        <a:bodyPr/>
        <a:lstStyle/>
        <a:p>
          <a:r>
            <a:rPr lang="en-MY" b="1" dirty="0" smtClean="0">
              <a:solidFill>
                <a:schemeClr val="accent6">
                  <a:lumMod val="50000"/>
                </a:schemeClr>
              </a:solidFill>
            </a:rPr>
            <a:t>Robotics in Surgery</a:t>
          </a:r>
          <a:endParaRPr lang="en-US" b="1" dirty="0">
            <a:solidFill>
              <a:schemeClr val="accent6">
                <a:lumMod val="50000"/>
              </a:schemeClr>
            </a:solidFill>
          </a:endParaRPr>
        </a:p>
      </dgm:t>
    </dgm:pt>
    <dgm:pt modelId="{1B95C298-FF58-4E1A-AC96-048EF22DB13C}" type="parTrans" cxnId="{94C22C3E-E7F6-4FD7-BA3A-873810F7D8DD}">
      <dgm:prSet/>
      <dgm:spPr/>
      <dgm:t>
        <a:bodyPr/>
        <a:lstStyle/>
        <a:p>
          <a:endParaRPr lang="en-US"/>
        </a:p>
      </dgm:t>
    </dgm:pt>
    <dgm:pt modelId="{CC498623-1B16-4104-B7D6-FFB5CC5F2E95}" type="sibTrans" cxnId="{94C22C3E-E7F6-4FD7-BA3A-873810F7D8DD}">
      <dgm:prSet/>
      <dgm:spPr/>
      <dgm:t>
        <a:bodyPr/>
        <a:lstStyle/>
        <a:p>
          <a:endParaRPr lang="en-US"/>
        </a:p>
      </dgm:t>
    </dgm:pt>
    <dgm:pt modelId="{B8A63F69-69EE-4716-92E3-730C4CAC3B80}">
      <dgm:prSet phldrT="[Text]"/>
      <dgm:spPr>
        <a:solidFill>
          <a:schemeClr val="accent6">
            <a:lumMod val="40000"/>
            <a:lumOff val="60000"/>
          </a:schemeClr>
        </a:solidFill>
      </dgm:spPr>
      <dgm:t>
        <a:bodyPr/>
        <a:lstStyle/>
        <a:p>
          <a:r>
            <a:rPr lang="en-MY" b="1" dirty="0" smtClean="0">
              <a:solidFill>
                <a:schemeClr val="accent6">
                  <a:lumMod val="50000"/>
                </a:schemeClr>
              </a:solidFill>
            </a:rPr>
            <a:t>Robotics in Caregiving</a:t>
          </a:r>
          <a:endParaRPr lang="en-US" b="1" dirty="0">
            <a:solidFill>
              <a:schemeClr val="accent6">
                <a:lumMod val="50000"/>
              </a:schemeClr>
            </a:solidFill>
          </a:endParaRPr>
        </a:p>
      </dgm:t>
    </dgm:pt>
    <dgm:pt modelId="{F891FEB5-E0F1-4374-927B-5ECA507F82A8}" type="parTrans" cxnId="{8F79BD9F-52A8-4FAC-876E-9F4EEAD2241E}">
      <dgm:prSet/>
      <dgm:spPr/>
      <dgm:t>
        <a:bodyPr/>
        <a:lstStyle/>
        <a:p>
          <a:endParaRPr lang="en-US"/>
        </a:p>
      </dgm:t>
    </dgm:pt>
    <dgm:pt modelId="{C7312F47-4501-48D9-A3FF-82B36E731DEC}" type="sibTrans" cxnId="{8F79BD9F-52A8-4FAC-876E-9F4EEAD2241E}">
      <dgm:prSet/>
      <dgm:spPr/>
      <dgm:t>
        <a:bodyPr/>
        <a:lstStyle/>
        <a:p>
          <a:endParaRPr lang="en-US"/>
        </a:p>
      </dgm:t>
    </dgm:pt>
    <dgm:pt modelId="{87741A62-912D-4AA0-9261-DA8DEA802D75}">
      <dgm:prSet phldrT="[Text]"/>
      <dgm:spPr>
        <a:solidFill>
          <a:schemeClr val="accent6">
            <a:lumMod val="20000"/>
            <a:lumOff val="80000"/>
          </a:schemeClr>
        </a:solidFill>
      </dgm:spPr>
      <dgm:t>
        <a:bodyPr/>
        <a:lstStyle/>
        <a:p>
          <a:r>
            <a:rPr lang="en-US" b="1" dirty="0" smtClean="0">
              <a:solidFill>
                <a:schemeClr val="accent6">
                  <a:lumMod val="50000"/>
                </a:schemeClr>
              </a:solidFill>
            </a:rPr>
            <a:t>Robotics in Patient Support</a:t>
          </a:r>
          <a:endParaRPr lang="en-US" b="1" dirty="0">
            <a:solidFill>
              <a:schemeClr val="accent6">
                <a:lumMod val="50000"/>
              </a:schemeClr>
            </a:solidFill>
          </a:endParaRPr>
        </a:p>
      </dgm:t>
    </dgm:pt>
    <dgm:pt modelId="{A51FA739-63C9-4E1C-8B00-1110D17E8984}" type="parTrans" cxnId="{80CF79D6-3EA7-4A06-9B31-DFE31409FF47}">
      <dgm:prSet/>
      <dgm:spPr/>
      <dgm:t>
        <a:bodyPr/>
        <a:lstStyle/>
        <a:p>
          <a:endParaRPr lang="en-US"/>
        </a:p>
      </dgm:t>
    </dgm:pt>
    <dgm:pt modelId="{D20FF97B-DFBE-4BA8-ADC3-5CBD237BB881}" type="sibTrans" cxnId="{80CF79D6-3EA7-4A06-9B31-DFE31409FF47}">
      <dgm:prSet/>
      <dgm:spPr/>
      <dgm:t>
        <a:bodyPr/>
        <a:lstStyle/>
        <a:p>
          <a:endParaRPr lang="en-US"/>
        </a:p>
      </dgm:t>
    </dgm:pt>
    <dgm:pt modelId="{B014F754-C7B6-4000-AC92-835D926F9814}" type="pres">
      <dgm:prSet presAssocID="{4CEA6A09-17DD-4C7D-8071-39985F48D50A}" presName="Name0" presStyleCnt="0">
        <dgm:presLayoutVars>
          <dgm:chMax val="1"/>
          <dgm:chPref val="1"/>
          <dgm:dir/>
          <dgm:animOne val="branch"/>
          <dgm:animLvl val="lvl"/>
        </dgm:presLayoutVars>
      </dgm:prSet>
      <dgm:spPr/>
    </dgm:pt>
    <dgm:pt modelId="{34B59DEF-D530-4EEA-B1F7-F193C8ED69F1}" type="pres">
      <dgm:prSet presAssocID="{0C6882D0-30E5-47F4-8307-3DFC0516F294}" presName="singleCycle" presStyleCnt="0"/>
      <dgm:spPr/>
    </dgm:pt>
    <dgm:pt modelId="{A8E9E8EC-83C2-4A4F-80FD-025EA0798D39}" type="pres">
      <dgm:prSet presAssocID="{0C6882D0-30E5-47F4-8307-3DFC0516F294}" presName="singleCenter" presStyleLbl="node1" presStyleIdx="0" presStyleCnt="4">
        <dgm:presLayoutVars>
          <dgm:chMax val="7"/>
          <dgm:chPref val="7"/>
        </dgm:presLayoutVars>
      </dgm:prSet>
      <dgm:spPr/>
      <dgm:t>
        <a:bodyPr/>
        <a:lstStyle/>
        <a:p>
          <a:endParaRPr lang="en-US"/>
        </a:p>
      </dgm:t>
    </dgm:pt>
    <dgm:pt modelId="{9F3FFD8B-BB72-4C6E-9378-42A054926708}" type="pres">
      <dgm:prSet presAssocID="{1B95C298-FF58-4E1A-AC96-048EF22DB13C}" presName="Name56" presStyleLbl="parChTrans1D2" presStyleIdx="0" presStyleCnt="3"/>
      <dgm:spPr/>
    </dgm:pt>
    <dgm:pt modelId="{A725F57C-C179-44EA-8755-9314DB3F704A}" type="pres">
      <dgm:prSet presAssocID="{E43A7838-8860-4902-9B27-C8866E6F7D5A}" presName="text0" presStyleLbl="node1" presStyleIdx="1" presStyleCnt="4">
        <dgm:presLayoutVars>
          <dgm:bulletEnabled val="1"/>
        </dgm:presLayoutVars>
      </dgm:prSet>
      <dgm:spPr/>
      <dgm:t>
        <a:bodyPr/>
        <a:lstStyle/>
        <a:p>
          <a:endParaRPr lang="en-US"/>
        </a:p>
      </dgm:t>
    </dgm:pt>
    <dgm:pt modelId="{23A06F14-696F-4237-8DC6-2B6E29FB0A36}" type="pres">
      <dgm:prSet presAssocID="{F891FEB5-E0F1-4374-927B-5ECA507F82A8}" presName="Name56" presStyleLbl="parChTrans1D2" presStyleIdx="1" presStyleCnt="3"/>
      <dgm:spPr/>
    </dgm:pt>
    <dgm:pt modelId="{520A20F5-E675-4E66-91FA-1BDE56CD183B}" type="pres">
      <dgm:prSet presAssocID="{B8A63F69-69EE-4716-92E3-730C4CAC3B80}" presName="text0" presStyleLbl="node1" presStyleIdx="2" presStyleCnt="4">
        <dgm:presLayoutVars>
          <dgm:bulletEnabled val="1"/>
        </dgm:presLayoutVars>
      </dgm:prSet>
      <dgm:spPr/>
      <dgm:t>
        <a:bodyPr/>
        <a:lstStyle/>
        <a:p>
          <a:endParaRPr lang="en-US"/>
        </a:p>
      </dgm:t>
    </dgm:pt>
    <dgm:pt modelId="{29CDDEE5-5B5C-4CCA-8FFB-29D1096CCC0D}" type="pres">
      <dgm:prSet presAssocID="{A51FA739-63C9-4E1C-8B00-1110D17E8984}" presName="Name56" presStyleLbl="parChTrans1D2" presStyleIdx="2" presStyleCnt="3"/>
      <dgm:spPr/>
    </dgm:pt>
    <dgm:pt modelId="{0FACDDB4-3535-4BB0-B90D-C48EA30FBB7E}" type="pres">
      <dgm:prSet presAssocID="{87741A62-912D-4AA0-9261-DA8DEA802D75}" presName="text0" presStyleLbl="node1" presStyleIdx="3" presStyleCnt="4">
        <dgm:presLayoutVars>
          <dgm:bulletEnabled val="1"/>
        </dgm:presLayoutVars>
      </dgm:prSet>
      <dgm:spPr/>
      <dgm:t>
        <a:bodyPr/>
        <a:lstStyle/>
        <a:p>
          <a:endParaRPr lang="en-US"/>
        </a:p>
      </dgm:t>
    </dgm:pt>
  </dgm:ptLst>
  <dgm:cxnLst>
    <dgm:cxn modelId="{A90635BE-36B0-4030-A990-E674EE0D3C1F}" type="presOf" srcId="{1B95C298-FF58-4E1A-AC96-048EF22DB13C}" destId="{9F3FFD8B-BB72-4C6E-9378-42A054926708}" srcOrd="0" destOrd="0" presId="urn:microsoft.com/office/officeart/2008/layout/RadialCluster"/>
    <dgm:cxn modelId="{B17A19D4-FB03-4F25-86C3-3370EE445FE6}" type="presOf" srcId="{E43A7838-8860-4902-9B27-C8866E6F7D5A}" destId="{A725F57C-C179-44EA-8755-9314DB3F704A}" srcOrd="0" destOrd="0" presId="urn:microsoft.com/office/officeart/2008/layout/RadialCluster"/>
    <dgm:cxn modelId="{AC30AB9E-61A1-4DE1-9433-04A812E71475}" type="presOf" srcId="{A51FA739-63C9-4E1C-8B00-1110D17E8984}" destId="{29CDDEE5-5B5C-4CCA-8FFB-29D1096CCC0D}" srcOrd="0" destOrd="0" presId="urn:microsoft.com/office/officeart/2008/layout/RadialCluster"/>
    <dgm:cxn modelId="{636F2763-AA00-417A-9992-B16FD7DFFB5D}" type="presOf" srcId="{F891FEB5-E0F1-4374-927B-5ECA507F82A8}" destId="{23A06F14-696F-4237-8DC6-2B6E29FB0A36}" srcOrd="0" destOrd="0" presId="urn:microsoft.com/office/officeart/2008/layout/RadialCluster"/>
    <dgm:cxn modelId="{270EDFD2-F9D3-41E9-B42F-0767BC2E305C}" type="presOf" srcId="{0C6882D0-30E5-47F4-8307-3DFC0516F294}" destId="{A8E9E8EC-83C2-4A4F-80FD-025EA0798D39}" srcOrd="0" destOrd="0" presId="urn:microsoft.com/office/officeart/2008/layout/RadialCluster"/>
    <dgm:cxn modelId="{764DB4A0-EF26-48DB-BF48-E0741A0D7643}" type="presOf" srcId="{87741A62-912D-4AA0-9261-DA8DEA802D75}" destId="{0FACDDB4-3535-4BB0-B90D-C48EA30FBB7E}" srcOrd="0" destOrd="0" presId="urn:microsoft.com/office/officeart/2008/layout/RadialCluster"/>
    <dgm:cxn modelId="{8F79BD9F-52A8-4FAC-876E-9F4EEAD2241E}" srcId="{0C6882D0-30E5-47F4-8307-3DFC0516F294}" destId="{B8A63F69-69EE-4716-92E3-730C4CAC3B80}" srcOrd="1" destOrd="0" parTransId="{F891FEB5-E0F1-4374-927B-5ECA507F82A8}" sibTransId="{C7312F47-4501-48D9-A3FF-82B36E731DEC}"/>
    <dgm:cxn modelId="{05660E4B-B65D-4001-B7B1-DF6ABF27F371}" type="presOf" srcId="{4CEA6A09-17DD-4C7D-8071-39985F48D50A}" destId="{B014F754-C7B6-4000-AC92-835D926F9814}" srcOrd="0" destOrd="0" presId="urn:microsoft.com/office/officeart/2008/layout/RadialCluster"/>
    <dgm:cxn modelId="{80CF79D6-3EA7-4A06-9B31-DFE31409FF47}" srcId="{0C6882D0-30E5-47F4-8307-3DFC0516F294}" destId="{87741A62-912D-4AA0-9261-DA8DEA802D75}" srcOrd="2" destOrd="0" parTransId="{A51FA739-63C9-4E1C-8B00-1110D17E8984}" sibTransId="{D20FF97B-DFBE-4BA8-ADC3-5CBD237BB881}"/>
    <dgm:cxn modelId="{B24B6E06-E8B4-49D2-95B8-06C90D50154F}" srcId="{4CEA6A09-17DD-4C7D-8071-39985F48D50A}" destId="{0C6882D0-30E5-47F4-8307-3DFC0516F294}" srcOrd="0" destOrd="0" parTransId="{7A554888-9E32-4455-984A-A9B01A7EF3C0}" sibTransId="{F0DFAC29-84EA-426E-A560-8D87EA2C3185}"/>
    <dgm:cxn modelId="{94C22C3E-E7F6-4FD7-BA3A-873810F7D8DD}" srcId="{0C6882D0-30E5-47F4-8307-3DFC0516F294}" destId="{E43A7838-8860-4902-9B27-C8866E6F7D5A}" srcOrd="0" destOrd="0" parTransId="{1B95C298-FF58-4E1A-AC96-048EF22DB13C}" sibTransId="{CC498623-1B16-4104-B7D6-FFB5CC5F2E95}"/>
    <dgm:cxn modelId="{1895B47D-F883-402F-927E-9E4E0BE5E4F3}" type="presOf" srcId="{B8A63F69-69EE-4716-92E3-730C4CAC3B80}" destId="{520A20F5-E675-4E66-91FA-1BDE56CD183B}" srcOrd="0" destOrd="0" presId="urn:microsoft.com/office/officeart/2008/layout/RadialCluster"/>
    <dgm:cxn modelId="{A72477A8-93EB-498A-8006-7C6C9437DE66}" type="presParOf" srcId="{B014F754-C7B6-4000-AC92-835D926F9814}" destId="{34B59DEF-D530-4EEA-B1F7-F193C8ED69F1}" srcOrd="0" destOrd="0" presId="urn:microsoft.com/office/officeart/2008/layout/RadialCluster"/>
    <dgm:cxn modelId="{7FC3BA3C-4A51-405C-B007-4ADE084D354C}" type="presParOf" srcId="{34B59DEF-D530-4EEA-B1F7-F193C8ED69F1}" destId="{A8E9E8EC-83C2-4A4F-80FD-025EA0798D39}" srcOrd="0" destOrd="0" presId="urn:microsoft.com/office/officeart/2008/layout/RadialCluster"/>
    <dgm:cxn modelId="{FBB22DE4-2944-459E-8C75-E35851DD8564}" type="presParOf" srcId="{34B59DEF-D530-4EEA-B1F7-F193C8ED69F1}" destId="{9F3FFD8B-BB72-4C6E-9378-42A054926708}" srcOrd="1" destOrd="0" presId="urn:microsoft.com/office/officeart/2008/layout/RadialCluster"/>
    <dgm:cxn modelId="{031673C6-3247-412D-B16D-25FB20FAE33D}" type="presParOf" srcId="{34B59DEF-D530-4EEA-B1F7-F193C8ED69F1}" destId="{A725F57C-C179-44EA-8755-9314DB3F704A}" srcOrd="2" destOrd="0" presId="urn:microsoft.com/office/officeart/2008/layout/RadialCluster"/>
    <dgm:cxn modelId="{A8C4CF62-5509-432B-B5DB-FCB192DB534A}" type="presParOf" srcId="{34B59DEF-D530-4EEA-B1F7-F193C8ED69F1}" destId="{23A06F14-696F-4237-8DC6-2B6E29FB0A36}" srcOrd="3" destOrd="0" presId="urn:microsoft.com/office/officeart/2008/layout/RadialCluster"/>
    <dgm:cxn modelId="{BAECE261-4C5A-4D97-9273-EC44A9533F12}" type="presParOf" srcId="{34B59DEF-D530-4EEA-B1F7-F193C8ED69F1}" destId="{520A20F5-E675-4E66-91FA-1BDE56CD183B}" srcOrd="4" destOrd="0" presId="urn:microsoft.com/office/officeart/2008/layout/RadialCluster"/>
    <dgm:cxn modelId="{E22217C9-460A-4E67-8744-571FA1E1BC33}" type="presParOf" srcId="{34B59DEF-D530-4EEA-B1F7-F193C8ED69F1}" destId="{29CDDEE5-5B5C-4CCA-8FFB-29D1096CCC0D}" srcOrd="5" destOrd="0" presId="urn:microsoft.com/office/officeart/2008/layout/RadialCluster"/>
    <dgm:cxn modelId="{927EE1CD-81D0-48C3-A0F6-91E2B753DEC6}" type="presParOf" srcId="{34B59DEF-D530-4EEA-B1F7-F193C8ED69F1}" destId="{0FACDDB4-3535-4BB0-B90D-C48EA30FBB7E}"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6613A-A9AB-4309-A61A-B76BAC179EC4}">
      <dsp:nvSpPr>
        <dsp:cNvPr id="0" name=""/>
        <dsp:cNvSpPr/>
      </dsp:nvSpPr>
      <dsp:spPr>
        <a:xfrm>
          <a:off x="2323854" y="721518"/>
          <a:ext cx="4803938" cy="4803938"/>
        </a:xfrm>
        <a:prstGeom prst="blockArc">
          <a:avLst>
            <a:gd name="adj1" fmla="val 10800000"/>
            <a:gd name="adj2" fmla="val 16200000"/>
            <a:gd name="adj3" fmla="val 4643"/>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62201B41-D668-4019-87A9-B65DF04C98DC}">
      <dsp:nvSpPr>
        <dsp:cNvPr id="0" name=""/>
        <dsp:cNvSpPr/>
      </dsp:nvSpPr>
      <dsp:spPr>
        <a:xfrm>
          <a:off x="2323854" y="721518"/>
          <a:ext cx="4803938" cy="4803938"/>
        </a:xfrm>
        <a:prstGeom prst="blockArc">
          <a:avLst>
            <a:gd name="adj1" fmla="val 5400000"/>
            <a:gd name="adj2" fmla="val 10800000"/>
            <a:gd name="adj3" fmla="val 4643"/>
          </a:avLst>
        </a:prstGeom>
        <a:solidFill>
          <a:schemeClr val="accent6">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5D362906-62AE-457C-81EE-5F992E12665D}">
      <dsp:nvSpPr>
        <dsp:cNvPr id="0" name=""/>
        <dsp:cNvSpPr/>
      </dsp:nvSpPr>
      <dsp:spPr>
        <a:xfrm>
          <a:off x="2323854" y="721518"/>
          <a:ext cx="4803938" cy="4803938"/>
        </a:xfrm>
        <a:prstGeom prst="blockArc">
          <a:avLst>
            <a:gd name="adj1" fmla="val 0"/>
            <a:gd name="adj2" fmla="val 5400000"/>
            <a:gd name="adj3" fmla="val 4643"/>
          </a:avLst>
        </a:prstGeom>
        <a:solidFill>
          <a:schemeClr val="accent6">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4C63AF5C-B620-4891-835C-0D02D3EB5C44}">
      <dsp:nvSpPr>
        <dsp:cNvPr id="0" name=""/>
        <dsp:cNvSpPr/>
      </dsp:nvSpPr>
      <dsp:spPr>
        <a:xfrm>
          <a:off x="2323854" y="721518"/>
          <a:ext cx="4803938" cy="4803938"/>
        </a:xfrm>
        <a:prstGeom prst="blockArc">
          <a:avLst>
            <a:gd name="adj1" fmla="val 16200000"/>
            <a:gd name="adj2" fmla="val 0"/>
            <a:gd name="adj3" fmla="val 4643"/>
          </a:avLst>
        </a:prstGeom>
        <a:solidFill>
          <a:schemeClr val="accent6">
            <a:lumMod val="40000"/>
            <a:lumOff val="60000"/>
          </a:schemeClr>
        </a:solidFill>
        <a:ln>
          <a:noFill/>
        </a:ln>
        <a:effectLst/>
      </dsp:spPr>
      <dsp:style>
        <a:lnRef idx="0">
          <a:scrgbClr r="0" g="0" b="0"/>
        </a:lnRef>
        <a:fillRef idx="1">
          <a:scrgbClr r="0" g="0" b="0"/>
        </a:fillRef>
        <a:effectRef idx="0">
          <a:scrgbClr r="0" g="0" b="0"/>
        </a:effectRef>
        <a:fontRef idx="minor">
          <a:schemeClr val="lt1"/>
        </a:fontRef>
      </dsp:style>
    </dsp:sp>
    <dsp:sp modelId="{444AEF8D-44F9-49FE-B1DC-0CC1FC3DE48A}">
      <dsp:nvSpPr>
        <dsp:cNvPr id="0" name=""/>
        <dsp:cNvSpPr/>
      </dsp:nvSpPr>
      <dsp:spPr>
        <a:xfrm>
          <a:off x="3500484" y="1800414"/>
          <a:ext cx="2450678" cy="2646146"/>
        </a:xfrm>
        <a:prstGeom prst="ellipse">
          <a:avLst/>
        </a:prstGeom>
        <a:solidFill>
          <a:schemeClr val="accent6">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GB" sz="2200" b="1" kern="1200" dirty="0" smtClean="0">
              <a:solidFill>
                <a:schemeClr val="accent6">
                  <a:lumMod val="50000"/>
                </a:schemeClr>
              </a:solidFill>
            </a:rPr>
            <a:t>Future Trends and Developments</a:t>
          </a:r>
          <a:endParaRPr lang="en-US" sz="2200" b="1" kern="1200" dirty="0">
            <a:solidFill>
              <a:schemeClr val="accent6">
                <a:lumMod val="50000"/>
              </a:schemeClr>
            </a:solidFill>
          </a:endParaRPr>
        </a:p>
      </dsp:txBody>
      <dsp:txXfrm>
        <a:off x="3859377" y="2187933"/>
        <a:ext cx="1732892" cy="1871108"/>
      </dsp:txXfrm>
    </dsp:sp>
    <dsp:sp modelId="{55E1FF0D-B5B0-47B3-9B5C-DEC36753B2D7}">
      <dsp:nvSpPr>
        <dsp:cNvPr id="0" name=""/>
        <dsp:cNvSpPr/>
      </dsp:nvSpPr>
      <dsp:spPr>
        <a:xfrm>
          <a:off x="3951301" y="2761"/>
          <a:ext cx="1549045" cy="1549045"/>
        </a:xfrm>
        <a:prstGeom prst="ellipse">
          <a:avLst/>
        </a:prstGeom>
        <a:solidFill>
          <a:schemeClr val="accent6">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b="1" kern="1200" dirty="0" smtClean="0">
              <a:solidFill>
                <a:srgbClr val="FF0000"/>
              </a:solidFill>
            </a:rPr>
            <a:t>AI and Machine Learning</a:t>
          </a:r>
          <a:endParaRPr lang="en-US" sz="1600" kern="1200" dirty="0"/>
        </a:p>
      </dsp:txBody>
      <dsp:txXfrm>
        <a:off x="4178153" y="229613"/>
        <a:ext cx="1095341" cy="1095341"/>
      </dsp:txXfrm>
    </dsp:sp>
    <dsp:sp modelId="{AD241555-F46B-42A6-B4E5-7C6FAAAA078C}">
      <dsp:nvSpPr>
        <dsp:cNvPr id="0" name=""/>
        <dsp:cNvSpPr/>
      </dsp:nvSpPr>
      <dsp:spPr>
        <a:xfrm>
          <a:off x="6297504" y="2348965"/>
          <a:ext cx="1549045" cy="1549045"/>
        </a:xfrm>
        <a:prstGeom prst="ellipse">
          <a:avLst/>
        </a:prstGeom>
        <a:solidFill>
          <a:schemeClr val="accent6">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b="1" kern="1200" dirty="0" smtClean="0">
              <a:solidFill>
                <a:srgbClr val="FF0000"/>
              </a:solidFill>
            </a:rPr>
            <a:t>Virtual Reality (VR) and Augmented Reality (AR)</a:t>
          </a:r>
          <a:endParaRPr lang="en-US" sz="1600" kern="1200" dirty="0"/>
        </a:p>
      </dsp:txBody>
      <dsp:txXfrm>
        <a:off x="6524356" y="2575817"/>
        <a:ext cx="1095341" cy="1095341"/>
      </dsp:txXfrm>
    </dsp:sp>
    <dsp:sp modelId="{7EBDADBF-A69C-43B3-9DE2-9253A678DFCD}">
      <dsp:nvSpPr>
        <dsp:cNvPr id="0" name=""/>
        <dsp:cNvSpPr/>
      </dsp:nvSpPr>
      <dsp:spPr>
        <a:xfrm>
          <a:off x="3951301" y="4695168"/>
          <a:ext cx="1549045" cy="1549045"/>
        </a:xfrm>
        <a:prstGeom prst="ellipse">
          <a:avLst/>
        </a:prstGeom>
        <a:solidFill>
          <a:schemeClr val="accent6">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b="1" kern="1200" dirty="0" err="1" smtClean="0">
              <a:solidFill>
                <a:srgbClr val="FF0000"/>
              </a:solidFill>
            </a:rPr>
            <a:t>Blockchain</a:t>
          </a:r>
          <a:r>
            <a:rPr lang="en-GB" sz="1600" b="1" kern="1200" dirty="0" smtClean="0">
              <a:solidFill>
                <a:srgbClr val="FF0000"/>
              </a:solidFill>
            </a:rPr>
            <a:t> Technology</a:t>
          </a:r>
          <a:endParaRPr lang="en-US" sz="1600" kern="1200" dirty="0"/>
        </a:p>
      </dsp:txBody>
      <dsp:txXfrm>
        <a:off x="4178153" y="4922020"/>
        <a:ext cx="1095341" cy="1095341"/>
      </dsp:txXfrm>
    </dsp:sp>
    <dsp:sp modelId="{A8FFDF84-AB6D-4713-9A0F-FF27C5CE12D0}">
      <dsp:nvSpPr>
        <dsp:cNvPr id="0" name=""/>
        <dsp:cNvSpPr/>
      </dsp:nvSpPr>
      <dsp:spPr>
        <a:xfrm>
          <a:off x="1605097" y="2348965"/>
          <a:ext cx="1549045" cy="1549045"/>
        </a:xfrm>
        <a:prstGeom prst="ellipse">
          <a:avLst/>
        </a:prstGeom>
        <a:solidFill>
          <a:schemeClr val="accent6">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b="1" kern="1200" dirty="0" smtClean="0">
              <a:solidFill>
                <a:srgbClr val="FF0000"/>
              </a:solidFill>
            </a:rPr>
            <a:t>Robotics and Automation</a:t>
          </a:r>
          <a:endParaRPr lang="en-US" sz="1600" kern="1200" dirty="0"/>
        </a:p>
      </dsp:txBody>
      <dsp:txXfrm>
        <a:off x="1831949" y="2575817"/>
        <a:ext cx="1095341" cy="10953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E9E8EC-83C2-4A4F-80FD-025EA0798D39}">
      <dsp:nvSpPr>
        <dsp:cNvPr id="0" name=""/>
        <dsp:cNvSpPr/>
      </dsp:nvSpPr>
      <dsp:spPr>
        <a:xfrm>
          <a:off x="3289857" y="2760344"/>
          <a:ext cx="1779970" cy="1779970"/>
        </a:xfrm>
        <a:prstGeom prst="roundRect">
          <a:avLst/>
        </a:prstGeom>
        <a:solidFill>
          <a:schemeClr val="accent6">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58420" rIns="58420" bIns="58420" numCol="1" spcCol="1270" anchor="ctr" anchorCtr="0">
          <a:noAutofit/>
        </a:bodyPr>
        <a:lstStyle/>
        <a:p>
          <a:pPr lvl="0" algn="ctr" defTabSz="1022350">
            <a:lnSpc>
              <a:spcPct val="90000"/>
            </a:lnSpc>
            <a:spcBef>
              <a:spcPct val="0"/>
            </a:spcBef>
            <a:spcAft>
              <a:spcPct val="35000"/>
            </a:spcAft>
          </a:pPr>
          <a:r>
            <a:rPr lang="en-GB" sz="2300" b="1" kern="1200" dirty="0" smtClean="0">
              <a:solidFill>
                <a:schemeClr val="bg1"/>
              </a:solidFill>
            </a:rPr>
            <a:t>Robotics and Automation</a:t>
          </a:r>
          <a:endParaRPr lang="en-US" sz="2300" kern="1200" dirty="0">
            <a:solidFill>
              <a:schemeClr val="bg1"/>
            </a:solidFill>
          </a:endParaRPr>
        </a:p>
      </dsp:txBody>
      <dsp:txXfrm>
        <a:off x="3376748" y="2847235"/>
        <a:ext cx="1606188" cy="1606188"/>
      </dsp:txXfrm>
    </dsp:sp>
    <dsp:sp modelId="{9F3FFD8B-BB72-4C6E-9378-42A054926708}">
      <dsp:nvSpPr>
        <dsp:cNvPr id="0" name=""/>
        <dsp:cNvSpPr/>
      </dsp:nvSpPr>
      <dsp:spPr>
        <a:xfrm rot="16200000">
          <a:off x="3555555" y="2136056"/>
          <a:ext cx="1248574" cy="0"/>
        </a:xfrm>
        <a:custGeom>
          <a:avLst/>
          <a:gdLst/>
          <a:ahLst/>
          <a:cxnLst/>
          <a:rect l="0" t="0" r="0" b="0"/>
          <a:pathLst>
            <a:path>
              <a:moveTo>
                <a:pt x="0" y="0"/>
              </a:moveTo>
              <a:lnTo>
                <a:pt x="1248574"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25F57C-C179-44EA-8755-9314DB3F704A}">
      <dsp:nvSpPr>
        <dsp:cNvPr id="0" name=""/>
        <dsp:cNvSpPr/>
      </dsp:nvSpPr>
      <dsp:spPr>
        <a:xfrm>
          <a:off x="3583552" y="319189"/>
          <a:ext cx="1192580" cy="1192580"/>
        </a:xfrm>
        <a:prstGeom prst="roundRect">
          <a:avLst/>
        </a:prstGeom>
        <a:solidFill>
          <a:schemeClr val="accent6">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r>
            <a:rPr lang="en-MY" sz="2100" b="1" kern="1200" dirty="0" smtClean="0">
              <a:solidFill>
                <a:schemeClr val="accent6">
                  <a:lumMod val="50000"/>
                </a:schemeClr>
              </a:solidFill>
            </a:rPr>
            <a:t>Robotics in Surgery</a:t>
          </a:r>
          <a:endParaRPr lang="en-US" sz="2100" b="1" kern="1200" dirty="0">
            <a:solidFill>
              <a:schemeClr val="accent6">
                <a:lumMod val="50000"/>
              </a:schemeClr>
            </a:solidFill>
          </a:endParaRPr>
        </a:p>
      </dsp:txBody>
      <dsp:txXfrm>
        <a:off x="3641769" y="377406"/>
        <a:ext cx="1076146" cy="1076146"/>
      </dsp:txXfrm>
    </dsp:sp>
    <dsp:sp modelId="{23A06F14-696F-4237-8DC6-2B6E29FB0A36}">
      <dsp:nvSpPr>
        <dsp:cNvPr id="0" name=""/>
        <dsp:cNvSpPr/>
      </dsp:nvSpPr>
      <dsp:spPr>
        <a:xfrm rot="1800000">
          <a:off x="5001591" y="4418824"/>
          <a:ext cx="1018647" cy="0"/>
        </a:xfrm>
        <a:custGeom>
          <a:avLst/>
          <a:gdLst/>
          <a:ahLst/>
          <a:cxnLst/>
          <a:rect l="0" t="0" r="0" b="0"/>
          <a:pathLst>
            <a:path>
              <a:moveTo>
                <a:pt x="0" y="0"/>
              </a:moveTo>
              <a:lnTo>
                <a:pt x="101864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0A20F5-E675-4E66-91FA-1BDE56CD183B}">
      <dsp:nvSpPr>
        <dsp:cNvPr id="0" name=""/>
        <dsp:cNvSpPr/>
      </dsp:nvSpPr>
      <dsp:spPr>
        <a:xfrm>
          <a:off x="5952002" y="4421464"/>
          <a:ext cx="1192580" cy="1192580"/>
        </a:xfrm>
        <a:prstGeom prst="roundRect">
          <a:avLst/>
        </a:prstGeom>
        <a:solidFill>
          <a:schemeClr val="accent6">
            <a:lumMod val="40000"/>
            <a:lumOff val="6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lvl="0" algn="ctr" defTabSz="755650">
            <a:lnSpc>
              <a:spcPct val="90000"/>
            </a:lnSpc>
            <a:spcBef>
              <a:spcPct val="0"/>
            </a:spcBef>
            <a:spcAft>
              <a:spcPct val="35000"/>
            </a:spcAft>
          </a:pPr>
          <a:r>
            <a:rPr lang="en-MY" sz="1700" b="1" kern="1200" dirty="0" smtClean="0">
              <a:solidFill>
                <a:schemeClr val="accent6">
                  <a:lumMod val="50000"/>
                </a:schemeClr>
              </a:solidFill>
            </a:rPr>
            <a:t>Robotics in Caregiving</a:t>
          </a:r>
          <a:endParaRPr lang="en-US" sz="1700" b="1" kern="1200" dirty="0">
            <a:solidFill>
              <a:schemeClr val="accent6">
                <a:lumMod val="50000"/>
              </a:schemeClr>
            </a:solidFill>
          </a:endParaRPr>
        </a:p>
      </dsp:txBody>
      <dsp:txXfrm>
        <a:off x="6010219" y="4479681"/>
        <a:ext cx="1076146" cy="1076146"/>
      </dsp:txXfrm>
    </dsp:sp>
    <dsp:sp modelId="{29CDDEE5-5B5C-4CCA-8FFB-29D1096CCC0D}">
      <dsp:nvSpPr>
        <dsp:cNvPr id="0" name=""/>
        <dsp:cNvSpPr/>
      </dsp:nvSpPr>
      <dsp:spPr>
        <a:xfrm rot="9000000">
          <a:off x="2339446" y="4418824"/>
          <a:ext cx="1018647" cy="0"/>
        </a:xfrm>
        <a:custGeom>
          <a:avLst/>
          <a:gdLst/>
          <a:ahLst/>
          <a:cxnLst/>
          <a:rect l="0" t="0" r="0" b="0"/>
          <a:pathLst>
            <a:path>
              <a:moveTo>
                <a:pt x="0" y="0"/>
              </a:moveTo>
              <a:lnTo>
                <a:pt x="1018647" y="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ACDDB4-3535-4BB0-B90D-C48EA30FBB7E}">
      <dsp:nvSpPr>
        <dsp:cNvPr id="0" name=""/>
        <dsp:cNvSpPr/>
      </dsp:nvSpPr>
      <dsp:spPr>
        <a:xfrm>
          <a:off x="1215103" y="4421464"/>
          <a:ext cx="1192580" cy="1192580"/>
        </a:xfrm>
        <a:prstGeom prst="roundRect">
          <a:avLst/>
        </a:prstGeom>
        <a:solidFill>
          <a:schemeClr val="accent6">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lvl="0" algn="ctr" defTabSz="844550">
            <a:lnSpc>
              <a:spcPct val="90000"/>
            </a:lnSpc>
            <a:spcBef>
              <a:spcPct val="0"/>
            </a:spcBef>
            <a:spcAft>
              <a:spcPct val="35000"/>
            </a:spcAft>
          </a:pPr>
          <a:r>
            <a:rPr lang="en-US" sz="1900" b="1" kern="1200" dirty="0" smtClean="0">
              <a:solidFill>
                <a:schemeClr val="accent6">
                  <a:lumMod val="50000"/>
                </a:schemeClr>
              </a:solidFill>
            </a:rPr>
            <a:t>Robotics in Patient Support</a:t>
          </a:r>
          <a:endParaRPr lang="en-US" sz="1900" b="1" kern="1200" dirty="0">
            <a:solidFill>
              <a:schemeClr val="accent6">
                <a:lumMod val="50000"/>
              </a:schemeClr>
            </a:solidFill>
          </a:endParaRPr>
        </a:p>
      </dsp:txBody>
      <dsp:txXfrm>
        <a:off x="1273320" y="4479681"/>
        <a:ext cx="1076146" cy="107614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7030D3D-AB0B-4979-831B-8E6B05C45506}" type="datetimeFigureOut">
              <a:rPr lang="en-MY" smtClean="0"/>
              <a:t>2/7/2024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927091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7030D3D-AB0B-4979-831B-8E6B05C45506}" type="datetimeFigureOut">
              <a:rPr lang="en-MY" smtClean="0"/>
              <a:t>2/7/2024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4200481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7030D3D-AB0B-4979-831B-8E6B05C45506}" type="datetimeFigureOut">
              <a:rPr lang="en-MY" smtClean="0"/>
              <a:t>2/7/2024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3649953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7030D3D-AB0B-4979-831B-8E6B05C45506}" type="datetimeFigureOut">
              <a:rPr lang="en-MY" smtClean="0"/>
              <a:t>2/7/2024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E5B857F-24F6-48B6-823E-3CAD26CAA70C}" type="slidenum">
              <a:rPr lang="en-MY" smtClean="0"/>
              <a:t>‹#›</a:t>
            </a:fld>
            <a:endParaRPr lang="en-MY"/>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079550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7030D3D-AB0B-4979-831B-8E6B05C45506}" type="datetimeFigureOut">
              <a:rPr lang="en-MY" smtClean="0"/>
              <a:t>2/7/2024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11117424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7030D3D-AB0B-4979-831B-8E6B05C45506}" type="datetimeFigureOut">
              <a:rPr lang="en-MY" smtClean="0"/>
              <a:t>2/7/2024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2783627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7030D3D-AB0B-4979-831B-8E6B05C45506}" type="datetimeFigureOut">
              <a:rPr lang="en-MY" smtClean="0"/>
              <a:t>2/7/2024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606483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030D3D-AB0B-4979-831B-8E6B05C45506}" type="datetimeFigureOut">
              <a:rPr lang="en-MY" smtClean="0"/>
              <a:t>2/7/2024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3391622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030D3D-AB0B-4979-831B-8E6B05C45506}" type="datetimeFigureOut">
              <a:rPr lang="en-MY" smtClean="0"/>
              <a:t>2/7/2024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345060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030D3D-AB0B-4979-831B-8E6B05C45506}" type="datetimeFigureOut">
              <a:rPr lang="en-MY" smtClean="0"/>
              <a:t>2/7/2024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738622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7030D3D-AB0B-4979-831B-8E6B05C45506}" type="datetimeFigureOut">
              <a:rPr lang="en-MY" smtClean="0"/>
              <a:t>2/7/2024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399533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7030D3D-AB0B-4979-831B-8E6B05C45506}" type="datetimeFigureOut">
              <a:rPr lang="en-MY" smtClean="0"/>
              <a:t>2/7/2024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2479249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030D3D-AB0B-4979-831B-8E6B05C45506}" type="datetimeFigureOut">
              <a:rPr lang="en-MY" smtClean="0"/>
              <a:t>2/7/2024</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1819572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7030D3D-AB0B-4979-831B-8E6B05C45506}" type="datetimeFigureOut">
              <a:rPr lang="en-MY" smtClean="0"/>
              <a:t>2/7/2024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3794482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E7030D3D-AB0B-4979-831B-8E6B05C45506}" type="datetimeFigureOut">
              <a:rPr lang="en-MY" smtClean="0"/>
              <a:t>2/7/2024</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3194845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7030D3D-AB0B-4979-831B-8E6B05C45506}" type="datetimeFigureOut">
              <a:rPr lang="en-MY" smtClean="0"/>
              <a:t>2/7/2024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1283573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7030D3D-AB0B-4979-831B-8E6B05C45506}" type="datetimeFigureOut">
              <a:rPr lang="en-MY" smtClean="0"/>
              <a:t>2/7/2024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E5B857F-24F6-48B6-823E-3CAD26CAA70C}" type="slidenum">
              <a:rPr lang="en-MY" smtClean="0"/>
              <a:t>‹#›</a:t>
            </a:fld>
            <a:endParaRPr lang="en-MY"/>
          </a:p>
        </p:txBody>
      </p:sp>
    </p:spTree>
    <p:extLst>
      <p:ext uri="{BB962C8B-B14F-4D97-AF65-F5344CB8AC3E}">
        <p14:creationId xmlns:p14="http://schemas.microsoft.com/office/powerpoint/2010/main" val="2807871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2890">
              <a:schemeClr val="accent4">
                <a:lumMod val="20000"/>
                <a:lumOff val="80000"/>
              </a:schemeClr>
            </a:gs>
            <a:gs pos="0">
              <a:schemeClr val="accent2">
                <a:lumMod val="40000"/>
                <a:lumOff val="60000"/>
              </a:schemeClr>
            </a:gs>
            <a:gs pos="65000">
              <a:schemeClr val="accent6">
                <a:lumMod val="20000"/>
                <a:lumOff val="80000"/>
              </a:schemeClr>
            </a:gs>
            <a:gs pos="100000">
              <a:schemeClr val="accent6">
                <a:lumMod val="40000"/>
                <a:lumOff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E7030D3D-AB0B-4979-831B-8E6B05C45506}" type="datetimeFigureOut">
              <a:rPr lang="en-MY" smtClean="0"/>
              <a:t>2/7/2024</a:t>
            </a:fld>
            <a:endParaRPr lang="en-MY"/>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MY"/>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4E5B857F-24F6-48B6-823E-3CAD26CAA70C}" type="slidenum">
              <a:rPr lang="en-MY" smtClean="0"/>
              <a:t>‹#›</a:t>
            </a:fld>
            <a:endParaRPr lang="en-MY"/>
          </a:p>
        </p:txBody>
      </p:sp>
    </p:spTree>
    <p:extLst>
      <p:ext uri="{BB962C8B-B14F-4D97-AF65-F5344CB8AC3E}">
        <p14:creationId xmlns:p14="http://schemas.microsoft.com/office/powerpoint/2010/main" val="315252135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12.png"/><Relationship Id="rId4" Type="http://schemas.openxmlformats.org/officeDocument/2006/relationships/diagramQuickStyle" Target="../diagrams/quickStyle1.xml"/><Relationship Id="rId9"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hyperlink" Target="https://doi.org/10.1186/s12912-024-01803-5" TargetMode="External"/><Relationship Id="rId3" Type="http://schemas.openxmlformats.org/officeDocument/2006/relationships/hyperlink" Target="https://doi.org/10.1177/02692163211026523" TargetMode="External"/><Relationship Id="rId7" Type="http://schemas.openxmlformats.org/officeDocument/2006/relationships/hyperlink" Target="https://doi.org/10.1101/2020.10.29.20215996" TargetMode="External"/><Relationship Id="rId2" Type="http://schemas.openxmlformats.org/officeDocument/2006/relationships/hyperlink" Target="https://doi.org/10.1136/bmjspcare-2021-003304" TargetMode="External"/><Relationship Id="rId1" Type="http://schemas.openxmlformats.org/officeDocument/2006/relationships/slideLayout" Target="../slideLayouts/slideLayout2.xml"/><Relationship Id="rId6" Type="http://schemas.openxmlformats.org/officeDocument/2006/relationships/hyperlink" Target="https://doi.org/10.1177/02692163211000660" TargetMode="External"/><Relationship Id="rId5" Type="http://schemas.openxmlformats.org/officeDocument/2006/relationships/hyperlink" Target="https://doi.org/10.1177/02692163211024451" TargetMode="External"/><Relationship Id="rId4" Type="http://schemas.openxmlformats.org/officeDocument/2006/relationships/hyperlink" Target="https://doi.org/10.12688/amrcopenres.12969.1"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doi.org/10.1186/s12904-021-00822-2" TargetMode="External"/><Relationship Id="rId7" Type="http://schemas.openxmlformats.org/officeDocument/2006/relationships/hyperlink" Target="https://doi.org/10.2196/32075" TargetMode="External"/><Relationship Id="rId2" Type="http://schemas.openxmlformats.org/officeDocument/2006/relationships/hyperlink" Target="https://doi.org/10.1186/s12913-022-08802-9" TargetMode="External"/><Relationship Id="rId1" Type="http://schemas.openxmlformats.org/officeDocument/2006/relationships/slideLayout" Target="../slideLayouts/slideLayout2.xml"/><Relationship Id="rId6" Type="http://schemas.openxmlformats.org/officeDocument/2006/relationships/hyperlink" Target="https://doi.org/10.1186/s12904-020-00694-y" TargetMode="External"/><Relationship Id="rId5" Type="http://schemas.openxmlformats.org/officeDocument/2006/relationships/hyperlink" Target="https://doi.org/10.1186/s12904-020-00644-8" TargetMode="External"/><Relationship Id="rId4" Type="http://schemas.openxmlformats.org/officeDocument/2006/relationships/hyperlink" Target="https://doi.org/10.1177/20552076221133707" TargetMode="External"/></Relationships>
</file>

<file path=ppt/slides/_rels/slide44.xml.rels><?xml version="1.0" encoding="UTF-8" standalone="yes"?>
<Relationships xmlns="http://schemas.openxmlformats.org/package/2006/relationships"><Relationship Id="rId8" Type="http://schemas.openxmlformats.org/officeDocument/2006/relationships/hyperlink" Target="https://doi.org/10.25259/ijpc_381_20" TargetMode="External"/><Relationship Id="rId3" Type="http://schemas.openxmlformats.org/officeDocument/2006/relationships/hyperlink" Target="https://doi.org/10.3389/fdgth.2022.888419" TargetMode="External"/><Relationship Id="rId7" Type="http://schemas.openxmlformats.org/officeDocument/2006/relationships/hyperlink" Target="https://doi.org/10.1186/s12904-024-01372-z" TargetMode="External"/><Relationship Id="rId2" Type="http://schemas.openxmlformats.org/officeDocument/2006/relationships/hyperlink" Target="https://doi.org/10.1186/s12913-024-10625-9" TargetMode="External"/><Relationship Id="rId1" Type="http://schemas.openxmlformats.org/officeDocument/2006/relationships/slideLayout" Target="../slideLayouts/slideLayout2.xml"/><Relationship Id="rId6" Type="http://schemas.openxmlformats.org/officeDocument/2006/relationships/hyperlink" Target="https://doi.org/10.1177/1049909120948235" TargetMode="External"/><Relationship Id="rId5" Type="http://schemas.openxmlformats.org/officeDocument/2006/relationships/hyperlink" Target="https://doi.org/10.1016/j.jpainsymman.2020.06.027" TargetMode="External"/><Relationship Id="rId4" Type="http://schemas.openxmlformats.org/officeDocument/2006/relationships/hyperlink" Target="https://doi.org/10.1089/jpm.2023.0309" TargetMode="External"/><Relationship Id="rId9" Type="http://schemas.openxmlformats.org/officeDocument/2006/relationships/hyperlink" Target="https://doi.org/10.1186/s12904-020-00667-1"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660890"/>
            <a:ext cx="9144000" cy="2387600"/>
          </a:xfrm>
        </p:spPr>
        <p:txBody>
          <a:bodyPr>
            <a:normAutofit/>
          </a:bodyPr>
          <a:lstStyle/>
          <a:p>
            <a:r>
              <a:rPr lang="en-US" dirty="0" smtClean="0"/>
              <a:t>"The digital revolution in chronic and palliative care management"</a:t>
            </a:r>
            <a:endParaRPr lang="en-MY" dirty="0"/>
          </a:p>
        </p:txBody>
      </p:sp>
      <p:sp>
        <p:nvSpPr>
          <p:cNvPr id="3" name="Subtitle 2"/>
          <p:cNvSpPr>
            <a:spLocks noGrp="1"/>
          </p:cNvSpPr>
          <p:nvPr>
            <p:ph type="subTitle" idx="1"/>
          </p:nvPr>
        </p:nvSpPr>
        <p:spPr>
          <a:xfrm>
            <a:off x="1022647" y="3149111"/>
            <a:ext cx="9645353" cy="1655762"/>
          </a:xfrm>
        </p:spPr>
        <p:txBody>
          <a:bodyPr>
            <a:normAutofit fontScale="25000" lnSpcReduction="20000"/>
          </a:bodyPr>
          <a:lstStyle/>
          <a:p>
            <a:r>
              <a:rPr lang="en-US" sz="7200" dirty="0" smtClean="0"/>
              <a:t>By;</a:t>
            </a:r>
          </a:p>
          <a:p>
            <a:r>
              <a:rPr lang="en-MY" sz="6400" b="1" i="1" dirty="0">
                <a:solidFill>
                  <a:schemeClr val="accent6">
                    <a:lumMod val="75000"/>
                  </a:schemeClr>
                </a:solidFill>
              </a:rPr>
              <a:t>Mazlinda Musa</a:t>
            </a:r>
            <a:endParaRPr lang="en-MY" sz="6400" b="1" dirty="0">
              <a:solidFill>
                <a:schemeClr val="accent6">
                  <a:lumMod val="75000"/>
                </a:schemeClr>
              </a:solidFill>
            </a:endParaRPr>
          </a:p>
          <a:p>
            <a:r>
              <a:rPr lang="en-MY" sz="6400" b="1" i="1" dirty="0" err="1">
                <a:solidFill>
                  <a:schemeClr val="accent6">
                    <a:lumMod val="75000"/>
                  </a:schemeClr>
                </a:solidFill>
              </a:rPr>
              <a:t>MNSc</a:t>
            </a:r>
            <a:r>
              <a:rPr lang="en-MY" sz="6400" b="1" i="1" dirty="0">
                <a:solidFill>
                  <a:schemeClr val="accent6">
                    <a:lumMod val="75000"/>
                  </a:schemeClr>
                </a:solidFill>
              </a:rPr>
              <a:t> (UM, </a:t>
            </a:r>
            <a:r>
              <a:rPr lang="en-MY" sz="6400" b="1" i="1" dirty="0" err="1">
                <a:solidFill>
                  <a:schemeClr val="accent6">
                    <a:lumMod val="75000"/>
                  </a:schemeClr>
                </a:solidFill>
              </a:rPr>
              <a:t>Msia</a:t>
            </a:r>
            <a:r>
              <a:rPr lang="en-MY" sz="6400" b="1" i="1" dirty="0">
                <a:solidFill>
                  <a:schemeClr val="accent6">
                    <a:lumMod val="75000"/>
                  </a:schemeClr>
                </a:solidFill>
              </a:rPr>
              <a:t>),</a:t>
            </a:r>
            <a:r>
              <a:rPr lang="en-MY" sz="6400" b="1" i="1" dirty="0" err="1">
                <a:solidFill>
                  <a:schemeClr val="accent6">
                    <a:lumMod val="75000"/>
                  </a:schemeClr>
                </a:solidFill>
              </a:rPr>
              <a:t>BNSc</a:t>
            </a:r>
            <a:r>
              <a:rPr lang="en-MY" sz="6400" b="1" i="1" dirty="0">
                <a:solidFill>
                  <a:schemeClr val="accent6">
                    <a:lumMod val="75000"/>
                  </a:schemeClr>
                </a:solidFill>
              </a:rPr>
              <a:t> (Hons)(UKM, </a:t>
            </a:r>
            <a:r>
              <a:rPr lang="en-MY" sz="6400" b="1" i="1" dirty="0" err="1">
                <a:solidFill>
                  <a:schemeClr val="accent6">
                    <a:lumMod val="75000"/>
                  </a:schemeClr>
                </a:solidFill>
              </a:rPr>
              <a:t>Msia</a:t>
            </a:r>
            <a:r>
              <a:rPr lang="en-MY" sz="6400" b="1" i="1" dirty="0">
                <a:solidFill>
                  <a:schemeClr val="accent6">
                    <a:lumMod val="75000"/>
                  </a:schemeClr>
                </a:solidFill>
              </a:rPr>
              <a:t>), Cert III Individual Support, (</a:t>
            </a:r>
            <a:r>
              <a:rPr lang="en-MY" sz="6400" b="1" i="1" dirty="0" err="1">
                <a:solidFill>
                  <a:schemeClr val="accent6">
                    <a:lumMod val="75000"/>
                  </a:schemeClr>
                </a:solidFill>
              </a:rPr>
              <a:t>INHA,Aus</a:t>
            </a:r>
            <a:r>
              <a:rPr lang="en-MY" sz="6400" b="1" i="1" dirty="0">
                <a:solidFill>
                  <a:schemeClr val="accent6">
                    <a:lumMod val="75000"/>
                  </a:schemeClr>
                </a:solidFill>
              </a:rPr>
              <a:t>), RN</a:t>
            </a:r>
            <a:endParaRPr lang="en-MY" sz="6400" b="1" dirty="0">
              <a:solidFill>
                <a:schemeClr val="accent6">
                  <a:lumMod val="75000"/>
                </a:schemeClr>
              </a:solidFill>
            </a:endParaRPr>
          </a:p>
          <a:p>
            <a:r>
              <a:rPr lang="en-MY" sz="6400" b="1" i="1" dirty="0">
                <a:solidFill>
                  <a:schemeClr val="accent6">
                    <a:lumMod val="75000"/>
                  </a:schemeClr>
                </a:solidFill>
              </a:rPr>
              <a:t>Nursing </a:t>
            </a:r>
            <a:r>
              <a:rPr lang="en-MY" sz="6400" b="1" i="1" dirty="0" smtClean="0">
                <a:solidFill>
                  <a:schemeClr val="accent6">
                    <a:lumMod val="75000"/>
                  </a:schemeClr>
                </a:solidFill>
              </a:rPr>
              <a:t>Lecturer</a:t>
            </a:r>
          </a:p>
          <a:p>
            <a:r>
              <a:rPr lang="en-MY" sz="6400" b="1" i="1" dirty="0" smtClean="0">
                <a:solidFill>
                  <a:schemeClr val="accent6">
                    <a:lumMod val="75000"/>
                  </a:schemeClr>
                </a:solidFill>
              </a:rPr>
              <a:t>Faculty </a:t>
            </a:r>
            <a:r>
              <a:rPr lang="en-MY" sz="6400" b="1" i="1" dirty="0">
                <a:solidFill>
                  <a:schemeClr val="accent6">
                    <a:lumMod val="75000"/>
                  </a:schemeClr>
                </a:solidFill>
              </a:rPr>
              <a:t>of Medicine and Health Sciences,</a:t>
            </a:r>
            <a:endParaRPr lang="en-MY" sz="6400" b="1" dirty="0">
              <a:solidFill>
                <a:schemeClr val="accent6">
                  <a:lumMod val="75000"/>
                </a:schemeClr>
              </a:solidFill>
            </a:endParaRPr>
          </a:p>
          <a:p>
            <a:r>
              <a:rPr lang="en-MY" sz="6400" b="1" i="1" dirty="0" err="1">
                <a:solidFill>
                  <a:schemeClr val="accent6">
                    <a:lumMod val="75000"/>
                  </a:schemeClr>
                </a:solidFill>
              </a:rPr>
              <a:t>Universiti</a:t>
            </a:r>
            <a:r>
              <a:rPr lang="en-MY" sz="6400" b="1" i="1" dirty="0">
                <a:solidFill>
                  <a:schemeClr val="accent6">
                    <a:lumMod val="75000"/>
                  </a:schemeClr>
                </a:solidFill>
              </a:rPr>
              <a:t> Malaysia Sabah,</a:t>
            </a:r>
            <a:endParaRPr lang="en-MY" sz="6400" b="1" dirty="0">
              <a:solidFill>
                <a:schemeClr val="accent6">
                  <a:lumMod val="75000"/>
                </a:schemeClr>
              </a:solidFill>
            </a:endParaRPr>
          </a:p>
          <a:p>
            <a:r>
              <a:rPr lang="en-MY" sz="6400" b="1" i="1" dirty="0">
                <a:solidFill>
                  <a:schemeClr val="accent6">
                    <a:lumMod val="75000"/>
                  </a:schemeClr>
                </a:solidFill>
              </a:rPr>
              <a:t>UMS Road, 88400, Kota </a:t>
            </a:r>
            <a:r>
              <a:rPr lang="en-MY" sz="6400" b="1" i="1" dirty="0" err="1">
                <a:solidFill>
                  <a:schemeClr val="accent6">
                    <a:lumMod val="75000"/>
                  </a:schemeClr>
                </a:solidFill>
              </a:rPr>
              <a:t>Kinabalu</a:t>
            </a:r>
            <a:r>
              <a:rPr lang="en-MY" sz="6400" b="1" i="1" dirty="0">
                <a:solidFill>
                  <a:schemeClr val="accent6">
                    <a:lumMod val="75000"/>
                  </a:schemeClr>
                </a:solidFill>
              </a:rPr>
              <a:t>,</a:t>
            </a:r>
            <a:endParaRPr lang="en-MY" sz="6400" b="1" dirty="0">
              <a:solidFill>
                <a:schemeClr val="accent6">
                  <a:lumMod val="75000"/>
                </a:schemeClr>
              </a:solidFill>
            </a:endParaRPr>
          </a:p>
          <a:p>
            <a:r>
              <a:rPr lang="en-MY" sz="6400" b="1" i="1" dirty="0">
                <a:solidFill>
                  <a:schemeClr val="accent6">
                    <a:lumMod val="75000"/>
                  </a:schemeClr>
                </a:solidFill>
              </a:rPr>
              <a:t>SABAH, MALAYSIA</a:t>
            </a:r>
            <a:endParaRPr lang="en-MY" sz="6400" b="1" dirty="0">
              <a:solidFill>
                <a:schemeClr val="accent6">
                  <a:lumMod val="75000"/>
                </a:schemeClr>
              </a:solidFill>
            </a:endParaRPr>
          </a:p>
          <a:p>
            <a:r>
              <a:rPr lang="en-MY" sz="6400" b="1" i="1" dirty="0">
                <a:solidFill>
                  <a:schemeClr val="accent6">
                    <a:lumMod val="75000"/>
                  </a:schemeClr>
                </a:solidFill>
              </a:rPr>
              <a:t>Tel: +6013 8155734 (mobile)</a:t>
            </a:r>
            <a:endParaRPr lang="en-MY" sz="6400" b="1" dirty="0">
              <a:solidFill>
                <a:schemeClr val="accent6">
                  <a:lumMod val="75000"/>
                </a:schemeClr>
              </a:solidFill>
            </a:endParaRPr>
          </a:p>
          <a:p>
            <a:r>
              <a:rPr lang="en-MY" sz="6400" dirty="0"/>
              <a:t> </a:t>
            </a:r>
          </a:p>
          <a:p>
            <a:endParaRPr lang="en-MY" dirty="0"/>
          </a:p>
        </p:txBody>
      </p:sp>
      <p:pic>
        <p:nvPicPr>
          <p:cNvPr id="4" name="Picture 3"/>
          <p:cNvPicPr>
            <a:picLocks noChangeAspect="1"/>
          </p:cNvPicPr>
          <p:nvPr/>
        </p:nvPicPr>
        <p:blipFill>
          <a:blip r:embed="rId2"/>
          <a:stretch>
            <a:fillRect/>
          </a:stretch>
        </p:blipFill>
        <p:spPr>
          <a:xfrm>
            <a:off x="8588863" y="4375448"/>
            <a:ext cx="3277730" cy="2181180"/>
          </a:xfrm>
          <a:prstGeom prst="rect">
            <a:avLst/>
          </a:prstGeom>
        </p:spPr>
      </p:pic>
    </p:spTree>
    <p:extLst>
      <p:ext uri="{BB962C8B-B14F-4D97-AF65-F5344CB8AC3E}">
        <p14:creationId xmlns:p14="http://schemas.microsoft.com/office/powerpoint/2010/main" val="24500977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114"/>
            <a:ext cx="10515600" cy="1325563"/>
          </a:xfrm>
        </p:spPr>
        <p:txBody>
          <a:bodyPr/>
          <a:lstStyle/>
          <a:p>
            <a:r>
              <a:rPr lang="en-MY" b="1" dirty="0">
                <a:solidFill>
                  <a:schemeClr val="accent6">
                    <a:lumMod val="75000"/>
                  </a:schemeClr>
                </a:solidFill>
              </a:rPr>
              <a:t>Decision Support tools</a:t>
            </a:r>
            <a:endParaRPr lang="en-MY" dirty="0"/>
          </a:p>
        </p:txBody>
      </p:sp>
      <p:sp>
        <p:nvSpPr>
          <p:cNvPr id="3" name="Content Placeholder 2"/>
          <p:cNvSpPr>
            <a:spLocks noGrp="1"/>
          </p:cNvSpPr>
          <p:nvPr>
            <p:ph sz="quarter" idx="13"/>
          </p:nvPr>
        </p:nvSpPr>
        <p:spPr>
          <a:xfrm>
            <a:off x="838200" y="1034041"/>
            <a:ext cx="10515600" cy="5142922"/>
          </a:xfrm>
        </p:spPr>
        <p:txBody>
          <a:bodyPr>
            <a:normAutofit/>
          </a:bodyPr>
          <a:lstStyle/>
          <a:p>
            <a:r>
              <a:rPr lang="en-US" dirty="0" smtClean="0"/>
              <a:t>12</a:t>
            </a:r>
            <a:r>
              <a:rPr lang="en-US" dirty="0"/>
              <a:t>. </a:t>
            </a:r>
            <a:r>
              <a:rPr lang="en-US" b="1" dirty="0" smtClean="0">
                <a:solidFill>
                  <a:srgbClr val="C00000"/>
                </a:solidFill>
              </a:rPr>
              <a:t>Patient </a:t>
            </a:r>
            <a:r>
              <a:rPr lang="en-US" b="1" dirty="0">
                <a:solidFill>
                  <a:srgbClr val="C00000"/>
                </a:solidFill>
              </a:rPr>
              <a:t>Monitoring Systems (e.g., Philips </a:t>
            </a:r>
            <a:r>
              <a:rPr lang="en-US" b="1" dirty="0" err="1">
                <a:solidFill>
                  <a:srgbClr val="C00000"/>
                </a:solidFill>
              </a:rPr>
              <a:t>IntelliVue</a:t>
            </a:r>
            <a:r>
              <a:rPr lang="en-US" b="1" dirty="0">
                <a:solidFill>
                  <a:srgbClr val="C00000"/>
                </a:solidFill>
              </a:rPr>
              <a:t>, GE </a:t>
            </a:r>
            <a:r>
              <a:rPr lang="en-US" b="1" dirty="0" err="1">
                <a:solidFill>
                  <a:srgbClr val="C00000"/>
                </a:solidFill>
              </a:rPr>
              <a:t>Carescape</a:t>
            </a:r>
            <a:r>
              <a:rPr lang="en-US" b="1" dirty="0" smtClean="0">
                <a:solidFill>
                  <a:srgbClr val="C00000"/>
                </a:solidFill>
              </a:rPr>
              <a:t>):</a:t>
            </a:r>
          </a:p>
          <a:p>
            <a:pPr lvl="1"/>
            <a:r>
              <a:rPr lang="en-US" dirty="0" smtClean="0"/>
              <a:t>Continuously </a:t>
            </a:r>
            <a:r>
              <a:rPr lang="en-US" dirty="0"/>
              <a:t>monitor vital signs and other health parameters, alerting healthcare providers to critical changes in patient status</a:t>
            </a:r>
            <a:r>
              <a:rPr lang="en-US" dirty="0" smtClean="0"/>
              <a:t>.</a:t>
            </a:r>
          </a:p>
          <a:p>
            <a:r>
              <a:rPr lang="en-US" dirty="0"/>
              <a:t>13. </a:t>
            </a:r>
            <a:r>
              <a:rPr lang="en-US" b="1" dirty="0">
                <a:solidFill>
                  <a:srgbClr val="C00000"/>
                </a:solidFill>
              </a:rPr>
              <a:t>Patient Engagement Tools (e.g., </a:t>
            </a:r>
            <a:r>
              <a:rPr lang="en-US" b="1" dirty="0" err="1">
                <a:solidFill>
                  <a:srgbClr val="C00000"/>
                </a:solidFill>
              </a:rPr>
              <a:t>MyChart</a:t>
            </a:r>
            <a:r>
              <a:rPr lang="en-US" b="1" dirty="0">
                <a:solidFill>
                  <a:srgbClr val="C00000"/>
                </a:solidFill>
              </a:rPr>
              <a:t>, </a:t>
            </a:r>
            <a:r>
              <a:rPr lang="en-US" b="1" dirty="0" err="1">
                <a:solidFill>
                  <a:srgbClr val="C00000"/>
                </a:solidFill>
              </a:rPr>
              <a:t>Medisafe</a:t>
            </a:r>
            <a:r>
              <a:rPr lang="en-US" b="1" dirty="0">
                <a:solidFill>
                  <a:srgbClr val="C00000"/>
                </a:solidFill>
              </a:rPr>
              <a:t>):</a:t>
            </a:r>
          </a:p>
          <a:p>
            <a:pPr lvl="1"/>
            <a:r>
              <a:rPr lang="en-US" dirty="0"/>
              <a:t>Empower patients to manage their health through portals, mobile apps, and reminder systems for medication adherence and appointment scheduling.</a:t>
            </a:r>
          </a:p>
          <a:p>
            <a:r>
              <a:rPr lang="en-US" dirty="0"/>
              <a:t>14. </a:t>
            </a:r>
            <a:r>
              <a:rPr lang="en-US" b="1" dirty="0">
                <a:solidFill>
                  <a:srgbClr val="C00000"/>
                </a:solidFill>
              </a:rPr>
              <a:t>Resource Scheduling Systems (e.g., </a:t>
            </a:r>
            <a:r>
              <a:rPr lang="en-US" b="1" dirty="0" err="1">
                <a:solidFill>
                  <a:srgbClr val="C00000"/>
                </a:solidFill>
              </a:rPr>
              <a:t>QGenda</a:t>
            </a:r>
            <a:r>
              <a:rPr lang="en-US" b="1" dirty="0">
                <a:solidFill>
                  <a:srgbClr val="C00000"/>
                </a:solidFill>
              </a:rPr>
              <a:t>, </a:t>
            </a:r>
            <a:r>
              <a:rPr lang="en-US" b="1" dirty="0" err="1">
                <a:solidFill>
                  <a:srgbClr val="C00000"/>
                </a:solidFill>
              </a:rPr>
              <a:t>AMiON</a:t>
            </a:r>
            <a:r>
              <a:rPr lang="en-US" b="1" dirty="0">
                <a:solidFill>
                  <a:srgbClr val="C00000"/>
                </a:solidFill>
              </a:rPr>
              <a:t>):</a:t>
            </a:r>
          </a:p>
          <a:p>
            <a:pPr lvl="1"/>
            <a:r>
              <a:rPr lang="en-US" dirty="0"/>
              <a:t>Optimize the scheduling of healthcare providers, operating rooms, and other resources to improve operational efficiency.</a:t>
            </a:r>
          </a:p>
          <a:p>
            <a:r>
              <a:rPr lang="en-US" dirty="0"/>
              <a:t>These tools help clinicians make better decisions by providing timely, accurate, and relevant information, ultimately leading to improved patient care and outcomes</a:t>
            </a:r>
            <a:r>
              <a:rPr lang="en-US" dirty="0" smtClean="0"/>
              <a:t>.</a:t>
            </a:r>
            <a:endParaRPr lang="en-MY" dirty="0"/>
          </a:p>
        </p:txBody>
      </p:sp>
    </p:spTree>
    <p:extLst>
      <p:ext uri="{BB962C8B-B14F-4D97-AF65-F5344CB8AC3E}">
        <p14:creationId xmlns:p14="http://schemas.microsoft.com/office/powerpoint/2010/main" val="3920254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65590"/>
            <a:ext cx="10364451" cy="1596177"/>
          </a:xfrm>
        </p:spPr>
        <p:txBody>
          <a:bodyPr>
            <a:normAutofit/>
          </a:bodyPr>
          <a:lstStyle/>
          <a:p>
            <a:r>
              <a:rPr lang="en-GB" dirty="0"/>
              <a:t>Benefits of Digital Technologies in Chronic and Palliative </a:t>
            </a:r>
            <a:r>
              <a:rPr lang="en-GB" dirty="0" smtClean="0"/>
              <a:t>Care</a:t>
            </a:r>
            <a:endParaRPr lang="en-MY" dirty="0"/>
          </a:p>
        </p:txBody>
      </p:sp>
      <p:sp>
        <p:nvSpPr>
          <p:cNvPr id="3" name="Content Placeholder 2"/>
          <p:cNvSpPr>
            <a:spLocks noGrp="1"/>
          </p:cNvSpPr>
          <p:nvPr>
            <p:ph sz="quarter" idx="13"/>
          </p:nvPr>
        </p:nvSpPr>
        <p:spPr>
          <a:xfrm>
            <a:off x="913774" y="1683522"/>
            <a:ext cx="10363826" cy="4107678"/>
          </a:xfrm>
        </p:spPr>
        <p:txBody>
          <a:bodyPr>
            <a:normAutofit lnSpcReduction="10000"/>
          </a:bodyPr>
          <a:lstStyle/>
          <a:p>
            <a:r>
              <a:rPr lang="en-GB" b="1" dirty="0" smtClean="0">
                <a:solidFill>
                  <a:srgbClr val="FF0000"/>
                </a:solidFill>
              </a:rPr>
              <a:t>1. Improved </a:t>
            </a:r>
            <a:r>
              <a:rPr lang="en-GB" b="1" dirty="0">
                <a:solidFill>
                  <a:srgbClr val="FF0000"/>
                </a:solidFill>
              </a:rPr>
              <a:t>Patient </a:t>
            </a:r>
            <a:r>
              <a:rPr lang="en-GB" b="1" dirty="0" smtClean="0">
                <a:solidFill>
                  <a:srgbClr val="FF0000"/>
                </a:solidFill>
              </a:rPr>
              <a:t>Outcomes</a:t>
            </a:r>
            <a:r>
              <a:rPr lang="en-GB" dirty="0" smtClean="0"/>
              <a:t>:</a:t>
            </a:r>
            <a:endParaRPr lang="en-GB" dirty="0" smtClean="0"/>
          </a:p>
          <a:p>
            <a:r>
              <a:rPr lang="en-US" dirty="0"/>
              <a:t>The integration of digital health in palliative care is expected to grow in the future, with digital health technologies playing an increasingly significant role in the field (Stanley, 2024). </a:t>
            </a:r>
            <a:endParaRPr lang="en-US" dirty="0" smtClean="0"/>
          </a:p>
          <a:p>
            <a:r>
              <a:rPr lang="en-US" dirty="0" smtClean="0"/>
              <a:t>Technological </a:t>
            </a:r>
            <a:r>
              <a:rPr lang="en-US" dirty="0"/>
              <a:t>advancements, such as digital health records, promote better information exchange among providers, leading to improved care delivery (Payne et al., 2022). </a:t>
            </a:r>
            <a:endParaRPr lang="en-US" dirty="0" smtClean="0"/>
          </a:p>
          <a:p>
            <a:r>
              <a:rPr lang="en-US" dirty="0" smtClean="0"/>
              <a:t>Evidence </a:t>
            </a:r>
            <a:r>
              <a:rPr lang="en-US" dirty="0"/>
              <a:t>indicates that digital technologies can aid people living with HIV in self-management, medication adherence, and communication with healthcare professionals (</a:t>
            </a:r>
            <a:r>
              <a:rPr lang="en-US" dirty="0" err="1"/>
              <a:t>Mwase</a:t>
            </a:r>
            <a:r>
              <a:rPr lang="en-US" dirty="0"/>
              <a:t> et al., 2022).</a:t>
            </a:r>
            <a:endParaRPr lang="en-MY" dirty="0"/>
          </a:p>
          <a:p>
            <a:endParaRPr lang="en-MY" dirty="0"/>
          </a:p>
        </p:txBody>
      </p:sp>
    </p:spTree>
    <p:extLst>
      <p:ext uri="{BB962C8B-B14F-4D97-AF65-F5344CB8AC3E}">
        <p14:creationId xmlns:p14="http://schemas.microsoft.com/office/powerpoint/2010/main" val="554074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22861"/>
            <a:ext cx="10364451" cy="1596177"/>
          </a:xfrm>
        </p:spPr>
        <p:txBody>
          <a:bodyPr>
            <a:normAutofit/>
          </a:bodyPr>
          <a:lstStyle/>
          <a:p>
            <a:r>
              <a:rPr lang="en-GB" dirty="0"/>
              <a:t>Benefits of Digital Technologies in Chronic and Palliative </a:t>
            </a:r>
            <a:r>
              <a:rPr lang="en-GB" dirty="0" smtClean="0"/>
              <a:t>Care</a:t>
            </a:r>
            <a:endParaRPr lang="en-MY" dirty="0"/>
          </a:p>
        </p:txBody>
      </p:sp>
      <p:sp>
        <p:nvSpPr>
          <p:cNvPr id="3" name="Content Placeholder 2"/>
          <p:cNvSpPr>
            <a:spLocks noGrp="1"/>
          </p:cNvSpPr>
          <p:nvPr>
            <p:ph sz="quarter" idx="13"/>
          </p:nvPr>
        </p:nvSpPr>
        <p:spPr>
          <a:xfrm>
            <a:off x="913774" y="1786071"/>
            <a:ext cx="10363826" cy="4401083"/>
          </a:xfrm>
        </p:spPr>
        <p:txBody>
          <a:bodyPr>
            <a:normAutofit/>
          </a:bodyPr>
          <a:lstStyle/>
          <a:p>
            <a:r>
              <a:rPr lang="en-GB" b="1" dirty="0" smtClean="0">
                <a:solidFill>
                  <a:srgbClr val="FF0000"/>
                </a:solidFill>
              </a:rPr>
              <a:t>2. Enhanced </a:t>
            </a:r>
            <a:r>
              <a:rPr lang="en-GB" b="1" dirty="0">
                <a:solidFill>
                  <a:srgbClr val="FF0000"/>
                </a:solidFill>
              </a:rPr>
              <a:t>Patient </a:t>
            </a:r>
            <a:r>
              <a:rPr lang="en-GB" b="1" dirty="0" smtClean="0">
                <a:solidFill>
                  <a:srgbClr val="FF0000"/>
                </a:solidFill>
              </a:rPr>
              <a:t>Engagement</a:t>
            </a:r>
            <a:r>
              <a:rPr lang="en-GB" dirty="0" smtClean="0"/>
              <a:t>: </a:t>
            </a:r>
            <a:endParaRPr lang="en-GB" dirty="0" smtClean="0"/>
          </a:p>
          <a:p>
            <a:r>
              <a:rPr lang="en-US" dirty="0" smtClean="0"/>
              <a:t>The </a:t>
            </a:r>
            <a:r>
              <a:rPr lang="en-US" dirty="0"/>
              <a:t>use of digital tools, such as telehealth interventions, supports self-management of long-term conditions, where individuals take on tasks to deal with medical management, role management, or emotional aspects of their condition (Hanlon et al., 2017</a:t>
            </a:r>
            <a:r>
              <a:rPr lang="en-US" dirty="0" smtClean="0"/>
              <a:t>)</a:t>
            </a:r>
          </a:p>
          <a:p>
            <a:pPr lvl="1"/>
            <a:r>
              <a:rPr lang="en-US" dirty="0"/>
              <a:t>Patients are increasingly ready to actively engage in their healthcare, promoting their health and taking responsibility for their well-being (</a:t>
            </a:r>
            <a:r>
              <a:rPr lang="en-US" dirty="0" err="1"/>
              <a:t>Morgiève</a:t>
            </a:r>
            <a:r>
              <a:rPr lang="en-US" dirty="0"/>
              <a:t> et al., 2019).</a:t>
            </a:r>
            <a:endParaRPr lang="en-MY" dirty="0"/>
          </a:p>
          <a:p>
            <a:endParaRPr lang="en-MY" dirty="0"/>
          </a:p>
        </p:txBody>
      </p:sp>
      <p:pic>
        <p:nvPicPr>
          <p:cNvPr id="4" name="Picture 3"/>
          <p:cNvPicPr>
            <a:picLocks noChangeAspect="1"/>
          </p:cNvPicPr>
          <p:nvPr/>
        </p:nvPicPr>
        <p:blipFill>
          <a:blip r:embed="rId2"/>
          <a:stretch>
            <a:fillRect/>
          </a:stretch>
        </p:blipFill>
        <p:spPr>
          <a:xfrm>
            <a:off x="4662041" y="4682427"/>
            <a:ext cx="2543175" cy="1800225"/>
          </a:xfrm>
          <a:prstGeom prst="rect">
            <a:avLst/>
          </a:prstGeom>
        </p:spPr>
      </p:pic>
    </p:spTree>
    <p:extLst>
      <p:ext uri="{BB962C8B-B14F-4D97-AF65-F5344CB8AC3E}">
        <p14:creationId xmlns:p14="http://schemas.microsoft.com/office/powerpoint/2010/main" val="1305719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39953"/>
            <a:ext cx="10364451" cy="1596177"/>
          </a:xfrm>
        </p:spPr>
        <p:txBody>
          <a:bodyPr>
            <a:normAutofit/>
          </a:bodyPr>
          <a:lstStyle/>
          <a:p>
            <a:r>
              <a:rPr lang="en-GB" dirty="0"/>
              <a:t>Benefits of Digital Technologies in Chronic and Palliative </a:t>
            </a:r>
            <a:r>
              <a:rPr lang="en-GB" dirty="0" smtClean="0"/>
              <a:t>Care</a:t>
            </a:r>
            <a:endParaRPr lang="en-MY" dirty="0"/>
          </a:p>
        </p:txBody>
      </p:sp>
      <p:sp>
        <p:nvSpPr>
          <p:cNvPr id="3" name="Content Placeholder 2"/>
          <p:cNvSpPr>
            <a:spLocks noGrp="1"/>
          </p:cNvSpPr>
          <p:nvPr>
            <p:ph sz="quarter" idx="13"/>
          </p:nvPr>
        </p:nvSpPr>
        <p:spPr>
          <a:xfrm>
            <a:off x="913774" y="1736131"/>
            <a:ext cx="10363826" cy="4698852"/>
          </a:xfrm>
        </p:spPr>
        <p:txBody>
          <a:bodyPr>
            <a:normAutofit fontScale="85000" lnSpcReduction="10000"/>
          </a:bodyPr>
          <a:lstStyle/>
          <a:p>
            <a:r>
              <a:rPr lang="en-GB" b="1" dirty="0" smtClean="0">
                <a:solidFill>
                  <a:srgbClr val="FF0000"/>
                </a:solidFill>
              </a:rPr>
              <a:t>3. Cost-Effectiveness</a:t>
            </a:r>
            <a:r>
              <a:rPr lang="en-GB" dirty="0" smtClean="0"/>
              <a:t>:.</a:t>
            </a:r>
            <a:endParaRPr lang="en-GB" dirty="0" smtClean="0"/>
          </a:p>
          <a:p>
            <a:r>
              <a:rPr lang="en-US" b="1" u="sng" dirty="0"/>
              <a:t>1. Remote Monitoring and Telehealth</a:t>
            </a:r>
          </a:p>
          <a:p>
            <a:r>
              <a:rPr lang="en-US" b="1" dirty="0"/>
              <a:t>Reduced Hospital Visits</a:t>
            </a:r>
            <a:r>
              <a:rPr lang="en-US" dirty="0"/>
              <a:t>: Patients can receive care and consultations remotely, decreasing the need for frequent hospital visits and reducing associated travel and accommodation costs.</a:t>
            </a:r>
          </a:p>
          <a:p>
            <a:r>
              <a:rPr lang="en-US" b="1" dirty="0"/>
              <a:t>Early Intervention</a:t>
            </a:r>
            <a:r>
              <a:rPr lang="en-US" dirty="0"/>
              <a:t>: Continuous monitoring allows for early detection and management of health issues, preventing complications and reducing emergency room visits.</a:t>
            </a:r>
          </a:p>
          <a:p>
            <a:r>
              <a:rPr lang="en-US" b="1" u="sng" dirty="0"/>
              <a:t>2. Automation and Efficiency</a:t>
            </a:r>
          </a:p>
          <a:p>
            <a:r>
              <a:rPr lang="en-US" b="1" dirty="0"/>
              <a:t>Streamlined Administrative Tasks</a:t>
            </a:r>
            <a:r>
              <a:rPr lang="en-US" dirty="0"/>
              <a:t>: Automation of administrative tasks such as scheduling, billing, and record-keeping reduces labor costs and administrative overhead.</a:t>
            </a:r>
          </a:p>
          <a:p>
            <a:r>
              <a:rPr lang="en-US" b="1" dirty="0"/>
              <a:t>Efficient Resource Allocation</a:t>
            </a:r>
            <a:r>
              <a:rPr lang="en-US" dirty="0"/>
              <a:t>: Predictive analytics and AI help in optimizing the use of medical resources, ensuring that they are used effectively and reducing waste</a:t>
            </a:r>
            <a:r>
              <a:rPr lang="en-US" dirty="0" smtClean="0"/>
              <a:t>.</a:t>
            </a:r>
            <a:endParaRPr lang="en-US" dirty="0"/>
          </a:p>
        </p:txBody>
      </p:sp>
    </p:spTree>
    <p:extLst>
      <p:ext uri="{BB962C8B-B14F-4D97-AF65-F5344CB8AC3E}">
        <p14:creationId xmlns:p14="http://schemas.microsoft.com/office/powerpoint/2010/main" val="3377395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39953"/>
            <a:ext cx="10364451" cy="1596177"/>
          </a:xfrm>
        </p:spPr>
        <p:txBody>
          <a:bodyPr>
            <a:normAutofit/>
          </a:bodyPr>
          <a:lstStyle/>
          <a:p>
            <a:r>
              <a:rPr lang="en-GB" dirty="0"/>
              <a:t>Benefits of Digital Technologies in Chronic and Palliative </a:t>
            </a:r>
            <a:r>
              <a:rPr lang="en-GB" dirty="0" smtClean="0"/>
              <a:t>Care</a:t>
            </a:r>
            <a:endParaRPr lang="en-MY" dirty="0"/>
          </a:p>
        </p:txBody>
      </p:sp>
      <p:sp>
        <p:nvSpPr>
          <p:cNvPr id="3" name="Content Placeholder 2"/>
          <p:cNvSpPr>
            <a:spLocks noGrp="1"/>
          </p:cNvSpPr>
          <p:nvPr>
            <p:ph sz="quarter" idx="13"/>
          </p:nvPr>
        </p:nvSpPr>
        <p:spPr>
          <a:xfrm>
            <a:off x="913774" y="1736131"/>
            <a:ext cx="10363826" cy="4698852"/>
          </a:xfrm>
        </p:spPr>
        <p:txBody>
          <a:bodyPr>
            <a:normAutofit fontScale="92500" lnSpcReduction="10000"/>
          </a:bodyPr>
          <a:lstStyle/>
          <a:p>
            <a:r>
              <a:rPr lang="en-GB" b="1" dirty="0" smtClean="0">
                <a:solidFill>
                  <a:srgbClr val="FF0000"/>
                </a:solidFill>
              </a:rPr>
              <a:t>3. Cost-Effectiveness</a:t>
            </a:r>
            <a:r>
              <a:rPr lang="en-GB" dirty="0" smtClean="0"/>
              <a:t>:.</a:t>
            </a:r>
            <a:endParaRPr lang="en-GB" dirty="0" smtClean="0"/>
          </a:p>
          <a:p>
            <a:r>
              <a:rPr lang="en-US" b="1" u="sng" dirty="0" smtClean="0"/>
              <a:t>3</a:t>
            </a:r>
            <a:r>
              <a:rPr lang="en-US" b="1" u="sng" dirty="0"/>
              <a:t>. Improved Medication Management</a:t>
            </a:r>
          </a:p>
          <a:p>
            <a:r>
              <a:rPr lang="en-US" b="1" dirty="0"/>
              <a:t>Reduced Medication Errors</a:t>
            </a:r>
            <a:r>
              <a:rPr lang="en-US" dirty="0"/>
              <a:t>: Automated systems for prescribing and dispensing medications reduce errors and adverse drug events, lowering costs associated with medical errors.</a:t>
            </a:r>
          </a:p>
          <a:p>
            <a:r>
              <a:rPr lang="en-US" b="1" dirty="0"/>
              <a:t>Medication Adherence</a:t>
            </a:r>
            <a:r>
              <a:rPr lang="en-US" dirty="0"/>
              <a:t>: Digital reminders and monitoring ensure patients take medications as prescribed, reducing hospitalizations due to non-adherence.</a:t>
            </a:r>
          </a:p>
          <a:p>
            <a:r>
              <a:rPr lang="en-US" b="1" u="sng" dirty="0"/>
              <a:t>4. Enhanced Care Coordination</a:t>
            </a:r>
          </a:p>
          <a:p>
            <a:r>
              <a:rPr lang="en-US" b="1" dirty="0"/>
              <a:t>Integrated Care Platforms</a:t>
            </a:r>
            <a:r>
              <a:rPr lang="en-US" dirty="0"/>
              <a:t>: Digital platforms enable better coordination among healthcare providers, leading to more efficient and effective care delivery.</a:t>
            </a:r>
          </a:p>
          <a:p>
            <a:r>
              <a:rPr lang="en-US" b="1" dirty="0"/>
              <a:t>Reduced Duplicative Tests</a:t>
            </a:r>
            <a:r>
              <a:rPr lang="en-US" dirty="0"/>
              <a:t>: Sharing of electronic health records (EHRs) among providers minimizes the need for repeated diagnostic tests and procedures</a:t>
            </a:r>
            <a:r>
              <a:rPr lang="en-US" dirty="0" smtClean="0"/>
              <a:t>.</a:t>
            </a:r>
            <a:endParaRPr lang="en-US" dirty="0"/>
          </a:p>
        </p:txBody>
      </p:sp>
    </p:spTree>
    <p:extLst>
      <p:ext uri="{BB962C8B-B14F-4D97-AF65-F5344CB8AC3E}">
        <p14:creationId xmlns:p14="http://schemas.microsoft.com/office/powerpoint/2010/main" val="406515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39953"/>
            <a:ext cx="10364451" cy="1596177"/>
          </a:xfrm>
        </p:spPr>
        <p:txBody>
          <a:bodyPr>
            <a:normAutofit/>
          </a:bodyPr>
          <a:lstStyle/>
          <a:p>
            <a:r>
              <a:rPr lang="en-GB" dirty="0"/>
              <a:t>Benefits of Digital Technologies in Chronic and Palliative </a:t>
            </a:r>
            <a:r>
              <a:rPr lang="en-GB" dirty="0" smtClean="0"/>
              <a:t>Care</a:t>
            </a:r>
            <a:endParaRPr lang="en-MY" dirty="0"/>
          </a:p>
        </p:txBody>
      </p:sp>
      <p:sp>
        <p:nvSpPr>
          <p:cNvPr id="3" name="Content Placeholder 2"/>
          <p:cNvSpPr>
            <a:spLocks noGrp="1"/>
          </p:cNvSpPr>
          <p:nvPr>
            <p:ph sz="quarter" idx="13"/>
          </p:nvPr>
        </p:nvSpPr>
        <p:spPr>
          <a:xfrm>
            <a:off x="913774" y="1736131"/>
            <a:ext cx="10363826" cy="4698852"/>
          </a:xfrm>
        </p:spPr>
        <p:txBody>
          <a:bodyPr>
            <a:normAutofit fontScale="92500" lnSpcReduction="20000"/>
          </a:bodyPr>
          <a:lstStyle/>
          <a:p>
            <a:r>
              <a:rPr lang="en-GB" b="1" dirty="0" smtClean="0">
                <a:solidFill>
                  <a:srgbClr val="FF0000"/>
                </a:solidFill>
              </a:rPr>
              <a:t>3. Cost-Effectiveness</a:t>
            </a:r>
            <a:r>
              <a:rPr lang="en-GB" dirty="0" smtClean="0"/>
              <a:t>:.</a:t>
            </a:r>
            <a:endParaRPr lang="en-GB" dirty="0" smtClean="0"/>
          </a:p>
          <a:p>
            <a:r>
              <a:rPr lang="en-US" b="1" u="sng" dirty="0" smtClean="0"/>
              <a:t>5</a:t>
            </a:r>
            <a:r>
              <a:rPr lang="en-US" b="1" u="sng" dirty="0"/>
              <a:t>. Patient Empowerment and Self-Management</a:t>
            </a:r>
          </a:p>
          <a:p>
            <a:r>
              <a:rPr lang="en-US" b="1" dirty="0"/>
              <a:t>Health Apps and Wearables</a:t>
            </a:r>
            <a:r>
              <a:rPr lang="en-US" dirty="0"/>
              <a:t>: Patients can use apps and wearables to track their health metrics and manage their conditions, reducing the need for frequent medical consultations.</a:t>
            </a:r>
          </a:p>
          <a:p>
            <a:r>
              <a:rPr lang="en-US" b="1" dirty="0"/>
              <a:t>Education and Support</a:t>
            </a:r>
            <a:r>
              <a:rPr lang="en-US" dirty="0"/>
              <a:t>: Digital tools provide patients with education and support, enabling them to make informed decisions about their health and avoid costly complications.</a:t>
            </a:r>
          </a:p>
          <a:p>
            <a:r>
              <a:rPr lang="en-US" b="1" u="sng" dirty="0"/>
              <a:t>6. Telemedicine and Virtual Care</a:t>
            </a:r>
          </a:p>
          <a:p>
            <a:r>
              <a:rPr lang="en-US" b="1" dirty="0"/>
              <a:t>Access to Specialists</a:t>
            </a:r>
            <a:r>
              <a:rPr lang="en-US" dirty="0"/>
              <a:t>: Telemedicine provides access to specialists without the need for expensive referrals and travel, especially beneficial for patients in remote areas.</a:t>
            </a:r>
          </a:p>
          <a:p>
            <a:r>
              <a:rPr lang="en-US" b="1" dirty="0"/>
              <a:t>Reduced Readmissions</a:t>
            </a:r>
            <a:r>
              <a:rPr lang="en-US" dirty="0"/>
              <a:t>: Virtual follow-up care and monitoring can reduce hospital readmissions by ensuring continuous care and addressing issues promptly.</a:t>
            </a:r>
          </a:p>
          <a:p>
            <a:endParaRPr lang="en-MY" dirty="0"/>
          </a:p>
        </p:txBody>
      </p:sp>
    </p:spTree>
    <p:extLst>
      <p:ext uri="{BB962C8B-B14F-4D97-AF65-F5344CB8AC3E}">
        <p14:creationId xmlns:p14="http://schemas.microsoft.com/office/powerpoint/2010/main" val="365557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595" y="131407"/>
            <a:ext cx="10364451" cy="1596177"/>
          </a:xfrm>
        </p:spPr>
        <p:txBody>
          <a:bodyPr>
            <a:normAutofit/>
          </a:bodyPr>
          <a:lstStyle/>
          <a:p>
            <a:r>
              <a:rPr lang="en-GB" dirty="0"/>
              <a:t>Benefits of Digital Technologies in Chronic and Palliative </a:t>
            </a:r>
            <a:r>
              <a:rPr lang="en-GB" dirty="0" smtClean="0"/>
              <a:t>Care</a:t>
            </a:r>
            <a:endParaRPr lang="en-MY" dirty="0"/>
          </a:p>
        </p:txBody>
      </p:sp>
      <p:sp>
        <p:nvSpPr>
          <p:cNvPr id="3" name="Content Placeholder 2"/>
          <p:cNvSpPr>
            <a:spLocks noGrp="1"/>
          </p:cNvSpPr>
          <p:nvPr>
            <p:ph sz="quarter" idx="13"/>
          </p:nvPr>
        </p:nvSpPr>
        <p:spPr>
          <a:xfrm>
            <a:off x="913774" y="1727584"/>
            <a:ext cx="10363826" cy="4416842"/>
          </a:xfrm>
        </p:spPr>
        <p:txBody>
          <a:bodyPr>
            <a:normAutofit/>
          </a:bodyPr>
          <a:lstStyle/>
          <a:p>
            <a:r>
              <a:rPr lang="en-GB" b="1" dirty="0" smtClean="0">
                <a:solidFill>
                  <a:srgbClr val="FF0000"/>
                </a:solidFill>
              </a:rPr>
              <a:t>4. Accessibility </a:t>
            </a:r>
            <a:r>
              <a:rPr lang="en-GB" b="1" dirty="0">
                <a:solidFill>
                  <a:srgbClr val="FF0000"/>
                </a:solidFill>
              </a:rPr>
              <a:t>and </a:t>
            </a:r>
            <a:r>
              <a:rPr lang="en-GB" b="1" dirty="0" smtClean="0">
                <a:solidFill>
                  <a:srgbClr val="FF0000"/>
                </a:solidFill>
              </a:rPr>
              <a:t>Convenience</a:t>
            </a:r>
            <a:r>
              <a:rPr lang="en-GB" dirty="0" smtClean="0"/>
              <a:t>: </a:t>
            </a:r>
            <a:endParaRPr lang="en-GB" dirty="0" smtClean="0"/>
          </a:p>
          <a:p>
            <a:r>
              <a:rPr lang="en-MY" dirty="0" smtClean="0"/>
              <a:t>Patients </a:t>
            </a:r>
            <a:r>
              <a:rPr lang="en-MY" dirty="0"/>
              <a:t>and family caregivers also acknowledge the importance of digital technologies in palliative care delivery, recognizing both opportunities and challenges associated with their use (May, 2024). </a:t>
            </a:r>
            <a:endParaRPr lang="en-MY" dirty="0" smtClean="0"/>
          </a:p>
          <a:p>
            <a:pPr lvl="1"/>
            <a:r>
              <a:rPr lang="en-MY" dirty="0" smtClean="0"/>
              <a:t>Particularly </a:t>
            </a:r>
            <a:r>
              <a:rPr lang="en-MY" dirty="0"/>
              <a:t>in remote areas, digital health technologies have the potential to facilitate information sharing and enhance access to palliative care services (May, 2024). </a:t>
            </a:r>
            <a:endParaRPr lang="en-MY" dirty="0" smtClean="0"/>
          </a:p>
          <a:p>
            <a:pPr lvl="1"/>
            <a:r>
              <a:rPr lang="en-MY" dirty="0" smtClean="0"/>
              <a:t>Virtual </a:t>
            </a:r>
            <a:r>
              <a:rPr lang="en-MY" dirty="0"/>
              <a:t>care models utilizing digital health technology enable responsive assessments, decision-making, and communication between clinicians and individuals needing palliative care at home, thereby improving care provision (</a:t>
            </a:r>
            <a:r>
              <a:rPr lang="en-MY" dirty="0" err="1"/>
              <a:t>Disalvo</a:t>
            </a:r>
            <a:r>
              <a:rPr lang="en-MY" dirty="0"/>
              <a:t> et al., 2021).</a:t>
            </a:r>
          </a:p>
          <a:p>
            <a:endParaRPr lang="en-MY" dirty="0"/>
          </a:p>
          <a:p>
            <a:endParaRPr lang="en-MY" dirty="0"/>
          </a:p>
        </p:txBody>
      </p:sp>
    </p:spTree>
    <p:extLst>
      <p:ext uri="{BB962C8B-B14F-4D97-AF65-F5344CB8AC3E}">
        <p14:creationId xmlns:p14="http://schemas.microsoft.com/office/powerpoint/2010/main" val="3473897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138935889"/>
              </p:ext>
            </p:extLst>
          </p:nvPr>
        </p:nvGraphicFramePr>
        <p:xfrm>
          <a:off x="1512606" y="256374"/>
          <a:ext cx="9451648" cy="6246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stretch>
            <a:fillRect/>
          </a:stretch>
        </p:blipFill>
        <p:spPr>
          <a:xfrm>
            <a:off x="854089" y="3626977"/>
            <a:ext cx="2143125" cy="2133600"/>
          </a:xfrm>
          <a:prstGeom prst="rect">
            <a:avLst/>
          </a:prstGeom>
        </p:spPr>
      </p:pic>
      <p:pic>
        <p:nvPicPr>
          <p:cNvPr id="4" name="Picture 3"/>
          <p:cNvPicPr>
            <a:picLocks noChangeAspect="1"/>
          </p:cNvPicPr>
          <p:nvPr/>
        </p:nvPicPr>
        <p:blipFill>
          <a:blip r:embed="rId8"/>
          <a:stretch>
            <a:fillRect/>
          </a:stretch>
        </p:blipFill>
        <p:spPr>
          <a:xfrm>
            <a:off x="2701138" y="121910"/>
            <a:ext cx="2619375" cy="1743075"/>
          </a:xfrm>
          <a:prstGeom prst="rect">
            <a:avLst/>
          </a:prstGeom>
        </p:spPr>
      </p:pic>
      <p:pic>
        <p:nvPicPr>
          <p:cNvPr id="5" name="Picture 4"/>
          <p:cNvPicPr>
            <a:picLocks noChangeAspect="1"/>
          </p:cNvPicPr>
          <p:nvPr/>
        </p:nvPicPr>
        <p:blipFill>
          <a:blip r:embed="rId9"/>
          <a:stretch>
            <a:fillRect/>
          </a:stretch>
        </p:blipFill>
        <p:spPr>
          <a:xfrm>
            <a:off x="8825847" y="993447"/>
            <a:ext cx="3086100" cy="1485900"/>
          </a:xfrm>
          <a:prstGeom prst="rect">
            <a:avLst/>
          </a:prstGeom>
        </p:spPr>
      </p:pic>
      <p:pic>
        <p:nvPicPr>
          <p:cNvPr id="6" name="Picture 5"/>
          <p:cNvPicPr>
            <a:picLocks noChangeAspect="1"/>
          </p:cNvPicPr>
          <p:nvPr/>
        </p:nvPicPr>
        <p:blipFill>
          <a:blip r:embed="rId10"/>
          <a:stretch>
            <a:fillRect/>
          </a:stretch>
        </p:blipFill>
        <p:spPr>
          <a:xfrm>
            <a:off x="8001979" y="5094764"/>
            <a:ext cx="2962275" cy="1543050"/>
          </a:xfrm>
          <a:prstGeom prst="rect">
            <a:avLst/>
          </a:prstGeom>
        </p:spPr>
      </p:pic>
    </p:spTree>
    <p:extLst>
      <p:ext uri="{BB962C8B-B14F-4D97-AF65-F5344CB8AC3E}">
        <p14:creationId xmlns:p14="http://schemas.microsoft.com/office/powerpoint/2010/main" val="2034125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191228"/>
            <a:ext cx="10364451" cy="1596177"/>
          </a:xfrm>
        </p:spPr>
        <p:txBody>
          <a:bodyPr/>
          <a:lstStyle/>
          <a:p>
            <a:r>
              <a:rPr lang="en-GB" dirty="0"/>
              <a:t>Future Trends and </a:t>
            </a:r>
            <a:r>
              <a:rPr lang="en-GB" dirty="0" smtClean="0"/>
              <a:t>Developments</a:t>
            </a:r>
            <a:endParaRPr lang="en-MY" dirty="0"/>
          </a:p>
        </p:txBody>
      </p:sp>
      <p:sp>
        <p:nvSpPr>
          <p:cNvPr id="3" name="Content Placeholder 2"/>
          <p:cNvSpPr>
            <a:spLocks noGrp="1"/>
          </p:cNvSpPr>
          <p:nvPr>
            <p:ph sz="quarter" idx="13"/>
          </p:nvPr>
        </p:nvSpPr>
        <p:spPr>
          <a:xfrm>
            <a:off x="913774" y="1589518"/>
            <a:ext cx="10363826" cy="4623275"/>
          </a:xfrm>
        </p:spPr>
        <p:txBody>
          <a:bodyPr/>
          <a:lstStyle/>
          <a:p>
            <a:r>
              <a:rPr lang="en-GB" b="1" dirty="0" smtClean="0">
                <a:solidFill>
                  <a:srgbClr val="FF0000"/>
                </a:solidFill>
              </a:rPr>
              <a:t>AI </a:t>
            </a:r>
            <a:r>
              <a:rPr lang="en-GB" b="1" dirty="0">
                <a:solidFill>
                  <a:srgbClr val="FF0000"/>
                </a:solidFill>
              </a:rPr>
              <a:t>and Machine </a:t>
            </a:r>
            <a:r>
              <a:rPr lang="en-GB" b="1" dirty="0" smtClean="0">
                <a:solidFill>
                  <a:srgbClr val="FF0000"/>
                </a:solidFill>
              </a:rPr>
              <a:t>Learning</a:t>
            </a:r>
            <a:r>
              <a:rPr lang="en-GB" dirty="0" smtClean="0"/>
              <a:t>: </a:t>
            </a:r>
            <a:endParaRPr lang="en-GB" dirty="0" smtClean="0"/>
          </a:p>
          <a:p>
            <a:r>
              <a:rPr lang="en-US" dirty="0" smtClean="0"/>
              <a:t>Artificial </a:t>
            </a:r>
            <a:r>
              <a:rPr lang="en-US" dirty="0"/>
              <a:t>Intelligence (AI) has the potential to significantly impact disease progression prediction, treatment personalization, and patient monitoring in palliative care. </a:t>
            </a:r>
            <a:endParaRPr lang="en-US" dirty="0" smtClean="0"/>
          </a:p>
          <a:p>
            <a:r>
              <a:rPr lang="en-US" dirty="0" smtClean="0"/>
              <a:t>AI </a:t>
            </a:r>
            <a:r>
              <a:rPr lang="en-US" dirty="0"/>
              <a:t>systems can efficiently process vast amounts of research and health data, leading to more precise diagnostics and treatment planning </a:t>
            </a:r>
            <a:r>
              <a:rPr lang="en-US" dirty="0" err="1"/>
              <a:t>Ploug</a:t>
            </a:r>
            <a:r>
              <a:rPr lang="en-US" dirty="0"/>
              <a:t> &amp; Holm (2019). </a:t>
            </a:r>
            <a:endParaRPr lang="en-US" dirty="0" smtClean="0"/>
          </a:p>
          <a:p>
            <a:r>
              <a:rPr lang="en-US" dirty="0" smtClean="0"/>
              <a:t>Predictive </a:t>
            </a:r>
            <a:r>
              <a:rPr lang="en-US" dirty="0"/>
              <a:t>AI models have been developed to estimate disease progression, patient outcomes, and overall survival across various medical conditions, providing insights for personalized care plans in palliative settings (</a:t>
            </a:r>
            <a:r>
              <a:rPr lang="en-US" dirty="0" err="1"/>
              <a:t>Xie</a:t>
            </a:r>
            <a:r>
              <a:rPr lang="en-US" dirty="0"/>
              <a:t>, 2023).</a:t>
            </a:r>
            <a:endParaRPr lang="en-MY" dirty="0"/>
          </a:p>
          <a:p>
            <a:endParaRPr lang="en-MY" dirty="0"/>
          </a:p>
        </p:txBody>
      </p:sp>
    </p:spTree>
    <p:extLst>
      <p:ext uri="{BB962C8B-B14F-4D97-AF65-F5344CB8AC3E}">
        <p14:creationId xmlns:p14="http://schemas.microsoft.com/office/powerpoint/2010/main" val="40227476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GB" b="1" dirty="0">
                <a:solidFill>
                  <a:srgbClr val="FF0000"/>
                </a:solidFill>
              </a:rPr>
              <a:t>AI and Machine Learning</a:t>
            </a:r>
            <a:endParaRPr lang="en-MY" dirty="0"/>
          </a:p>
        </p:txBody>
      </p:sp>
      <p:sp>
        <p:nvSpPr>
          <p:cNvPr id="3" name="Content Placeholder 2"/>
          <p:cNvSpPr>
            <a:spLocks noGrp="1"/>
          </p:cNvSpPr>
          <p:nvPr>
            <p:ph sz="quarter" idx="13"/>
          </p:nvPr>
        </p:nvSpPr>
        <p:spPr>
          <a:xfrm>
            <a:off x="838200" y="1325564"/>
            <a:ext cx="10515600" cy="5152148"/>
          </a:xfrm>
        </p:spPr>
        <p:txBody>
          <a:bodyPr>
            <a:normAutofit/>
          </a:bodyPr>
          <a:lstStyle/>
          <a:p>
            <a:r>
              <a:rPr lang="en-MY" dirty="0" smtClean="0"/>
              <a:t>1. </a:t>
            </a:r>
            <a:r>
              <a:rPr lang="en-MY" b="1" dirty="0" smtClean="0">
                <a:solidFill>
                  <a:srgbClr val="FF0000"/>
                </a:solidFill>
              </a:rPr>
              <a:t>Predicting Disease Progression</a:t>
            </a:r>
            <a:r>
              <a:rPr lang="en-MY" dirty="0" smtClean="0"/>
              <a:t>:</a:t>
            </a:r>
            <a:endParaRPr lang="en-MY" dirty="0"/>
          </a:p>
          <a:p>
            <a:r>
              <a:rPr lang="en-MY" dirty="0"/>
              <a:t>- </a:t>
            </a:r>
            <a:r>
              <a:rPr lang="en-MY" b="1" u="sng" dirty="0" smtClean="0">
                <a:solidFill>
                  <a:schemeClr val="accent2">
                    <a:lumMod val="75000"/>
                  </a:schemeClr>
                </a:solidFill>
              </a:rPr>
              <a:t>Early </a:t>
            </a:r>
            <a:r>
              <a:rPr lang="en-MY" b="1" u="sng" dirty="0">
                <a:solidFill>
                  <a:schemeClr val="accent2">
                    <a:lumMod val="75000"/>
                  </a:schemeClr>
                </a:solidFill>
              </a:rPr>
              <a:t>Detection and </a:t>
            </a:r>
            <a:r>
              <a:rPr lang="en-MY" b="1" u="sng" dirty="0" smtClean="0">
                <a:solidFill>
                  <a:schemeClr val="accent2">
                    <a:lumMod val="75000"/>
                  </a:schemeClr>
                </a:solidFill>
              </a:rPr>
              <a:t>Diagnosis</a:t>
            </a:r>
            <a:r>
              <a:rPr lang="en-MY" dirty="0" smtClean="0"/>
              <a:t>: AI </a:t>
            </a:r>
            <a:r>
              <a:rPr lang="en-MY" dirty="0"/>
              <a:t>algorithms can </a:t>
            </a:r>
            <a:r>
              <a:rPr lang="en-MY" dirty="0" err="1"/>
              <a:t>analyze</a:t>
            </a:r>
            <a:r>
              <a:rPr lang="en-MY" dirty="0"/>
              <a:t> vast amounts of medical data, including electronic health records (EHRs), imaging, and genetic information, to identify patterns indicative of disease onset. </a:t>
            </a:r>
            <a:endParaRPr lang="en-MY" dirty="0" smtClean="0"/>
          </a:p>
          <a:p>
            <a:pPr lvl="1"/>
            <a:r>
              <a:rPr lang="en-MY" dirty="0" smtClean="0"/>
              <a:t>For </a:t>
            </a:r>
            <a:r>
              <a:rPr lang="en-MY" dirty="0"/>
              <a:t>instance, AI models can predict the progression of chronic diseases like diabetes and heart disease by </a:t>
            </a:r>
            <a:r>
              <a:rPr lang="en-MY" dirty="0" err="1"/>
              <a:t>analyzing</a:t>
            </a:r>
            <a:r>
              <a:rPr lang="en-MY" dirty="0"/>
              <a:t> lifestyle factors, lab results, and previous medical history.</a:t>
            </a:r>
          </a:p>
          <a:p>
            <a:r>
              <a:rPr lang="en-MY" dirty="0"/>
              <a:t>- </a:t>
            </a:r>
            <a:r>
              <a:rPr lang="en-MY" b="1" u="sng" dirty="0" smtClean="0">
                <a:solidFill>
                  <a:schemeClr val="accent2">
                    <a:lumMod val="75000"/>
                  </a:schemeClr>
                </a:solidFill>
              </a:rPr>
              <a:t>Predictive Analytics</a:t>
            </a:r>
            <a:r>
              <a:rPr lang="en-MY" dirty="0" smtClean="0"/>
              <a:t>: Machine </a:t>
            </a:r>
            <a:r>
              <a:rPr lang="en-MY" dirty="0"/>
              <a:t>learning models can forecast disease trajectories by continuously learning from new data. </a:t>
            </a:r>
            <a:endParaRPr lang="en-MY" dirty="0" smtClean="0"/>
          </a:p>
          <a:p>
            <a:pPr lvl="1"/>
            <a:r>
              <a:rPr lang="en-MY" dirty="0" smtClean="0"/>
              <a:t>This </a:t>
            </a:r>
            <a:r>
              <a:rPr lang="en-MY" dirty="0"/>
              <a:t>helps in anticipating the progression of diseases such as cancer, Alzheimer's, and other degenerative conditions, allowing for timely interventions</a:t>
            </a:r>
            <a:r>
              <a:rPr lang="en-MY" dirty="0" smtClean="0"/>
              <a:t>.</a:t>
            </a:r>
            <a:endParaRPr lang="en-MY" dirty="0"/>
          </a:p>
          <a:p>
            <a:endParaRPr lang="en-MY" dirty="0"/>
          </a:p>
        </p:txBody>
      </p:sp>
    </p:spTree>
    <p:extLst>
      <p:ext uri="{BB962C8B-B14F-4D97-AF65-F5344CB8AC3E}">
        <p14:creationId xmlns:p14="http://schemas.microsoft.com/office/powerpoint/2010/main" val="4267774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MY" dirty="0"/>
          </a:p>
        </p:txBody>
      </p:sp>
      <p:sp>
        <p:nvSpPr>
          <p:cNvPr id="3" name="Content Placeholder 2"/>
          <p:cNvSpPr>
            <a:spLocks noGrp="1"/>
          </p:cNvSpPr>
          <p:nvPr>
            <p:ph sz="quarter" idx="13"/>
          </p:nvPr>
        </p:nvSpPr>
        <p:spPr>
          <a:xfrm>
            <a:off x="811224" y="2144902"/>
            <a:ext cx="10363826" cy="3424107"/>
          </a:xfrm>
        </p:spPr>
        <p:txBody>
          <a:bodyPr/>
          <a:lstStyle/>
          <a:p>
            <a:r>
              <a:rPr lang="en-US" dirty="0" smtClean="0"/>
              <a:t>Introduction</a:t>
            </a:r>
          </a:p>
          <a:p>
            <a:r>
              <a:rPr lang="en-GB" dirty="0"/>
              <a:t>Technological Innovations in Chronic and Palliative Care</a:t>
            </a:r>
            <a:endParaRPr lang="en-MY" dirty="0"/>
          </a:p>
          <a:p>
            <a:r>
              <a:rPr lang="en-GB" dirty="0"/>
              <a:t>Benefits of Digital Technologies in Chronic and Palliative </a:t>
            </a:r>
            <a:r>
              <a:rPr lang="en-GB" dirty="0" smtClean="0"/>
              <a:t>Care</a:t>
            </a:r>
          </a:p>
          <a:p>
            <a:r>
              <a:rPr lang="en-GB" dirty="0"/>
              <a:t>Challenges and </a:t>
            </a:r>
            <a:r>
              <a:rPr lang="en-GB" dirty="0" smtClean="0"/>
              <a:t>Considerations</a:t>
            </a:r>
          </a:p>
          <a:p>
            <a:r>
              <a:rPr lang="en-GB" dirty="0" smtClean="0"/>
              <a:t>Future </a:t>
            </a:r>
            <a:r>
              <a:rPr lang="en-GB" dirty="0"/>
              <a:t>Trends and </a:t>
            </a:r>
            <a:r>
              <a:rPr lang="en-GB" dirty="0" smtClean="0"/>
              <a:t>Developments</a:t>
            </a:r>
            <a:endParaRPr lang="en-US" dirty="0" smtClean="0"/>
          </a:p>
          <a:p>
            <a:r>
              <a:rPr lang="en-US" dirty="0" smtClean="0"/>
              <a:t>summary</a:t>
            </a:r>
            <a:endParaRPr lang="en-MY" dirty="0"/>
          </a:p>
          <a:p>
            <a:endParaRPr lang="en-MY" dirty="0"/>
          </a:p>
        </p:txBody>
      </p:sp>
      <p:pic>
        <p:nvPicPr>
          <p:cNvPr id="4" name="Picture 3"/>
          <p:cNvPicPr>
            <a:picLocks noChangeAspect="1"/>
          </p:cNvPicPr>
          <p:nvPr/>
        </p:nvPicPr>
        <p:blipFill>
          <a:blip r:embed="rId2"/>
          <a:stretch>
            <a:fillRect/>
          </a:stretch>
        </p:blipFill>
        <p:spPr>
          <a:xfrm>
            <a:off x="6750054" y="3623417"/>
            <a:ext cx="4856648" cy="2824785"/>
          </a:xfrm>
          <a:prstGeom prst="rect">
            <a:avLst/>
          </a:prstGeom>
        </p:spPr>
      </p:pic>
    </p:spTree>
    <p:extLst>
      <p:ext uri="{BB962C8B-B14F-4D97-AF65-F5344CB8AC3E}">
        <p14:creationId xmlns:p14="http://schemas.microsoft.com/office/powerpoint/2010/main" val="19271260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114"/>
            <a:ext cx="10515600" cy="1325563"/>
          </a:xfrm>
        </p:spPr>
        <p:txBody>
          <a:bodyPr/>
          <a:lstStyle/>
          <a:p>
            <a:r>
              <a:rPr lang="en-GB" b="1" dirty="0">
                <a:solidFill>
                  <a:srgbClr val="FF0000"/>
                </a:solidFill>
              </a:rPr>
              <a:t>AI and Machine Learning</a:t>
            </a:r>
            <a:endParaRPr lang="en-MY" dirty="0"/>
          </a:p>
        </p:txBody>
      </p:sp>
      <p:sp>
        <p:nvSpPr>
          <p:cNvPr id="3" name="Content Placeholder 2"/>
          <p:cNvSpPr>
            <a:spLocks noGrp="1"/>
          </p:cNvSpPr>
          <p:nvPr>
            <p:ph sz="quarter" idx="13"/>
          </p:nvPr>
        </p:nvSpPr>
        <p:spPr>
          <a:xfrm>
            <a:off x="838200" y="1264778"/>
            <a:ext cx="10515600" cy="5409487"/>
          </a:xfrm>
        </p:spPr>
        <p:txBody>
          <a:bodyPr>
            <a:normAutofit/>
          </a:bodyPr>
          <a:lstStyle/>
          <a:p>
            <a:r>
              <a:rPr lang="en-MY" b="1" dirty="0" smtClean="0">
                <a:solidFill>
                  <a:srgbClr val="FF0000"/>
                </a:solidFill>
              </a:rPr>
              <a:t>2</a:t>
            </a:r>
            <a:r>
              <a:rPr lang="en-MY" b="1" dirty="0">
                <a:solidFill>
                  <a:srgbClr val="FF0000"/>
                </a:solidFill>
              </a:rPr>
              <a:t>.</a:t>
            </a:r>
            <a:r>
              <a:rPr lang="en-MY" dirty="0"/>
              <a:t> </a:t>
            </a:r>
            <a:r>
              <a:rPr lang="en-MY" b="1" dirty="0">
                <a:solidFill>
                  <a:srgbClr val="FF0000"/>
                </a:solidFill>
              </a:rPr>
              <a:t>Personalizing Treatment Plans</a:t>
            </a:r>
            <a:r>
              <a:rPr lang="en-MY" dirty="0" smtClean="0"/>
              <a:t>:</a:t>
            </a:r>
            <a:endParaRPr lang="en-MY" dirty="0"/>
          </a:p>
          <a:p>
            <a:r>
              <a:rPr lang="en-MY" dirty="0"/>
              <a:t>- </a:t>
            </a:r>
            <a:r>
              <a:rPr lang="en-MY" b="1" u="sng" dirty="0" smtClean="0">
                <a:solidFill>
                  <a:schemeClr val="accent2">
                    <a:lumMod val="75000"/>
                  </a:schemeClr>
                </a:solidFill>
              </a:rPr>
              <a:t>Precision Medicine</a:t>
            </a:r>
            <a:r>
              <a:rPr lang="en-MY" dirty="0" smtClean="0"/>
              <a:t>: AI </a:t>
            </a:r>
            <a:r>
              <a:rPr lang="en-MY" dirty="0"/>
              <a:t>can help tailor treatment plans based on individual patient </a:t>
            </a:r>
            <a:r>
              <a:rPr lang="en-MY" dirty="0" smtClean="0"/>
              <a:t>data, </a:t>
            </a:r>
            <a:r>
              <a:rPr lang="en-MY" dirty="0"/>
              <a:t>including genetic makeup, lifestyle, and response to previous treatments. </a:t>
            </a:r>
            <a:endParaRPr lang="en-MY" dirty="0" smtClean="0"/>
          </a:p>
          <a:p>
            <a:pPr lvl="1"/>
            <a:r>
              <a:rPr lang="en-MY" dirty="0" smtClean="0"/>
              <a:t>This </a:t>
            </a:r>
            <a:r>
              <a:rPr lang="en-MY" dirty="0"/>
              <a:t>approach ensures that patients receive the most effective therapies with minimal side effects.</a:t>
            </a:r>
          </a:p>
          <a:p>
            <a:r>
              <a:rPr lang="en-MY" dirty="0" smtClean="0"/>
              <a:t>- </a:t>
            </a:r>
            <a:r>
              <a:rPr lang="en-MY" b="1" u="sng" dirty="0" smtClean="0">
                <a:solidFill>
                  <a:schemeClr val="accent2">
                    <a:lumMod val="75000"/>
                  </a:schemeClr>
                </a:solidFill>
              </a:rPr>
              <a:t>Adaptive </a:t>
            </a:r>
            <a:r>
              <a:rPr lang="en-MY" b="1" u="sng" dirty="0">
                <a:solidFill>
                  <a:schemeClr val="accent2">
                    <a:lumMod val="75000"/>
                  </a:schemeClr>
                </a:solidFill>
              </a:rPr>
              <a:t>Treatment Plans</a:t>
            </a:r>
            <a:r>
              <a:rPr lang="en-MY" dirty="0" smtClean="0"/>
              <a:t>: </a:t>
            </a:r>
            <a:r>
              <a:rPr lang="en-MY" dirty="0"/>
              <a:t>AI systems can continuously adapt treatment plans based on real-time patient data and outcomes. </a:t>
            </a:r>
            <a:endParaRPr lang="en-MY" dirty="0" smtClean="0"/>
          </a:p>
          <a:p>
            <a:pPr lvl="1"/>
            <a:r>
              <a:rPr lang="en-MY" dirty="0" smtClean="0"/>
              <a:t>For </a:t>
            </a:r>
            <a:r>
              <a:rPr lang="en-MY" dirty="0"/>
              <a:t>instance, in oncology, AI can adjust chemotherapy doses or suggest alternative treatments based on the patient's response.</a:t>
            </a:r>
          </a:p>
          <a:p>
            <a:r>
              <a:rPr lang="en-MY" dirty="0"/>
              <a:t>- </a:t>
            </a:r>
            <a:r>
              <a:rPr lang="en-MY" b="1" u="sng" dirty="0" smtClean="0">
                <a:solidFill>
                  <a:schemeClr val="accent2">
                    <a:lumMod val="75000"/>
                  </a:schemeClr>
                </a:solidFill>
              </a:rPr>
              <a:t>Drug </a:t>
            </a:r>
            <a:r>
              <a:rPr lang="en-MY" b="1" u="sng" dirty="0">
                <a:solidFill>
                  <a:schemeClr val="accent2">
                    <a:lumMod val="75000"/>
                  </a:schemeClr>
                </a:solidFill>
              </a:rPr>
              <a:t>Discovery and </a:t>
            </a:r>
            <a:r>
              <a:rPr lang="en-MY" b="1" u="sng" dirty="0" smtClean="0">
                <a:solidFill>
                  <a:schemeClr val="accent2">
                    <a:lumMod val="75000"/>
                  </a:schemeClr>
                </a:solidFill>
              </a:rPr>
              <a:t>Development</a:t>
            </a:r>
            <a:r>
              <a:rPr lang="en-MY" dirty="0" smtClean="0"/>
              <a:t>: AI </a:t>
            </a:r>
            <a:r>
              <a:rPr lang="en-MY" dirty="0"/>
              <a:t>accelerates the drug discovery process by predicting how different compounds will interact with targets in the body, leading to the development of personalized medications.</a:t>
            </a:r>
          </a:p>
          <a:p>
            <a:pPr marL="0" indent="0">
              <a:buNone/>
            </a:pPr>
            <a:endParaRPr lang="en-MY" dirty="0"/>
          </a:p>
        </p:txBody>
      </p:sp>
    </p:spTree>
    <p:extLst>
      <p:ext uri="{BB962C8B-B14F-4D97-AF65-F5344CB8AC3E}">
        <p14:creationId xmlns:p14="http://schemas.microsoft.com/office/powerpoint/2010/main" val="2830570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6022"/>
            <a:ext cx="10515600" cy="1325563"/>
          </a:xfrm>
        </p:spPr>
        <p:txBody>
          <a:bodyPr/>
          <a:lstStyle/>
          <a:p>
            <a:r>
              <a:rPr lang="en-GB" b="1" dirty="0">
                <a:solidFill>
                  <a:srgbClr val="FF0000"/>
                </a:solidFill>
              </a:rPr>
              <a:t>AI and Machine Learning</a:t>
            </a:r>
            <a:endParaRPr lang="en-MY" dirty="0"/>
          </a:p>
        </p:txBody>
      </p:sp>
      <p:sp>
        <p:nvSpPr>
          <p:cNvPr id="3" name="Content Placeholder 2"/>
          <p:cNvSpPr>
            <a:spLocks noGrp="1"/>
          </p:cNvSpPr>
          <p:nvPr>
            <p:ph sz="quarter" idx="13"/>
          </p:nvPr>
        </p:nvSpPr>
        <p:spPr>
          <a:xfrm>
            <a:off x="838200" y="1281869"/>
            <a:ext cx="10515600" cy="4895094"/>
          </a:xfrm>
        </p:spPr>
        <p:txBody>
          <a:bodyPr>
            <a:normAutofit fontScale="92500" lnSpcReduction="10000"/>
          </a:bodyPr>
          <a:lstStyle/>
          <a:p>
            <a:r>
              <a:rPr lang="en-MY" b="1" dirty="0" smtClean="0">
                <a:solidFill>
                  <a:srgbClr val="FF0000"/>
                </a:solidFill>
              </a:rPr>
              <a:t>3</a:t>
            </a:r>
            <a:r>
              <a:rPr lang="en-MY" b="1" dirty="0">
                <a:solidFill>
                  <a:srgbClr val="FF0000"/>
                </a:solidFill>
              </a:rPr>
              <a:t>. Improving Patient Monitoring</a:t>
            </a:r>
            <a:r>
              <a:rPr lang="en-MY" b="1" dirty="0" smtClean="0">
                <a:solidFill>
                  <a:srgbClr val="FF0000"/>
                </a:solidFill>
              </a:rPr>
              <a:t>:</a:t>
            </a:r>
            <a:endParaRPr lang="en-MY" b="1" dirty="0">
              <a:solidFill>
                <a:srgbClr val="FF0000"/>
              </a:solidFill>
            </a:endParaRPr>
          </a:p>
          <a:p>
            <a:r>
              <a:rPr lang="en-MY" dirty="0"/>
              <a:t>- </a:t>
            </a:r>
            <a:r>
              <a:rPr lang="en-MY" b="1" u="sng" dirty="0" smtClean="0">
                <a:solidFill>
                  <a:schemeClr val="accent2">
                    <a:lumMod val="75000"/>
                  </a:schemeClr>
                </a:solidFill>
              </a:rPr>
              <a:t>Wearable </a:t>
            </a:r>
            <a:r>
              <a:rPr lang="en-MY" b="1" u="sng" dirty="0">
                <a:solidFill>
                  <a:schemeClr val="accent2">
                    <a:lumMod val="75000"/>
                  </a:schemeClr>
                </a:solidFill>
              </a:rPr>
              <a:t>Technology and </a:t>
            </a:r>
            <a:r>
              <a:rPr lang="en-MY" b="1" u="sng" dirty="0" err="1">
                <a:solidFill>
                  <a:schemeClr val="accent2">
                    <a:lumMod val="75000"/>
                  </a:schemeClr>
                </a:solidFill>
              </a:rPr>
              <a:t>IoT</a:t>
            </a:r>
            <a:r>
              <a:rPr lang="en-MY" dirty="0" smtClean="0"/>
              <a:t>: </a:t>
            </a:r>
            <a:r>
              <a:rPr lang="en-MY" dirty="0"/>
              <a:t>AI-driven wearable devices monitor vital signs such as heart rate, blood pressure, and glucose levels in real-time. These devices can alert healthcare providers to any anomalies, enabling prompt interventions.</a:t>
            </a:r>
          </a:p>
          <a:p>
            <a:r>
              <a:rPr lang="en-MY" dirty="0"/>
              <a:t>- </a:t>
            </a:r>
            <a:r>
              <a:rPr lang="en-MY" b="1" u="sng" dirty="0" smtClean="0">
                <a:solidFill>
                  <a:schemeClr val="accent2">
                    <a:lumMod val="75000"/>
                  </a:schemeClr>
                </a:solidFill>
              </a:rPr>
              <a:t>Remote </a:t>
            </a:r>
            <a:r>
              <a:rPr lang="en-MY" b="1" u="sng" dirty="0">
                <a:solidFill>
                  <a:schemeClr val="accent2">
                    <a:lumMod val="75000"/>
                  </a:schemeClr>
                </a:solidFill>
              </a:rPr>
              <a:t>Patient Monitoring</a:t>
            </a:r>
            <a:r>
              <a:rPr lang="en-MY" dirty="0" smtClean="0"/>
              <a:t>: </a:t>
            </a:r>
            <a:r>
              <a:rPr lang="en-MY" dirty="0"/>
              <a:t>AI platforms aggregate data from various sources, including wearables and home monitoring devices, to provide a comprehensive view of the patient's health. This continuous monitoring is particularly beneficial for managing chronic diseases.</a:t>
            </a:r>
          </a:p>
          <a:p>
            <a:r>
              <a:rPr lang="en-MY" dirty="0"/>
              <a:t>- </a:t>
            </a:r>
            <a:r>
              <a:rPr lang="en-MY" b="1" u="sng" dirty="0" smtClean="0">
                <a:solidFill>
                  <a:schemeClr val="accent2">
                    <a:lumMod val="75000"/>
                  </a:schemeClr>
                </a:solidFill>
              </a:rPr>
              <a:t>Predictive Alerts</a:t>
            </a:r>
            <a:r>
              <a:rPr lang="en-MY" dirty="0" smtClean="0"/>
              <a:t>: AI </a:t>
            </a:r>
            <a:r>
              <a:rPr lang="en-MY" dirty="0"/>
              <a:t>algorithms </a:t>
            </a:r>
            <a:r>
              <a:rPr lang="en-MY" dirty="0" err="1"/>
              <a:t>analyze</a:t>
            </a:r>
            <a:r>
              <a:rPr lang="en-MY" dirty="0"/>
              <a:t> patient data to predict potential health crises, such as heart attacks or strokes, before they occur. Early warnings allow for preventive measures to be taken, reducing hospital admissions and improving patient outcomes.</a:t>
            </a:r>
          </a:p>
          <a:p>
            <a:r>
              <a:rPr lang="en-MY" dirty="0"/>
              <a:t> </a:t>
            </a:r>
          </a:p>
          <a:p>
            <a:endParaRPr lang="en-MY" dirty="0"/>
          </a:p>
        </p:txBody>
      </p:sp>
    </p:spTree>
    <p:extLst>
      <p:ext uri="{BB962C8B-B14F-4D97-AF65-F5344CB8AC3E}">
        <p14:creationId xmlns:p14="http://schemas.microsoft.com/office/powerpoint/2010/main" val="2232326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Future Trends and </a:t>
            </a:r>
            <a:r>
              <a:rPr lang="en-GB" dirty="0" smtClean="0"/>
              <a:t>Developments</a:t>
            </a:r>
            <a:endParaRPr lang="en-MY" dirty="0"/>
          </a:p>
        </p:txBody>
      </p:sp>
      <p:sp>
        <p:nvSpPr>
          <p:cNvPr id="3" name="Content Placeholder 2"/>
          <p:cNvSpPr>
            <a:spLocks noGrp="1"/>
          </p:cNvSpPr>
          <p:nvPr>
            <p:ph sz="quarter" idx="13"/>
          </p:nvPr>
        </p:nvSpPr>
        <p:spPr/>
        <p:txBody>
          <a:bodyPr/>
          <a:lstStyle/>
          <a:p>
            <a:pPr marL="0" indent="0">
              <a:buNone/>
            </a:pPr>
            <a:r>
              <a:rPr lang="en-GB" b="1" dirty="0" smtClean="0">
                <a:solidFill>
                  <a:srgbClr val="FF0000"/>
                </a:solidFill>
              </a:rPr>
              <a:t>Virtual </a:t>
            </a:r>
            <a:r>
              <a:rPr lang="en-GB" b="1" dirty="0">
                <a:solidFill>
                  <a:srgbClr val="FF0000"/>
                </a:solidFill>
              </a:rPr>
              <a:t>Reality (VR) and Augmented Reality (AR</a:t>
            </a:r>
            <a:r>
              <a:rPr lang="en-GB" b="1" dirty="0" smtClean="0">
                <a:solidFill>
                  <a:srgbClr val="FF0000"/>
                </a:solidFill>
              </a:rPr>
              <a:t>)</a:t>
            </a:r>
            <a:r>
              <a:rPr lang="en-GB" dirty="0" smtClean="0"/>
              <a:t>: </a:t>
            </a:r>
          </a:p>
          <a:p>
            <a:r>
              <a:rPr lang="en-GB" dirty="0" smtClean="0"/>
              <a:t>VR </a:t>
            </a:r>
            <a:r>
              <a:rPr lang="en-GB" dirty="0"/>
              <a:t>and AR are being used for </a:t>
            </a:r>
            <a:endParaRPr lang="en-GB" dirty="0" smtClean="0"/>
          </a:p>
          <a:p>
            <a:pPr lvl="1"/>
            <a:r>
              <a:rPr lang="en-GB" dirty="0" smtClean="0"/>
              <a:t>pain </a:t>
            </a:r>
            <a:r>
              <a:rPr lang="en-GB" dirty="0"/>
              <a:t>management, </a:t>
            </a:r>
            <a:endParaRPr lang="en-GB" dirty="0" smtClean="0"/>
          </a:p>
          <a:p>
            <a:pPr lvl="1"/>
            <a:r>
              <a:rPr lang="en-GB" dirty="0" smtClean="0"/>
              <a:t>therapy</a:t>
            </a:r>
            <a:r>
              <a:rPr lang="en-GB" dirty="0"/>
              <a:t>, and </a:t>
            </a:r>
            <a:endParaRPr lang="en-GB" dirty="0" smtClean="0"/>
          </a:p>
          <a:p>
            <a:pPr lvl="1"/>
            <a:r>
              <a:rPr lang="en-GB" dirty="0" smtClean="0"/>
              <a:t>training</a:t>
            </a:r>
            <a:r>
              <a:rPr lang="en-GB" dirty="0"/>
              <a:t>.</a:t>
            </a:r>
            <a:endParaRPr lang="en-MY" dirty="0"/>
          </a:p>
          <a:p>
            <a:endParaRPr lang="en-MY" dirty="0"/>
          </a:p>
        </p:txBody>
      </p:sp>
      <p:pic>
        <p:nvPicPr>
          <p:cNvPr id="4" name="Picture 3"/>
          <p:cNvPicPr>
            <a:picLocks noChangeAspect="1"/>
          </p:cNvPicPr>
          <p:nvPr/>
        </p:nvPicPr>
        <p:blipFill>
          <a:blip r:embed="rId2"/>
          <a:stretch>
            <a:fillRect/>
          </a:stretch>
        </p:blipFill>
        <p:spPr>
          <a:xfrm>
            <a:off x="4914116" y="3298677"/>
            <a:ext cx="6554118" cy="2415610"/>
          </a:xfrm>
          <a:prstGeom prst="rect">
            <a:avLst/>
          </a:prstGeom>
        </p:spPr>
      </p:pic>
    </p:spTree>
    <p:extLst>
      <p:ext uri="{BB962C8B-B14F-4D97-AF65-F5344CB8AC3E}">
        <p14:creationId xmlns:p14="http://schemas.microsoft.com/office/powerpoint/2010/main" val="2914894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solidFill>
                  <a:srgbClr val="FF0000"/>
                </a:solidFill>
              </a:rPr>
              <a:t>Virtual Reality (VR) and Augmented Reality (AR)</a:t>
            </a:r>
            <a:r>
              <a:rPr lang="en-GB" dirty="0"/>
              <a:t>: </a:t>
            </a:r>
            <a:br>
              <a:rPr lang="en-GB" dirty="0"/>
            </a:br>
            <a:endParaRPr lang="en-MY" dirty="0"/>
          </a:p>
        </p:txBody>
      </p:sp>
      <p:sp>
        <p:nvSpPr>
          <p:cNvPr id="3" name="Content Placeholder 2"/>
          <p:cNvSpPr>
            <a:spLocks noGrp="1"/>
          </p:cNvSpPr>
          <p:nvPr>
            <p:ph sz="quarter" idx="13"/>
          </p:nvPr>
        </p:nvSpPr>
        <p:spPr>
          <a:xfrm>
            <a:off x="838200" y="1504060"/>
            <a:ext cx="10515600" cy="4896740"/>
          </a:xfrm>
        </p:spPr>
        <p:txBody>
          <a:bodyPr>
            <a:normAutofit/>
          </a:bodyPr>
          <a:lstStyle/>
          <a:p>
            <a:r>
              <a:rPr lang="en-MY" b="1" dirty="0">
                <a:solidFill>
                  <a:srgbClr val="FF0000"/>
                </a:solidFill>
              </a:rPr>
              <a:t>1. Pain Management</a:t>
            </a:r>
            <a:r>
              <a:rPr lang="en-MY" b="1" dirty="0" smtClean="0">
                <a:solidFill>
                  <a:srgbClr val="FF0000"/>
                </a:solidFill>
              </a:rPr>
              <a:t>:</a:t>
            </a:r>
            <a:endParaRPr lang="en-MY" b="1" dirty="0">
              <a:solidFill>
                <a:srgbClr val="FF0000"/>
              </a:solidFill>
            </a:endParaRPr>
          </a:p>
          <a:p>
            <a:r>
              <a:rPr lang="en-MY" b="1" u="sng" dirty="0" smtClean="0"/>
              <a:t>VR </a:t>
            </a:r>
            <a:r>
              <a:rPr lang="en-MY" b="1" u="sng" dirty="0"/>
              <a:t>for Pain </a:t>
            </a:r>
            <a:r>
              <a:rPr lang="en-MY" b="1" u="sng" dirty="0" smtClean="0"/>
              <a:t>Relief</a:t>
            </a:r>
            <a:r>
              <a:rPr lang="en-MY" dirty="0" smtClean="0"/>
              <a:t>: VR </a:t>
            </a:r>
            <a:r>
              <a:rPr lang="en-MY" dirty="0"/>
              <a:t>is used to create immersive environments that distract patients from pain during medical procedures or chronic pain management. </a:t>
            </a:r>
            <a:endParaRPr lang="en-MY" dirty="0" smtClean="0"/>
          </a:p>
          <a:p>
            <a:pPr lvl="1"/>
            <a:r>
              <a:rPr lang="en-MY" dirty="0" smtClean="0"/>
              <a:t>For </a:t>
            </a:r>
            <a:r>
              <a:rPr lang="en-MY" dirty="0"/>
              <a:t>example, VR can simulate calming landscapes or engaging games that help reduce the perception of pain.</a:t>
            </a:r>
          </a:p>
          <a:p>
            <a:r>
              <a:rPr lang="en-MY" dirty="0" smtClean="0"/>
              <a:t>Mechanism: VR </a:t>
            </a:r>
            <a:r>
              <a:rPr lang="en-MY" dirty="0"/>
              <a:t>can reduce pain by diverting attention, providing a sense of control, and altering pain perception through immersive experiences</a:t>
            </a:r>
            <a:r>
              <a:rPr lang="en-MY" dirty="0" smtClean="0"/>
              <a:t>.</a:t>
            </a:r>
            <a:endParaRPr lang="en-MY" dirty="0"/>
          </a:p>
          <a:p>
            <a:endParaRPr lang="en-MY" dirty="0"/>
          </a:p>
        </p:txBody>
      </p:sp>
    </p:spTree>
    <p:extLst>
      <p:ext uri="{BB962C8B-B14F-4D97-AF65-F5344CB8AC3E}">
        <p14:creationId xmlns:p14="http://schemas.microsoft.com/office/powerpoint/2010/main" val="3660327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solidFill>
                  <a:srgbClr val="FF0000"/>
                </a:solidFill>
              </a:rPr>
              <a:t>Virtual Reality (VR) and Augmented Reality (AR)</a:t>
            </a:r>
            <a:r>
              <a:rPr lang="en-GB" dirty="0"/>
              <a:t>: </a:t>
            </a:r>
            <a:br>
              <a:rPr lang="en-GB" dirty="0"/>
            </a:br>
            <a:endParaRPr lang="en-MY" dirty="0"/>
          </a:p>
        </p:txBody>
      </p:sp>
      <p:sp>
        <p:nvSpPr>
          <p:cNvPr id="3" name="Content Placeholder 2"/>
          <p:cNvSpPr>
            <a:spLocks noGrp="1"/>
          </p:cNvSpPr>
          <p:nvPr>
            <p:ph sz="quarter" idx="13"/>
          </p:nvPr>
        </p:nvSpPr>
        <p:spPr>
          <a:xfrm>
            <a:off x="838200" y="1538243"/>
            <a:ext cx="10515600" cy="4638720"/>
          </a:xfrm>
        </p:spPr>
        <p:txBody>
          <a:bodyPr>
            <a:normAutofit lnSpcReduction="10000"/>
          </a:bodyPr>
          <a:lstStyle/>
          <a:p>
            <a:r>
              <a:rPr lang="en-MY" b="1" dirty="0" smtClean="0">
                <a:solidFill>
                  <a:srgbClr val="FF0000"/>
                </a:solidFill>
              </a:rPr>
              <a:t>2</a:t>
            </a:r>
            <a:r>
              <a:rPr lang="en-MY" b="1" dirty="0">
                <a:solidFill>
                  <a:srgbClr val="FF0000"/>
                </a:solidFill>
              </a:rPr>
              <a:t>. Therapy</a:t>
            </a:r>
            <a:r>
              <a:rPr lang="en-MY" b="1" dirty="0" smtClean="0">
                <a:solidFill>
                  <a:srgbClr val="FF0000"/>
                </a:solidFill>
              </a:rPr>
              <a:t>:</a:t>
            </a:r>
            <a:endParaRPr lang="en-MY" b="1" dirty="0">
              <a:solidFill>
                <a:srgbClr val="FF0000"/>
              </a:solidFill>
            </a:endParaRPr>
          </a:p>
          <a:p>
            <a:r>
              <a:rPr lang="en-MY" b="1" u="sng" dirty="0" smtClean="0"/>
              <a:t>Physical Therapy</a:t>
            </a:r>
            <a:r>
              <a:rPr lang="en-MY" dirty="0" smtClean="0"/>
              <a:t>: AR </a:t>
            </a:r>
            <a:r>
              <a:rPr lang="en-MY" dirty="0"/>
              <a:t>and VR can be used to create interactive and engaging physical therapy exercises. </a:t>
            </a:r>
            <a:endParaRPr lang="en-MY" dirty="0" smtClean="0"/>
          </a:p>
          <a:p>
            <a:pPr lvl="1"/>
            <a:r>
              <a:rPr lang="en-MY" dirty="0" smtClean="0"/>
              <a:t>Patients </a:t>
            </a:r>
            <a:r>
              <a:rPr lang="en-MY" dirty="0"/>
              <a:t>can perform exercises in a virtual environment that provides real-time feedback, improving adherence and outcomes.</a:t>
            </a:r>
          </a:p>
          <a:p>
            <a:r>
              <a:rPr lang="en-MY" b="1" u="sng" dirty="0" smtClean="0"/>
              <a:t>Mental </a:t>
            </a:r>
            <a:r>
              <a:rPr lang="en-MY" b="1" u="sng" dirty="0"/>
              <a:t>Health </a:t>
            </a:r>
            <a:r>
              <a:rPr lang="en-MY" b="1" u="sng" dirty="0" smtClean="0"/>
              <a:t>Therapy</a:t>
            </a:r>
            <a:r>
              <a:rPr lang="en-MY" dirty="0" smtClean="0"/>
              <a:t>: VR </a:t>
            </a:r>
            <a:r>
              <a:rPr lang="en-MY" dirty="0"/>
              <a:t>is used in exposure therapy for anxiety disorders, PTSD, and phobias. </a:t>
            </a:r>
            <a:endParaRPr lang="en-MY" dirty="0" smtClean="0"/>
          </a:p>
          <a:p>
            <a:pPr lvl="1"/>
            <a:r>
              <a:rPr lang="en-MY" dirty="0" smtClean="0"/>
              <a:t>It </a:t>
            </a:r>
            <a:r>
              <a:rPr lang="en-MY" dirty="0"/>
              <a:t>allows patients to confront and manage their fears in a controlled and safe environment.</a:t>
            </a:r>
          </a:p>
          <a:p>
            <a:r>
              <a:rPr lang="en-MY" b="1" u="sng" dirty="0" smtClean="0"/>
              <a:t>Cognitive Rehabilitation</a:t>
            </a:r>
            <a:r>
              <a:rPr lang="en-MY" dirty="0" smtClean="0"/>
              <a:t>: VR-based </a:t>
            </a:r>
            <a:r>
              <a:rPr lang="en-MY" dirty="0"/>
              <a:t>cognitive rehabilitation programs help patients with brain injuries or cognitive impairments improve their cognitive functions through targeted exercises.</a:t>
            </a:r>
          </a:p>
          <a:p>
            <a:endParaRPr lang="en-MY" dirty="0"/>
          </a:p>
        </p:txBody>
      </p:sp>
    </p:spTree>
    <p:extLst>
      <p:ext uri="{BB962C8B-B14F-4D97-AF65-F5344CB8AC3E}">
        <p14:creationId xmlns:p14="http://schemas.microsoft.com/office/powerpoint/2010/main" val="3131621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solidFill>
                  <a:srgbClr val="FF0000"/>
                </a:solidFill>
              </a:rPr>
              <a:t>Virtual Reality (VR) and Augmented Reality (AR)</a:t>
            </a:r>
            <a:r>
              <a:rPr lang="en-GB" dirty="0"/>
              <a:t>: </a:t>
            </a:r>
            <a:br>
              <a:rPr lang="en-GB" dirty="0"/>
            </a:br>
            <a:endParaRPr lang="en-MY" dirty="0"/>
          </a:p>
        </p:txBody>
      </p:sp>
      <p:sp>
        <p:nvSpPr>
          <p:cNvPr id="3" name="Content Placeholder 2"/>
          <p:cNvSpPr>
            <a:spLocks noGrp="1"/>
          </p:cNvSpPr>
          <p:nvPr>
            <p:ph sz="quarter" idx="13"/>
          </p:nvPr>
        </p:nvSpPr>
        <p:spPr/>
        <p:txBody>
          <a:bodyPr>
            <a:normAutofit fontScale="85000" lnSpcReduction="10000"/>
          </a:bodyPr>
          <a:lstStyle/>
          <a:p>
            <a:r>
              <a:rPr lang="en-MY" b="1" dirty="0" smtClean="0">
                <a:solidFill>
                  <a:srgbClr val="FF0000"/>
                </a:solidFill>
              </a:rPr>
              <a:t>3</a:t>
            </a:r>
            <a:r>
              <a:rPr lang="en-MY" b="1" dirty="0">
                <a:solidFill>
                  <a:srgbClr val="FF0000"/>
                </a:solidFill>
              </a:rPr>
              <a:t>. Training</a:t>
            </a:r>
            <a:r>
              <a:rPr lang="en-MY" b="1" dirty="0" smtClean="0">
                <a:solidFill>
                  <a:srgbClr val="FF0000"/>
                </a:solidFill>
              </a:rPr>
              <a:t>:</a:t>
            </a:r>
            <a:endParaRPr lang="en-MY" b="1" dirty="0">
              <a:solidFill>
                <a:srgbClr val="FF0000"/>
              </a:solidFill>
            </a:endParaRPr>
          </a:p>
          <a:p>
            <a:r>
              <a:rPr lang="en-MY" b="1" u="sng" dirty="0" smtClean="0"/>
              <a:t>Medical </a:t>
            </a:r>
            <a:r>
              <a:rPr lang="en-MY" b="1" u="sng" dirty="0"/>
              <a:t>Training</a:t>
            </a:r>
            <a:r>
              <a:rPr lang="en-MY" dirty="0" smtClean="0"/>
              <a:t>: </a:t>
            </a:r>
            <a:r>
              <a:rPr lang="en-MY" dirty="0"/>
              <a:t>VR and AR are revolutionizing medical education and training. They provide realistic simulations for medical students and professionals to practice surgeries, procedures, and patient interactions without the risk of harming real patients.</a:t>
            </a:r>
          </a:p>
          <a:p>
            <a:r>
              <a:rPr lang="en-MY" b="1" u="sng" dirty="0" smtClean="0"/>
              <a:t>Surgical </a:t>
            </a:r>
            <a:r>
              <a:rPr lang="en-MY" b="1" u="sng" dirty="0"/>
              <a:t>Training</a:t>
            </a:r>
            <a:r>
              <a:rPr lang="en-MY" dirty="0" smtClean="0"/>
              <a:t>: </a:t>
            </a:r>
            <a:r>
              <a:rPr lang="en-MY" dirty="0"/>
              <a:t>VR simulations offer a hands-on approach to surgical training, allowing surgeons to practice complex procedures in a virtual environment that mimics real-life scenarios.</a:t>
            </a:r>
          </a:p>
          <a:p>
            <a:r>
              <a:rPr lang="en-MY" b="1" u="sng" dirty="0" smtClean="0"/>
              <a:t>AR </a:t>
            </a:r>
            <a:r>
              <a:rPr lang="en-MY" b="1" u="sng" dirty="0"/>
              <a:t>in </a:t>
            </a:r>
            <a:r>
              <a:rPr lang="en-MY" b="1" u="sng" dirty="0" smtClean="0"/>
              <a:t>Surgery</a:t>
            </a:r>
            <a:r>
              <a:rPr lang="en-MY" dirty="0" smtClean="0"/>
              <a:t>: AR </a:t>
            </a:r>
            <a:r>
              <a:rPr lang="en-MY" dirty="0"/>
              <a:t>can overlay important information, such as patient data or imaging results, onto the surgeon's field of view during operations, improving precision and outcomes.</a:t>
            </a:r>
          </a:p>
          <a:p>
            <a:endParaRPr lang="en-MY" dirty="0"/>
          </a:p>
        </p:txBody>
      </p:sp>
    </p:spTree>
    <p:extLst>
      <p:ext uri="{BB962C8B-B14F-4D97-AF65-F5344CB8AC3E}">
        <p14:creationId xmlns:p14="http://schemas.microsoft.com/office/powerpoint/2010/main" val="16092859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4126" y="63041"/>
            <a:ext cx="10364451" cy="1596177"/>
          </a:xfrm>
        </p:spPr>
        <p:txBody>
          <a:bodyPr/>
          <a:lstStyle/>
          <a:p>
            <a:r>
              <a:rPr lang="en-GB" dirty="0"/>
              <a:t>Future Trends and </a:t>
            </a:r>
            <a:r>
              <a:rPr lang="en-GB" dirty="0" smtClean="0"/>
              <a:t>Developments</a:t>
            </a:r>
            <a:endParaRPr lang="en-MY" dirty="0"/>
          </a:p>
        </p:txBody>
      </p:sp>
      <p:sp>
        <p:nvSpPr>
          <p:cNvPr id="3" name="Content Placeholder 2"/>
          <p:cNvSpPr>
            <a:spLocks noGrp="1"/>
          </p:cNvSpPr>
          <p:nvPr>
            <p:ph sz="quarter" idx="13"/>
          </p:nvPr>
        </p:nvSpPr>
        <p:spPr>
          <a:xfrm>
            <a:off x="950027" y="1324600"/>
            <a:ext cx="10363826" cy="4321322"/>
          </a:xfrm>
        </p:spPr>
        <p:txBody>
          <a:bodyPr/>
          <a:lstStyle/>
          <a:p>
            <a:r>
              <a:rPr lang="en-GB" b="1" dirty="0" err="1" smtClean="0">
                <a:solidFill>
                  <a:srgbClr val="FF0000"/>
                </a:solidFill>
              </a:rPr>
              <a:t>Blockchain</a:t>
            </a:r>
            <a:r>
              <a:rPr lang="en-GB" b="1" dirty="0" smtClean="0">
                <a:solidFill>
                  <a:srgbClr val="FF0000"/>
                </a:solidFill>
              </a:rPr>
              <a:t> Technology</a:t>
            </a:r>
            <a:r>
              <a:rPr lang="en-GB" dirty="0" smtClean="0"/>
              <a:t>: </a:t>
            </a:r>
            <a:r>
              <a:rPr lang="en-US" dirty="0" err="1"/>
              <a:t>Blockchain</a:t>
            </a:r>
            <a:r>
              <a:rPr lang="en-US" dirty="0"/>
              <a:t> technology is a decentralized digital ledger system that records transactions across many computers so that the record cannot be altered retroactively without the alteration of all subsequent blocks and the consensus of the network</a:t>
            </a:r>
            <a:r>
              <a:rPr lang="en-US" dirty="0" smtClean="0"/>
              <a:t>.</a:t>
            </a:r>
          </a:p>
          <a:p>
            <a:endParaRPr lang="en-MY" dirty="0"/>
          </a:p>
          <a:p>
            <a:endParaRPr lang="en-MY" dirty="0"/>
          </a:p>
        </p:txBody>
      </p:sp>
      <p:pic>
        <p:nvPicPr>
          <p:cNvPr id="5" name="Picture 4"/>
          <p:cNvPicPr>
            <a:picLocks noChangeAspect="1"/>
          </p:cNvPicPr>
          <p:nvPr/>
        </p:nvPicPr>
        <p:blipFill>
          <a:blip r:embed="rId2"/>
          <a:stretch>
            <a:fillRect/>
          </a:stretch>
        </p:blipFill>
        <p:spPr>
          <a:xfrm>
            <a:off x="3896881" y="2936171"/>
            <a:ext cx="4470118" cy="3784918"/>
          </a:xfrm>
          <a:prstGeom prst="rect">
            <a:avLst/>
          </a:prstGeom>
        </p:spPr>
      </p:pic>
    </p:spTree>
    <p:extLst>
      <p:ext uri="{BB962C8B-B14F-4D97-AF65-F5344CB8AC3E}">
        <p14:creationId xmlns:p14="http://schemas.microsoft.com/office/powerpoint/2010/main" val="38465380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74136"/>
            <a:ext cx="10364451" cy="1596177"/>
          </a:xfrm>
        </p:spPr>
        <p:txBody>
          <a:bodyPr/>
          <a:lstStyle/>
          <a:p>
            <a:r>
              <a:rPr lang="en-MY" dirty="0"/>
              <a:t>How </a:t>
            </a:r>
            <a:r>
              <a:rPr lang="en-MY" dirty="0" err="1"/>
              <a:t>Blockchain</a:t>
            </a:r>
            <a:r>
              <a:rPr lang="en-MY" dirty="0"/>
              <a:t> Works</a:t>
            </a:r>
          </a:p>
        </p:txBody>
      </p:sp>
      <p:sp>
        <p:nvSpPr>
          <p:cNvPr id="3" name="Content Placeholder 2"/>
          <p:cNvSpPr>
            <a:spLocks noGrp="1"/>
          </p:cNvSpPr>
          <p:nvPr>
            <p:ph sz="quarter" idx="13"/>
          </p:nvPr>
        </p:nvSpPr>
        <p:spPr>
          <a:xfrm>
            <a:off x="913774" y="1606610"/>
            <a:ext cx="10363826" cy="4184590"/>
          </a:xfrm>
        </p:spPr>
        <p:txBody>
          <a:bodyPr>
            <a:normAutofit fontScale="92500" lnSpcReduction="10000"/>
          </a:bodyPr>
          <a:lstStyle/>
          <a:p>
            <a:r>
              <a:rPr lang="en-US" b="1" dirty="0"/>
              <a:t>Transaction Initiation</a:t>
            </a:r>
            <a:r>
              <a:rPr lang="en-US" dirty="0" smtClean="0"/>
              <a:t>: A </a:t>
            </a:r>
            <a:r>
              <a:rPr lang="en-US" dirty="0"/>
              <a:t>transaction is created and broadcasted to the network</a:t>
            </a:r>
            <a:r>
              <a:rPr lang="en-US" dirty="0" smtClean="0"/>
              <a:t>.</a:t>
            </a:r>
          </a:p>
          <a:p>
            <a:pPr lvl="1"/>
            <a:r>
              <a:rPr lang="en-US" dirty="0" smtClean="0"/>
              <a:t>It </a:t>
            </a:r>
            <a:r>
              <a:rPr lang="en-US" dirty="0"/>
              <a:t>includes details such as sender, receiver, amount, and a digital signature</a:t>
            </a:r>
            <a:r>
              <a:rPr lang="en-US" dirty="0" smtClean="0"/>
              <a:t>.</a:t>
            </a:r>
          </a:p>
          <a:p>
            <a:r>
              <a:rPr lang="en-US" b="1" dirty="0" smtClean="0"/>
              <a:t>Transaction </a:t>
            </a:r>
            <a:r>
              <a:rPr lang="en-US" b="1" dirty="0"/>
              <a:t>Validation</a:t>
            </a:r>
            <a:r>
              <a:rPr lang="en-US" dirty="0" smtClean="0"/>
              <a:t>: Nodes </a:t>
            </a:r>
            <a:r>
              <a:rPr lang="en-US" dirty="0"/>
              <a:t>in the network validate the transaction using consensus algorithms (e.g., Proof of Work, </a:t>
            </a:r>
            <a:r>
              <a:rPr lang="en-US" b="1" dirty="0">
                <a:solidFill>
                  <a:srgbClr val="FF0000"/>
                </a:solidFill>
              </a:rPr>
              <a:t>Proof of Stake</a:t>
            </a:r>
            <a:r>
              <a:rPr lang="en-US" dirty="0" smtClean="0"/>
              <a:t>).</a:t>
            </a:r>
          </a:p>
          <a:p>
            <a:pPr lvl="1"/>
            <a:r>
              <a:rPr lang="en-US" dirty="0" smtClean="0"/>
              <a:t>Consensus </a:t>
            </a:r>
            <a:r>
              <a:rPr lang="en-US" dirty="0"/>
              <a:t>ensures that all nodes agree on the validity of the transaction</a:t>
            </a:r>
            <a:r>
              <a:rPr lang="en-US" dirty="0" smtClean="0"/>
              <a:t>.</a:t>
            </a:r>
          </a:p>
          <a:p>
            <a:r>
              <a:rPr lang="en-US" b="1" dirty="0" smtClean="0"/>
              <a:t>Block </a:t>
            </a:r>
            <a:r>
              <a:rPr lang="en-US" b="1" dirty="0"/>
              <a:t>Formation</a:t>
            </a:r>
            <a:r>
              <a:rPr lang="en-US" dirty="0" smtClean="0"/>
              <a:t>: Validated </a:t>
            </a:r>
            <a:r>
              <a:rPr lang="en-US" dirty="0"/>
              <a:t>transactions are bundled into a new block</a:t>
            </a:r>
            <a:r>
              <a:rPr lang="en-US" dirty="0" smtClean="0"/>
              <a:t>.</a:t>
            </a:r>
          </a:p>
          <a:p>
            <a:pPr lvl="1"/>
            <a:r>
              <a:rPr lang="en-US" dirty="0" smtClean="0"/>
              <a:t>The </a:t>
            </a:r>
            <a:r>
              <a:rPr lang="en-US" dirty="0"/>
              <a:t>new block includes the cryptographic hash of the previous block, ensuring the integrity of the chain</a:t>
            </a:r>
            <a:r>
              <a:rPr lang="en-US" dirty="0" smtClean="0"/>
              <a:t>.</a:t>
            </a:r>
          </a:p>
          <a:p>
            <a:r>
              <a:rPr lang="en-US" b="1" dirty="0" smtClean="0"/>
              <a:t>Block </a:t>
            </a:r>
            <a:r>
              <a:rPr lang="en-US" b="1" dirty="0"/>
              <a:t>Addition</a:t>
            </a:r>
            <a:r>
              <a:rPr lang="en-US" dirty="0" smtClean="0"/>
              <a:t>: The </a:t>
            </a:r>
            <a:r>
              <a:rPr lang="en-US" dirty="0"/>
              <a:t>new block is added to the </a:t>
            </a:r>
            <a:r>
              <a:rPr lang="en-US" dirty="0" err="1"/>
              <a:t>blockchain</a:t>
            </a:r>
            <a:r>
              <a:rPr lang="en-US" dirty="0"/>
              <a:t> and broadcasted to all nodes</a:t>
            </a:r>
            <a:r>
              <a:rPr lang="en-US" dirty="0" smtClean="0"/>
              <a:t>.</a:t>
            </a:r>
          </a:p>
          <a:p>
            <a:pPr lvl="1"/>
            <a:r>
              <a:rPr lang="en-US" dirty="0" smtClean="0"/>
              <a:t>Each </a:t>
            </a:r>
            <a:r>
              <a:rPr lang="en-US" dirty="0"/>
              <a:t>node updates its copy of the </a:t>
            </a:r>
            <a:r>
              <a:rPr lang="en-US" dirty="0" err="1"/>
              <a:t>blockchain</a:t>
            </a:r>
            <a:r>
              <a:rPr lang="en-US" dirty="0"/>
              <a:t> with the new block.</a:t>
            </a:r>
            <a:endParaRPr lang="en-MY" dirty="0"/>
          </a:p>
        </p:txBody>
      </p:sp>
    </p:spTree>
    <p:extLst>
      <p:ext uri="{BB962C8B-B14F-4D97-AF65-F5344CB8AC3E}">
        <p14:creationId xmlns:p14="http://schemas.microsoft.com/office/powerpoint/2010/main" val="8092813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Key </a:t>
            </a:r>
            <a:r>
              <a:rPr lang="en-US" b="1" dirty="0" smtClean="0"/>
              <a:t>Features of </a:t>
            </a:r>
            <a:r>
              <a:rPr lang="en-US" b="1" dirty="0" err="1" smtClean="0"/>
              <a:t>blockchain</a:t>
            </a:r>
            <a:r>
              <a:rPr lang="en-US" b="1" dirty="0"/>
              <a:t/>
            </a:r>
            <a:br>
              <a:rPr lang="en-US" b="1" dirty="0"/>
            </a:br>
            <a:endParaRPr lang="en-MY" dirty="0"/>
          </a:p>
        </p:txBody>
      </p:sp>
      <p:sp>
        <p:nvSpPr>
          <p:cNvPr id="3" name="Content Placeholder 2"/>
          <p:cNvSpPr>
            <a:spLocks noGrp="1"/>
          </p:cNvSpPr>
          <p:nvPr>
            <p:ph sz="quarter" idx="13"/>
          </p:nvPr>
        </p:nvSpPr>
        <p:spPr>
          <a:xfrm>
            <a:off x="913774" y="1726250"/>
            <a:ext cx="10363826" cy="4064949"/>
          </a:xfrm>
        </p:spPr>
        <p:txBody>
          <a:bodyPr>
            <a:normAutofit fontScale="92500" lnSpcReduction="20000"/>
          </a:bodyPr>
          <a:lstStyle/>
          <a:p>
            <a:r>
              <a:rPr lang="en-US" b="1" dirty="0" smtClean="0"/>
              <a:t>Immutability</a:t>
            </a:r>
            <a:r>
              <a:rPr lang="en-US" dirty="0"/>
              <a:t>:</a:t>
            </a:r>
          </a:p>
          <a:p>
            <a:pPr lvl="1"/>
            <a:r>
              <a:rPr lang="en-US" dirty="0"/>
              <a:t>Once a block is added to the </a:t>
            </a:r>
            <a:r>
              <a:rPr lang="en-US" dirty="0" err="1"/>
              <a:t>blockchain</a:t>
            </a:r>
            <a:r>
              <a:rPr lang="en-US" dirty="0"/>
              <a:t>, it cannot be altered without changing all subsequent blocks, which requires network consensus.</a:t>
            </a:r>
          </a:p>
          <a:p>
            <a:r>
              <a:rPr lang="en-US" b="1" dirty="0"/>
              <a:t>Transparency</a:t>
            </a:r>
            <a:r>
              <a:rPr lang="en-US" dirty="0"/>
              <a:t>:</a:t>
            </a:r>
          </a:p>
          <a:p>
            <a:pPr lvl="1"/>
            <a:r>
              <a:rPr lang="en-US" dirty="0"/>
              <a:t>All transactions are visible to anyone with access to the </a:t>
            </a:r>
            <a:r>
              <a:rPr lang="en-US" dirty="0" err="1"/>
              <a:t>blockchain</a:t>
            </a:r>
            <a:r>
              <a:rPr lang="en-US" dirty="0"/>
              <a:t>, providing full transparency.</a:t>
            </a:r>
          </a:p>
          <a:p>
            <a:r>
              <a:rPr lang="en-US" b="1" dirty="0"/>
              <a:t>Security</a:t>
            </a:r>
            <a:r>
              <a:rPr lang="en-US" dirty="0"/>
              <a:t>:</a:t>
            </a:r>
          </a:p>
          <a:p>
            <a:pPr lvl="1"/>
            <a:r>
              <a:rPr lang="en-US" dirty="0"/>
              <a:t>The decentralized nature and cryptographic techniques used in </a:t>
            </a:r>
            <a:r>
              <a:rPr lang="en-US" dirty="0" err="1"/>
              <a:t>blockchain</a:t>
            </a:r>
            <a:r>
              <a:rPr lang="en-US" dirty="0"/>
              <a:t> make it highly secure against hacking and fraud.</a:t>
            </a:r>
          </a:p>
          <a:p>
            <a:r>
              <a:rPr lang="en-US" b="1" dirty="0"/>
              <a:t>Consensus Mechanisms</a:t>
            </a:r>
            <a:r>
              <a:rPr lang="en-US" dirty="0"/>
              <a:t>:</a:t>
            </a:r>
          </a:p>
          <a:p>
            <a:pPr lvl="1"/>
            <a:r>
              <a:rPr lang="en-US" dirty="0"/>
              <a:t>Algorithms like Proof of Work (</a:t>
            </a:r>
            <a:r>
              <a:rPr lang="en-US" dirty="0" err="1"/>
              <a:t>PoW</a:t>
            </a:r>
            <a:r>
              <a:rPr lang="en-US" dirty="0"/>
              <a:t>) and Proof of Stake (</a:t>
            </a:r>
            <a:r>
              <a:rPr lang="en-US" dirty="0" err="1"/>
              <a:t>PoS</a:t>
            </a:r>
            <a:r>
              <a:rPr lang="en-US" dirty="0"/>
              <a:t>) ensure that all nodes in the network agree on the validity of transactions.</a:t>
            </a:r>
          </a:p>
          <a:p>
            <a:endParaRPr lang="en-MY" dirty="0"/>
          </a:p>
        </p:txBody>
      </p:sp>
    </p:spTree>
    <p:extLst>
      <p:ext uri="{BB962C8B-B14F-4D97-AF65-F5344CB8AC3E}">
        <p14:creationId xmlns:p14="http://schemas.microsoft.com/office/powerpoint/2010/main" val="33856141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74137"/>
            <a:ext cx="10364451" cy="1235920"/>
          </a:xfrm>
        </p:spPr>
        <p:txBody>
          <a:bodyPr/>
          <a:lstStyle/>
          <a:p>
            <a:r>
              <a:rPr lang="en-US" b="1" dirty="0">
                <a:solidFill>
                  <a:srgbClr val="FF0000"/>
                </a:solidFill>
              </a:rPr>
              <a:t>Proof of Stake</a:t>
            </a:r>
            <a:endParaRPr lang="en-MY" dirty="0"/>
          </a:p>
        </p:txBody>
      </p:sp>
      <p:sp>
        <p:nvSpPr>
          <p:cNvPr id="3" name="Content Placeholder 2"/>
          <p:cNvSpPr>
            <a:spLocks noGrp="1"/>
          </p:cNvSpPr>
          <p:nvPr>
            <p:ph sz="quarter" idx="13"/>
          </p:nvPr>
        </p:nvSpPr>
        <p:spPr>
          <a:xfrm>
            <a:off x="838200" y="1128046"/>
            <a:ext cx="10515600" cy="5048918"/>
          </a:xfrm>
        </p:spPr>
        <p:txBody>
          <a:bodyPr>
            <a:normAutofit fontScale="85000" lnSpcReduction="10000"/>
          </a:bodyPr>
          <a:lstStyle/>
          <a:p>
            <a:r>
              <a:rPr lang="en-US" dirty="0" smtClean="0"/>
              <a:t>Proof </a:t>
            </a:r>
            <a:r>
              <a:rPr lang="en-US" dirty="0"/>
              <a:t>of Stake (</a:t>
            </a:r>
            <a:r>
              <a:rPr lang="en-US" dirty="0" err="1"/>
              <a:t>PoS</a:t>
            </a:r>
            <a:r>
              <a:rPr lang="en-US" dirty="0"/>
              <a:t>) is a consensus mechanism used in </a:t>
            </a:r>
            <a:r>
              <a:rPr lang="en-US" dirty="0" err="1"/>
              <a:t>blockchain</a:t>
            </a:r>
            <a:r>
              <a:rPr lang="en-US" dirty="0"/>
              <a:t> networks to validate transactions and create new blocks. </a:t>
            </a:r>
            <a:endParaRPr lang="en-US" dirty="0" smtClean="0"/>
          </a:p>
          <a:p>
            <a:pPr lvl="1"/>
            <a:r>
              <a:rPr lang="en-US" dirty="0" smtClean="0"/>
              <a:t>It </a:t>
            </a:r>
            <a:r>
              <a:rPr lang="en-US" dirty="0"/>
              <a:t>serves as an alternative to the more energy-intensive Proof of Work (</a:t>
            </a:r>
            <a:r>
              <a:rPr lang="en-US" dirty="0" err="1"/>
              <a:t>PoW</a:t>
            </a:r>
            <a:r>
              <a:rPr lang="en-US" dirty="0"/>
              <a:t>). </a:t>
            </a:r>
            <a:endParaRPr lang="en-US" dirty="0" smtClean="0"/>
          </a:p>
          <a:p>
            <a:r>
              <a:rPr lang="en-US" dirty="0"/>
              <a:t>Proof of Stake (</a:t>
            </a:r>
            <a:r>
              <a:rPr lang="en-US" dirty="0" err="1"/>
              <a:t>PoS</a:t>
            </a:r>
            <a:r>
              <a:rPr lang="en-US" dirty="0"/>
              <a:t>) can be applied in healthcare to enhance the security, efficiency, and transparency of health data management systems. Here are some potential applications:</a:t>
            </a:r>
          </a:p>
          <a:p>
            <a:r>
              <a:rPr lang="en-US" dirty="0"/>
              <a:t>1. </a:t>
            </a:r>
            <a:r>
              <a:rPr lang="en-US" b="1" dirty="0"/>
              <a:t>Secure Health Data </a:t>
            </a:r>
            <a:r>
              <a:rPr lang="en-US" b="1" dirty="0" err="1" smtClean="0"/>
              <a:t>ManagementvData</a:t>
            </a:r>
            <a:r>
              <a:rPr lang="en-US" b="1" dirty="0" smtClean="0"/>
              <a:t> </a:t>
            </a:r>
            <a:r>
              <a:rPr lang="en-US" b="1" dirty="0"/>
              <a:t>Integrity</a:t>
            </a:r>
            <a:r>
              <a:rPr lang="en-US" dirty="0"/>
              <a:t>: </a:t>
            </a:r>
            <a:endParaRPr lang="en-US" dirty="0" smtClean="0"/>
          </a:p>
          <a:p>
            <a:pPr lvl="1"/>
            <a:r>
              <a:rPr lang="en-US" dirty="0" err="1" smtClean="0"/>
              <a:t>PoS</a:t>
            </a:r>
            <a:r>
              <a:rPr lang="en-US" dirty="0" smtClean="0"/>
              <a:t> </a:t>
            </a:r>
            <a:r>
              <a:rPr lang="en-US" dirty="0"/>
              <a:t>ensures that health records are securely validated and added to the </a:t>
            </a:r>
            <a:r>
              <a:rPr lang="en-US" dirty="0" err="1"/>
              <a:t>blockchain</a:t>
            </a:r>
            <a:r>
              <a:rPr lang="en-US" dirty="0"/>
              <a:t>, protecting against unauthorized alterations</a:t>
            </a:r>
            <a:r>
              <a:rPr lang="en-US" dirty="0" smtClean="0"/>
              <a:t>.</a:t>
            </a:r>
          </a:p>
          <a:p>
            <a:pPr lvl="1"/>
            <a:r>
              <a:rPr lang="en-US" dirty="0" smtClean="0"/>
              <a:t>Access </a:t>
            </a:r>
            <a:r>
              <a:rPr lang="en-US" dirty="0"/>
              <a:t>Control: Only authorized validators can add or modify data, ensuring that only trusted entities have control over sensitive health information.</a:t>
            </a:r>
          </a:p>
          <a:p>
            <a:r>
              <a:rPr lang="en-US" dirty="0"/>
              <a:t>2. </a:t>
            </a:r>
            <a:r>
              <a:rPr lang="en-US" b="1" dirty="0"/>
              <a:t>Decentralized Health </a:t>
            </a:r>
            <a:r>
              <a:rPr lang="en-US" b="1" dirty="0" smtClean="0"/>
              <a:t>Records Patient-Centric </a:t>
            </a:r>
            <a:r>
              <a:rPr lang="en-US" b="1" dirty="0"/>
              <a:t>Data</a:t>
            </a:r>
            <a:r>
              <a:rPr lang="en-US" dirty="0"/>
              <a:t>: </a:t>
            </a:r>
            <a:endParaRPr lang="en-US" dirty="0" smtClean="0"/>
          </a:p>
          <a:p>
            <a:pPr lvl="1"/>
            <a:r>
              <a:rPr lang="en-US" dirty="0" smtClean="0"/>
              <a:t>Patients </a:t>
            </a:r>
            <a:r>
              <a:rPr lang="en-US" dirty="0"/>
              <a:t>can control their health records, deciding who can access and update their information</a:t>
            </a:r>
            <a:r>
              <a:rPr lang="en-US" dirty="0" smtClean="0"/>
              <a:t>.</a:t>
            </a:r>
          </a:p>
          <a:p>
            <a:pPr lvl="1"/>
            <a:r>
              <a:rPr lang="en-US" dirty="0" smtClean="0"/>
              <a:t>Interoperability</a:t>
            </a:r>
            <a:r>
              <a:rPr lang="en-US" dirty="0"/>
              <a:t>: Different healthcare providers can access and update patient records seamlessly, improving coordination and reducing errors.</a:t>
            </a:r>
          </a:p>
          <a:p>
            <a:endParaRPr lang="en-MY" dirty="0"/>
          </a:p>
        </p:txBody>
      </p:sp>
    </p:spTree>
    <p:extLst>
      <p:ext uri="{BB962C8B-B14F-4D97-AF65-F5344CB8AC3E}">
        <p14:creationId xmlns:p14="http://schemas.microsoft.com/office/powerpoint/2010/main" val="2019095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349" y="168179"/>
            <a:ext cx="10364451" cy="1596177"/>
          </a:xfrm>
        </p:spPr>
        <p:txBody>
          <a:bodyPr/>
          <a:lstStyle/>
          <a:p>
            <a:r>
              <a:rPr lang="en-GB" b="1" dirty="0" smtClean="0"/>
              <a:t>Introduction</a:t>
            </a:r>
            <a:endParaRPr lang="en-MY" b="1" dirty="0"/>
          </a:p>
        </p:txBody>
      </p:sp>
      <p:sp>
        <p:nvSpPr>
          <p:cNvPr id="3" name="Content Placeholder 2"/>
          <p:cNvSpPr>
            <a:spLocks noGrp="1"/>
          </p:cNvSpPr>
          <p:nvPr>
            <p:ph sz="quarter" idx="13"/>
          </p:nvPr>
        </p:nvSpPr>
        <p:spPr>
          <a:xfrm>
            <a:off x="838200" y="1563880"/>
            <a:ext cx="10515600" cy="4613083"/>
          </a:xfrm>
        </p:spPr>
        <p:txBody>
          <a:bodyPr>
            <a:normAutofit/>
          </a:bodyPr>
          <a:lstStyle/>
          <a:p>
            <a:r>
              <a:rPr lang="en-US" dirty="0"/>
              <a:t>Managing </a:t>
            </a:r>
            <a:r>
              <a:rPr lang="en-US" b="1" dirty="0">
                <a:solidFill>
                  <a:srgbClr val="FF0000"/>
                </a:solidFill>
              </a:rPr>
              <a:t>chronic and palliative care </a:t>
            </a:r>
            <a:r>
              <a:rPr lang="en-US" dirty="0"/>
              <a:t>effectively is crucial for several </a:t>
            </a:r>
            <a:r>
              <a:rPr lang="en-US" dirty="0" smtClean="0"/>
              <a:t>reasons;</a:t>
            </a:r>
          </a:p>
          <a:p>
            <a:pPr lvl="1"/>
            <a:r>
              <a:rPr lang="en-US" dirty="0" smtClean="0"/>
              <a:t>patient </a:t>
            </a:r>
            <a:r>
              <a:rPr lang="en-US" dirty="0"/>
              <a:t>quality of </a:t>
            </a:r>
            <a:r>
              <a:rPr lang="en-US" dirty="0" smtClean="0"/>
              <a:t>life </a:t>
            </a:r>
            <a:endParaRPr lang="en-US" dirty="0" smtClean="0"/>
          </a:p>
          <a:p>
            <a:pPr lvl="1"/>
            <a:r>
              <a:rPr lang="en-US" dirty="0" smtClean="0"/>
              <a:t>healthcare </a:t>
            </a:r>
            <a:r>
              <a:rPr lang="en-US" dirty="0"/>
              <a:t>system </a:t>
            </a:r>
            <a:r>
              <a:rPr lang="en-US" dirty="0" smtClean="0"/>
              <a:t>efficiency</a:t>
            </a:r>
            <a:endParaRPr lang="en-US" dirty="0" smtClean="0"/>
          </a:p>
          <a:p>
            <a:pPr lvl="1"/>
            <a:r>
              <a:rPr lang="en-US" dirty="0" smtClean="0"/>
              <a:t>societal </a:t>
            </a:r>
            <a:r>
              <a:rPr lang="en-US" dirty="0"/>
              <a:t>impact. </a:t>
            </a:r>
            <a:endParaRPr lang="en-US" dirty="0" smtClean="0"/>
          </a:p>
          <a:p>
            <a:pPr lvl="2"/>
            <a:r>
              <a:rPr lang="en-US" dirty="0" smtClean="0">
                <a:solidFill>
                  <a:schemeClr val="accent6">
                    <a:lumMod val="75000"/>
                  </a:schemeClr>
                </a:solidFill>
              </a:rPr>
              <a:t>The </a:t>
            </a:r>
            <a:r>
              <a:rPr lang="en-US" dirty="0">
                <a:solidFill>
                  <a:schemeClr val="accent6">
                    <a:lumMod val="75000"/>
                  </a:schemeClr>
                </a:solidFill>
              </a:rPr>
              <a:t>trajectory of these chronic conditions can mean declining health, frequent emergency department visits and more hospitalizations, driving up health care costs, and reducing quality of life. </a:t>
            </a:r>
            <a:endParaRPr lang="en-US" dirty="0" smtClean="0">
              <a:solidFill>
                <a:schemeClr val="accent6">
                  <a:lumMod val="75000"/>
                </a:schemeClr>
              </a:solidFill>
            </a:endParaRPr>
          </a:p>
          <a:p>
            <a:pPr lvl="1"/>
            <a:r>
              <a:rPr lang="en-US" dirty="0" smtClean="0">
                <a:solidFill>
                  <a:schemeClr val="accent6">
                    <a:lumMod val="75000"/>
                  </a:schemeClr>
                </a:solidFill>
              </a:rPr>
              <a:t>Palliative </a:t>
            </a:r>
            <a:r>
              <a:rPr lang="en-US" dirty="0">
                <a:solidFill>
                  <a:schemeClr val="accent6">
                    <a:lumMod val="75000"/>
                  </a:schemeClr>
                </a:solidFill>
              </a:rPr>
              <a:t>care, a viable solution to reducing disease burden, improving quality of life, and decreasing costs, has been offered in hospitals for many years and is now a standard of care and practice</a:t>
            </a:r>
            <a:r>
              <a:rPr lang="en-US" dirty="0" smtClean="0"/>
              <a:t>.</a:t>
            </a:r>
          </a:p>
        </p:txBody>
      </p:sp>
      <p:pic>
        <p:nvPicPr>
          <p:cNvPr id="4" name="Picture 3"/>
          <p:cNvPicPr>
            <a:picLocks noChangeAspect="1"/>
          </p:cNvPicPr>
          <p:nvPr/>
        </p:nvPicPr>
        <p:blipFill>
          <a:blip r:embed="rId2"/>
          <a:stretch>
            <a:fillRect/>
          </a:stretch>
        </p:blipFill>
        <p:spPr>
          <a:xfrm>
            <a:off x="6063915" y="5024927"/>
            <a:ext cx="3113957" cy="1749648"/>
          </a:xfrm>
          <a:prstGeom prst="rect">
            <a:avLst/>
          </a:prstGeom>
        </p:spPr>
      </p:pic>
    </p:spTree>
    <p:extLst>
      <p:ext uri="{BB962C8B-B14F-4D97-AF65-F5344CB8AC3E}">
        <p14:creationId xmlns:p14="http://schemas.microsoft.com/office/powerpoint/2010/main" val="12502229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48499"/>
            <a:ext cx="10364451" cy="1596177"/>
          </a:xfrm>
        </p:spPr>
        <p:txBody>
          <a:bodyPr/>
          <a:lstStyle/>
          <a:p>
            <a:r>
              <a:rPr lang="en-US" b="1" dirty="0">
                <a:solidFill>
                  <a:srgbClr val="FF0000"/>
                </a:solidFill>
              </a:rPr>
              <a:t>Proof of </a:t>
            </a:r>
            <a:r>
              <a:rPr lang="en-US" b="1" dirty="0" smtClean="0">
                <a:solidFill>
                  <a:srgbClr val="FF0000"/>
                </a:solidFill>
              </a:rPr>
              <a:t>Stake (continue)</a:t>
            </a:r>
            <a:endParaRPr lang="en-MY" dirty="0"/>
          </a:p>
        </p:txBody>
      </p:sp>
      <p:sp>
        <p:nvSpPr>
          <p:cNvPr id="3" name="Content Placeholder 2"/>
          <p:cNvSpPr>
            <a:spLocks noGrp="1"/>
          </p:cNvSpPr>
          <p:nvPr>
            <p:ph sz="quarter" idx="13"/>
          </p:nvPr>
        </p:nvSpPr>
        <p:spPr>
          <a:xfrm>
            <a:off x="913774" y="1401510"/>
            <a:ext cx="10363826" cy="4389689"/>
          </a:xfrm>
        </p:spPr>
        <p:txBody>
          <a:bodyPr>
            <a:normAutofit/>
          </a:bodyPr>
          <a:lstStyle/>
          <a:p>
            <a:r>
              <a:rPr lang="en-US" dirty="0" smtClean="0"/>
              <a:t>3</a:t>
            </a:r>
            <a:r>
              <a:rPr lang="en-US" dirty="0"/>
              <a:t>. </a:t>
            </a:r>
            <a:r>
              <a:rPr lang="en-US" b="1" dirty="0"/>
              <a:t>Research and Data </a:t>
            </a:r>
            <a:r>
              <a:rPr lang="en-US" b="1" dirty="0" smtClean="0"/>
              <a:t>Sharing Anonymized </a:t>
            </a:r>
            <a:r>
              <a:rPr lang="en-US" b="1" dirty="0"/>
              <a:t>Data Sharing</a:t>
            </a:r>
            <a:r>
              <a:rPr lang="en-US" dirty="0"/>
              <a:t>: </a:t>
            </a:r>
            <a:endParaRPr lang="en-US" dirty="0" smtClean="0"/>
          </a:p>
          <a:p>
            <a:pPr lvl="1"/>
            <a:r>
              <a:rPr lang="en-US" dirty="0" smtClean="0"/>
              <a:t>Researchers </a:t>
            </a:r>
            <a:r>
              <a:rPr lang="en-US" dirty="0"/>
              <a:t>can access anonymized patient data for studies, with </a:t>
            </a:r>
            <a:r>
              <a:rPr lang="en-US" dirty="0" err="1"/>
              <a:t>PoS</a:t>
            </a:r>
            <a:r>
              <a:rPr lang="en-US" dirty="0"/>
              <a:t> ensuring the data’s integrity and security</a:t>
            </a:r>
            <a:r>
              <a:rPr lang="en-US" dirty="0" smtClean="0"/>
              <a:t>.</a:t>
            </a:r>
          </a:p>
          <a:p>
            <a:pPr lvl="1"/>
            <a:r>
              <a:rPr lang="en-US" dirty="0" smtClean="0"/>
              <a:t>Incentivized </a:t>
            </a:r>
            <a:r>
              <a:rPr lang="en-US" dirty="0"/>
              <a:t>Participation: Patients and healthcare providers can be rewarded for sharing data, promoting participation in research and data sharing initiatives</a:t>
            </a:r>
            <a:r>
              <a:rPr lang="en-US" dirty="0" smtClean="0"/>
              <a:t>.</a:t>
            </a:r>
          </a:p>
          <a:p>
            <a:r>
              <a:rPr lang="en-US" dirty="0" smtClean="0"/>
              <a:t>4</a:t>
            </a:r>
            <a:r>
              <a:rPr lang="en-US" dirty="0"/>
              <a:t>. </a:t>
            </a:r>
            <a:r>
              <a:rPr lang="en-US" b="1" dirty="0"/>
              <a:t>Supply Chain </a:t>
            </a:r>
            <a:r>
              <a:rPr lang="en-US" b="1" dirty="0" smtClean="0"/>
              <a:t>Management Drug </a:t>
            </a:r>
            <a:r>
              <a:rPr lang="en-US" b="1" dirty="0"/>
              <a:t>Traceability</a:t>
            </a:r>
            <a:r>
              <a:rPr lang="en-US" dirty="0"/>
              <a:t>: </a:t>
            </a:r>
            <a:endParaRPr lang="en-US" dirty="0" smtClean="0"/>
          </a:p>
          <a:p>
            <a:pPr lvl="1"/>
            <a:r>
              <a:rPr lang="en-US" dirty="0" err="1" smtClean="0"/>
              <a:t>PoS</a:t>
            </a:r>
            <a:r>
              <a:rPr lang="en-US" dirty="0" smtClean="0"/>
              <a:t> </a:t>
            </a:r>
            <a:r>
              <a:rPr lang="en-US" dirty="0"/>
              <a:t>can be used to track pharmaceuticals through the supply chain, ensuring the authenticity and safety of drugs</a:t>
            </a:r>
            <a:r>
              <a:rPr lang="en-US" dirty="0" smtClean="0"/>
              <a:t>.</a:t>
            </a:r>
          </a:p>
          <a:p>
            <a:pPr lvl="1"/>
            <a:r>
              <a:rPr lang="en-US" dirty="0" smtClean="0"/>
              <a:t>Transparency</a:t>
            </a:r>
            <a:r>
              <a:rPr lang="en-US" dirty="0"/>
              <a:t>: Each transaction in the supply chain can be securely recorded and validated, reducing fraud and errors</a:t>
            </a:r>
            <a:r>
              <a:rPr lang="en-US" dirty="0" smtClean="0"/>
              <a:t>.</a:t>
            </a:r>
          </a:p>
        </p:txBody>
      </p:sp>
    </p:spTree>
    <p:extLst>
      <p:ext uri="{BB962C8B-B14F-4D97-AF65-F5344CB8AC3E}">
        <p14:creationId xmlns:p14="http://schemas.microsoft.com/office/powerpoint/2010/main" val="39986772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349" y="199773"/>
            <a:ext cx="10364451" cy="1596177"/>
          </a:xfrm>
        </p:spPr>
        <p:txBody>
          <a:bodyPr/>
          <a:lstStyle/>
          <a:p>
            <a:r>
              <a:rPr lang="en-US" b="1" dirty="0">
                <a:solidFill>
                  <a:srgbClr val="FF0000"/>
                </a:solidFill>
              </a:rPr>
              <a:t>Proof of </a:t>
            </a:r>
            <a:r>
              <a:rPr lang="en-US" b="1" dirty="0" smtClean="0">
                <a:solidFill>
                  <a:srgbClr val="FF0000"/>
                </a:solidFill>
              </a:rPr>
              <a:t>Stake (continue)</a:t>
            </a:r>
            <a:endParaRPr lang="en-MY" dirty="0"/>
          </a:p>
        </p:txBody>
      </p:sp>
      <p:sp>
        <p:nvSpPr>
          <p:cNvPr id="3" name="Content Placeholder 2"/>
          <p:cNvSpPr>
            <a:spLocks noGrp="1"/>
          </p:cNvSpPr>
          <p:nvPr>
            <p:ph sz="quarter" idx="13"/>
          </p:nvPr>
        </p:nvSpPr>
        <p:spPr>
          <a:xfrm>
            <a:off x="838200" y="1615155"/>
            <a:ext cx="10515600" cy="4561808"/>
          </a:xfrm>
        </p:spPr>
        <p:txBody>
          <a:bodyPr>
            <a:normAutofit/>
          </a:bodyPr>
          <a:lstStyle/>
          <a:p>
            <a:r>
              <a:rPr lang="en-US" dirty="0" smtClean="0"/>
              <a:t>5</a:t>
            </a:r>
            <a:r>
              <a:rPr lang="en-US" dirty="0"/>
              <a:t>. </a:t>
            </a:r>
            <a:r>
              <a:rPr lang="en-US" b="1" dirty="0"/>
              <a:t>Insurance and </a:t>
            </a:r>
            <a:r>
              <a:rPr lang="en-US" b="1" dirty="0" smtClean="0"/>
              <a:t>Billing Automated </a:t>
            </a:r>
            <a:r>
              <a:rPr lang="en-US" b="1" dirty="0"/>
              <a:t>Claims Processing</a:t>
            </a:r>
            <a:r>
              <a:rPr lang="en-US" dirty="0"/>
              <a:t>: </a:t>
            </a:r>
            <a:endParaRPr lang="en-US" dirty="0" smtClean="0"/>
          </a:p>
          <a:p>
            <a:pPr lvl="1"/>
            <a:r>
              <a:rPr lang="en-US" dirty="0" smtClean="0"/>
              <a:t>Smart </a:t>
            </a:r>
            <a:r>
              <a:rPr lang="en-US" dirty="0"/>
              <a:t>contracts on a </a:t>
            </a:r>
            <a:r>
              <a:rPr lang="en-US" dirty="0" err="1"/>
              <a:t>PoS</a:t>
            </a:r>
            <a:r>
              <a:rPr lang="en-US" dirty="0"/>
              <a:t> </a:t>
            </a:r>
            <a:r>
              <a:rPr lang="en-US" dirty="0" err="1"/>
              <a:t>blockchain</a:t>
            </a:r>
            <a:r>
              <a:rPr lang="en-US" dirty="0"/>
              <a:t> can automate insurance claims processing, reducing administrative costs and errors</a:t>
            </a:r>
            <a:r>
              <a:rPr lang="en-US" dirty="0" smtClean="0"/>
              <a:t>.</a:t>
            </a:r>
          </a:p>
          <a:p>
            <a:pPr lvl="1"/>
            <a:r>
              <a:rPr lang="en-US" dirty="0" smtClean="0"/>
              <a:t>Fraud </a:t>
            </a:r>
            <a:r>
              <a:rPr lang="en-US" dirty="0"/>
              <a:t>Prevention: Secure validation of transactions ensures that claims and billing information cannot be tampered with</a:t>
            </a:r>
            <a:r>
              <a:rPr lang="en-US" dirty="0" smtClean="0"/>
              <a:t>.</a:t>
            </a:r>
          </a:p>
          <a:p>
            <a:r>
              <a:rPr lang="en-US" dirty="0" smtClean="0"/>
              <a:t>6</a:t>
            </a:r>
            <a:r>
              <a:rPr lang="en-US" dirty="0"/>
              <a:t>. </a:t>
            </a:r>
            <a:r>
              <a:rPr lang="en-US" b="1" dirty="0"/>
              <a:t>Clinical Trials and </a:t>
            </a:r>
            <a:r>
              <a:rPr lang="en-US" b="1" dirty="0" smtClean="0"/>
              <a:t>Research Data </a:t>
            </a:r>
            <a:r>
              <a:rPr lang="en-US" b="1" dirty="0"/>
              <a:t>Integrity</a:t>
            </a:r>
            <a:r>
              <a:rPr lang="en-US" dirty="0"/>
              <a:t>: </a:t>
            </a:r>
            <a:endParaRPr lang="en-US" dirty="0" smtClean="0"/>
          </a:p>
          <a:p>
            <a:pPr lvl="1"/>
            <a:r>
              <a:rPr lang="en-US" dirty="0" err="1" smtClean="0"/>
              <a:t>PoS</a:t>
            </a:r>
            <a:r>
              <a:rPr lang="en-US" dirty="0" smtClean="0"/>
              <a:t> </a:t>
            </a:r>
            <a:r>
              <a:rPr lang="en-US" dirty="0"/>
              <a:t>ensures that clinical trial data is securely recorded and cannot be altered, improving the reliability of research findings</a:t>
            </a:r>
            <a:r>
              <a:rPr lang="en-US" dirty="0" smtClean="0"/>
              <a:t>.</a:t>
            </a:r>
          </a:p>
          <a:p>
            <a:pPr lvl="1"/>
            <a:r>
              <a:rPr lang="en-US" dirty="0" smtClean="0"/>
              <a:t>Transparent </a:t>
            </a:r>
            <a:r>
              <a:rPr lang="en-US" dirty="0"/>
              <a:t>Results: Researchers, participants, and regulatory bodies can transparently track and verify trial results.</a:t>
            </a:r>
            <a:endParaRPr lang="en-MY" dirty="0"/>
          </a:p>
        </p:txBody>
      </p:sp>
    </p:spTree>
    <p:extLst>
      <p:ext uri="{BB962C8B-B14F-4D97-AF65-F5344CB8AC3E}">
        <p14:creationId xmlns:p14="http://schemas.microsoft.com/office/powerpoint/2010/main" val="30342474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55711"/>
            <a:ext cx="10364451" cy="1596177"/>
          </a:xfrm>
        </p:spPr>
        <p:txBody>
          <a:bodyPr/>
          <a:lstStyle/>
          <a:p>
            <a:r>
              <a:rPr lang="en-MY" dirty="0"/>
              <a:t>Example Use </a:t>
            </a:r>
            <a:r>
              <a:rPr lang="en-MY" dirty="0" smtClean="0"/>
              <a:t>Cases of </a:t>
            </a:r>
            <a:r>
              <a:rPr lang="en-MY" dirty="0" err="1" smtClean="0"/>
              <a:t>Blockchain</a:t>
            </a:r>
            <a:endParaRPr lang="en-MY" dirty="0"/>
          </a:p>
        </p:txBody>
      </p:sp>
      <p:sp>
        <p:nvSpPr>
          <p:cNvPr id="3" name="Content Placeholder 2"/>
          <p:cNvSpPr>
            <a:spLocks noGrp="1"/>
          </p:cNvSpPr>
          <p:nvPr>
            <p:ph sz="quarter" idx="13"/>
          </p:nvPr>
        </p:nvSpPr>
        <p:spPr>
          <a:xfrm>
            <a:off x="838200" y="1751888"/>
            <a:ext cx="10515600" cy="4425075"/>
          </a:xfrm>
        </p:spPr>
        <p:txBody>
          <a:bodyPr>
            <a:normAutofit lnSpcReduction="10000"/>
          </a:bodyPr>
          <a:lstStyle/>
          <a:p>
            <a:r>
              <a:rPr lang="en-US" dirty="0"/>
              <a:t>Electronic Health Records (EHRs</a:t>
            </a:r>
            <a:r>
              <a:rPr lang="en-US" dirty="0" smtClean="0"/>
              <a:t>):</a:t>
            </a:r>
          </a:p>
          <a:p>
            <a:pPr lvl="1"/>
            <a:r>
              <a:rPr lang="en-US" dirty="0" smtClean="0"/>
              <a:t>A </a:t>
            </a:r>
            <a:r>
              <a:rPr lang="en-US" dirty="0" err="1"/>
              <a:t>PoS</a:t>
            </a:r>
            <a:r>
              <a:rPr lang="en-US" dirty="0"/>
              <a:t>-based EHR system could allow patients to grant healthcare providers access to their records. </a:t>
            </a:r>
            <a:endParaRPr lang="en-US" dirty="0" smtClean="0"/>
          </a:p>
          <a:p>
            <a:pPr lvl="1"/>
            <a:r>
              <a:rPr lang="en-US" dirty="0" smtClean="0"/>
              <a:t>Validators </a:t>
            </a:r>
            <a:r>
              <a:rPr lang="en-US" dirty="0"/>
              <a:t>(e.g., hospitals, clinics) would ensure that only authorized changes are made to the records</a:t>
            </a:r>
            <a:r>
              <a:rPr lang="en-US" dirty="0" smtClean="0"/>
              <a:t>.</a:t>
            </a:r>
          </a:p>
          <a:p>
            <a:r>
              <a:rPr lang="en-US" dirty="0" smtClean="0"/>
              <a:t>Pharmaceutical </a:t>
            </a:r>
            <a:r>
              <a:rPr lang="en-US" dirty="0"/>
              <a:t>Supply Chain</a:t>
            </a:r>
            <a:r>
              <a:rPr lang="en-US" dirty="0" smtClean="0"/>
              <a:t>:</a:t>
            </a:r>
          </a:p>
          <a:p>
            <a:pPr lvl="1"/>
            <a:r>
              <a:rPr lang="en-US" dirty="0" err="1" smtClean="0"/>
              <a:t>PoS</a:t>
            </a:r>
            <a:r>
              <a:rPr lang="en-US" dirty="0" smtClean="0"/>
              <a:t> </a:t>
            </a:r>
            <a:r>
              <a:rPr lang="en-US" dirty="0"/>
              <a:t>can track the journey of a medication from the manufacturer to the patient, ensuring that all parties in the supply chain verify the product’s authenticity and condition</a:t>
            </a:r>
            <a:r>
              <a:rPr lang="en-US" dirty="0" smtClean="0"/>
              <a:t>.</a:t>
            </a:r>
          </a:p>
          <a:p>
            <a:r>
              <a:rPr lang="en-US" dirty="0" smtClean="0"/>
              <a:t>Clinical </a:t>
            </a:r>
            <a:r>
              <a:rPr lang="en-US" dirty="0"/>
              <a:t>Trial Data Management</a:t>
            </a:r>
            <a:r>
              <a:rPr lang="en-US" dirty="0" smtClean="0"/>
              <a:t>:</a:t>
            </a:r>
          </a:p>
          <a:p>
            <a:pPr lvl="1"/>
            <a:r>
              <a:rPr lang="en-US" dirty="0" err="1" smtClean="0"/>
              <a:t>PoS</a:t>
            </a:r>
            <a:r>
              <a:rPr lang="en-US" dirty="0" smtClean="0"/>
              <a:t> </a:t>
            </a:r>
            <a:r>
              <a:rPr lang="en-US" dirty="0"/>
              <a:t>can secure clinical trial data, ensuring that only validated data is recorded. This transparency helps in maintaining the integrity of the trial process and results.</a:t>
            </a:r>
            <a:endParaRPr lang="en-MY" dirty="0"/>
          </a:p>
        </p:txBody>
      </p:sp>
    </p:spTree>
    <p:extLst>
      <p:ext uri="{BB962C8B-B14F-4D97-AF65-F5344CB8AC3E}">
        <p14:creationId xmlns:p14="http://schemas.microsoft.com/office/powerpoint/2010/main" val="6400999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Benefits of </a:t>
            </a:r>
            <a:r>
              <a:rPr lang="en-US" b="1" dirty="0" err="1"/>
              <a:t>PoS</a:t>
            </a:r>
            <a:r>
              <a:rPr lang="en-US" b="1" dirty="0"/>
              <a:t> in Healthcare</a:t>
            </a:r>
            <a:endParaRPr lang="en-MY" b="1" dirty="0"/>
          </a:p>
        </p:txBody>
      </p:sp>
      <p:sp>
        <p:nvSpPr>
          <p:cNvPr id="3" name="Content Placeholder 2"/>
          <p:cNvSpPr>
            <a:spLocks noGrp="1"/>
          </p:cNvSpPr>
          <p:nvPr>
            <p:ph sz="quarter" idx="13"/>
          </p:nvPr>
        </p:nvSpPr>
        <p:spPr/>
        <p:txBody>
          <a:bodyPr/>
          <a:lstStyle/>
          <a:p>
            <a:r>
              <a:rPr lang="en-US" dirty="0"/>
              <a:t>Enhanced Security</a:t>
            </a:r>
            <a:r>
              <a:rPr lang="en-US" dirty="0" smtClean="0"/>
              <a:t>: </a:t>
            </a:r>
            <a:r>
              <a:rPr lang="en-US" dirty="0" err="1" smtClean="0"/>
              <a:t>PoS</a:t>
            </a:r>
            <a:r>
              <a:rPr lang="en-US" dirty="0" smtClean="0"/>
              <a:t> </a:t>
            </a:r>
            <a:r>
              <a:rPr lang="en-US" dirty="0"/>
              <a:t>provides a secure way to manage health data, reducing the risk of data breaches and unauthorized access</a:t>
            </a:r>
            <a:r>
              <a:rPr lang="en-US" dirty="0" smtClean="0"/>
              <a:t>.</a:t>
            </a:r>
          </a:p>
          <a:p>
            <a:r>
              <a:rPr lang="en-US" dirty="0" smtClean="0"/>
              <a:t>Efficiency: Reduces </a:t>
            </a:r>
            <a:r>
              <a:rPr lang="en-US" dirty="0"/>
              <a:t>administrative burden by automating processes such as claims processing and data sharing</a:t>
            </a:r>
            <a:r>
              <a:rPr lang="en-US" dirty="0" smtClean="0"/>
              <a:t>. </a:t>
            </a:r>
          </a:p>
          <a:p>
            <a:r>
              <a:rPr lang="en-US" dirty="0" smtClean="0"/>
              <a:t>Transparency </a:t>
            </a:r>
            <a:r>
              <a:rPr lang="en-US" dirty="0"/>
              <a:t>and Trust</a:t>
            </a:r>
            <a:r>
              <a:rPr lang="en-US" dirty="0" smtClean="0"/>
              <a:t>: Provides </a:t>
            </a:r>
            <a:r>
              <a:rPr lang="en-US" dirty="0"/>
              <a:t>a transparent audit trail of all transactions, building trust among patients, providers, and other stakeholders</a:t>
            </a:r>
            <a:r>
              <a:rPr lang="en-US" dirty="0" smtClean="0"/>
              <a:t>.</a:t>
            </a:r>
          </a:p>
          <a:p>
            <a:r>
              <a:rPr lang="en-US" dirty="0" err="1" smtClean="0"/>
              <a:t>Cost-Effectiveness:PoS</a:t>
            </a:r>
            <a:r>
              <a:rPr lang="en-US" dirty="0" smtClean="0"/>
              <a:t> </a:t>
            </a:r>
            <a:r>
              <a:rPr lang="en-US" dirty="0"/>
              <a:t>is more energy-efficient than Proof of Work (</a:t>
            </a:r>
            <a:r>
              <a:rPr lang="en-US" dirty="0" err="1"/>
              <a:t>PoW</a:t>
            </a:r>
            <a:r>
              <a:rPr lang="en-US" dirty="0"/>
              <a:t>), making it a cost-effective solution for health data management.</a:t>
            </a:r>
            <a:endParaRPr lang="en-MY" dirty="0"/>
          </a:p>
        </p:txBody>
      </p:sp>
    </p:spTree>
    <p:extLst>
      <p:ext uri="{BB962C8B-B14F-4D97-AF65-F5344CB8AC3E}">
        <p14:creationId xmlns:p14="http://schemas.microsoft.com/office/powerpoint/2010/main" val="8613158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593514739"/>
              </p:ext>
            </p:extLst>
          </p:nvPr>
        </p:nvGraphicFramePr>
        <p:xfrm>
          <a:off x="2032000" y="205100"/>
          <a:ext cx="8359686" cy="59332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98609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14315"/>
            <a:ext cx="10364451" cy="1596177"/>
          </a:xfrm>
        </p:spPr>
        <p:txBody>
          <a:bodyPr/>
          <a:lstStyle/>
          <a:p>
            <a:r>
              <a:rPr lang="en-GB" dirty="0"/>
              <a:t>Future Trends and </a:t>
            </a:r>
            <a:r>
              <a:rPr lang="en-GB" dirty="0" smtClean="0"/>
              <a:t>Developments</a:t>
            </a:r>
            <a:endParaRPr lang="en-MY" dirty="0"/>
          </a:p>
        </p:txBody>
      </p:sp>
      <p:sp>
        <p:nvSpPr>
          <p:cNvPr id="3" name="Content Placeholder 2"/>
          <p:cNvSpPr>
            <a:spLocks noGrp="1"/>
          </p:cNvSpPr>
          <p:nvPr>
            <p:ph sz="quarter" idx="13"/>
          </p:nvPr>
        </p:nvSpPr>
        <p:spPr>
          <a:xfrm>
            <a:off x="913774" y="1418602"/>
            <a:ext cx="10363826" cy="5136022"/>
          </a:xfrm>
        </p:spPr>
        <p:txBody>
          <a:bodyPr>
            <a:normAutofit fontScale="92500" lnSpcReduction="10000"/>
          </a:bodyPr>
          <a:lstStyle/>
          <a:p>
            <a:r>
              <a:rPr lang="en-GB" b="1" dirty="0" smtClean="0">
                <a:solidFill>
                  <a:srgbClr val="FF0000"/>
                </a:solidFill>
              </a:rPr>
              <a:t>Robotics </a:t>
            </a:r>
            <a:r>
              <a:rPr lang="en-GB" b="1" dirty="0">
                <a:solidFill>
                  <a:srgbClr val="FF0000"/>
                </a:solidFill>
              </a:rPr>
              <a:t>and </a:t>
            </a:r>
            <a:r>
              <a:rPr lang="en-GB" b="1" dirty="0" smtClean="0">
                <a:solidFill>
                  <a:srgbClr val="FF0000"/>
                </a:solidFill>
              </a:rPr>
              <a:t>Automation</a:t>
            </a:r>
            <a:r>
              <a:rPr lang="en-GB" dirty="0" smtClean="0"/>
              <a:t>: </a:t>
            </a:r>
            <a:endParaRPr lang="en-MY" dirty="0"/>
          </a:p>
          <a:p>
            <a:r>
              <a:rPr lang="en-MY" dirty="0"/>
              <a:t>The use of robotics and automation in healthcare is transforming surgery, caregiving, and patient support, offering numerous benefits such as increased precision, efficiency, and improved patient outcomes. Here’s a detailed look at these applications</a:t>
            </a:r>
            <a:r>
              <a:rPr lang="en-MY" dirty="0" smtClean="0"/>
              <a:t>:</a:t>
            </a:r>
            <a:endParaRPr lang="en-MY" dirty="0"/>
          </a:p>
          <a:p>
            <a:pPr marL="0" indent="0">
              <a:buNone/>
            </a:pPr>
            <a:r>
              <a:rPr lang="en-MY" dirty="0" smtClean="0"/>
              <a:t>1</a:t>
            </a:r>
            <a:r>
              <a:rPr lang="en-MY" b="1" u="sng" dirty="0"/>
              <a:t>. </a:t>
            </a:r>
            <a:r>
              <a:rPr lang="en-MY" b="1" u="sng" dirty="0" smtClean="0"/>
              <a:t>Robotics </a:t>
            </a:r>
            <a:r>
              <a:rPr lang="en-MY" b="1" u="sng" dirty="0"/>
              <a:t>in </a:t>
            </a:r>
            <a:r>
              <a:rPr lang="en-MY" b="1" u="sng" dirty="0" smtClean="0"/>
              <a:t>Surgery</a:t>
            </a:r>
            <a:endParaRPr lang="en-MY" b="1" u="sng" dirty="0"/>
          </a:p>
          <a:p>
            <a:r>
              <a:rPr lang="en-MY" b="1" dirty="0" smtClean="0">
                <a:solidFill>
                  <a:schemeClr val="accent6">
                    <a:lumMod val="50000"/>
                  </a:schemeClr>
                </a:solidFill>
              </a:rPr>
              <a:t>a</a:t>
            </a:r>
            <a:r>
              <a:rPr lang="en-MY" b="1" dirty="0">
                <a:solidFill>
                  <a:schemeClr val="accent6">
                    <a:lumMod val="50000"/>
                  </a:schemeClr>
                </a:solidFill>
              </a:rPr>
              <a:t>. Minimally Invasive Surgery</a:t>
            </a:r>
            <a:r>
              <a:rPr lang="en-MY" dirty="0" smtClean="0"/>
              <a:t>:</a:t>
            </a:r>
            <a:endParaRPr lang="en-MY" dirty="0"/>
          </a:p>
          <a:p>
            <a:r>
              <a:rPr lang="en-MY" dirty="0"/>
              <a:t>- </a:t>
            </a:r>
            <a:r>
              <a:rPr lang="en-MY" dirty="0" smtClean="0"/>
              <a:t>Robotic-Assisted Surgery: </a:t>
            </a:r>
            <a:r>
              <a:rPr lang="en-MY" dirty="0"/>
              <a:t>Systems like the da Vinci Surgical System allow surgeons to perform complex procedures with enhanced precision through small incisions. These robots provide superior visualization, greater dexterity, and stability.</a:t>
            </a:r>
          </a:p>
          <a:p>
            <a:r>
              <a:rPr lang="en-MY" dirty="0"/>
              <a:t>- </a:t>
            </a:r>
            <a:r>
              <a:rPr lang="en-MY" dirty="0" smtClean="0"/>
              <a:t>Laparoscopic Procedures: </a:t>
            </a:r>
            <a:r>
              <a:rPr lang="en-MY" dirty="0"/>
              <a:t>Robotic systems improve laparoscopic surgeries by offering 3D visualization and articulating instruments that mimic human hand movements with greater precision</a:t>
            </a:r>
            <a:r>
              <a:rPr lang="en-MY" dirty="0" smtClean="0"/>
              <a:t>.</a:t>
            </a:r>
            <a:r>
              <a:rPr lang="en-MY" dirty="0"/>
              <a:t> </a:t>
            </a:r>
          </a:p>
          <a:p>
            <a:endParaRPr lang="en-MY" dirty="0"/>
          </a:p>
        </p:txBody>
      </p:sp>
    </p:spTree>
    <p:extLst>
      <p:ext uri="{BB962C8B-B14F-4D97-AF65-F5344CB8AC3E}">
        <p14:creationId xmlns:p14="http://schemas.microsoft.com/office/powerpoint/2010/main" val="34846764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14315"/>
            <a:ext cx="10364451" cy="1596177"/>
          </a:xfrm>
        </p:spPr>
        <p:txBody>
          <a:bodyPr/>
          <a:lstStyle/>
          <a:p>
            <a:r>
              <a:rPr lang="en-GB" dirty="0"/>
              <a:t>Future Trends and </a:t>
            </a:r>
            <a:r>
              <a:rPr lang="en-GB" dirty="0" smtClean="0"/>
              <a:t>Developments</a:t>
            </a:r>
            <a:endParaRPr lang="en-MY" dirty="0"/>
          </a:p>
        </p:txBody>
      </p:sp>
      <p:sp>
        <p:nvSpPr>
          <p:cNvPr id="3" name="Content Placeholder 2"/>
          <p:cNvSpPr>
            <a:spLocks noGrp="1"/>
          </p:cNvSpPr>
          <p:nvPr>
            <p:ph sz="quarter" idx="13"/>
          </p:nvPr>
        </p:nvSpPr>
        <p:spPr>
          <a:xfrm>
            <a:off x="913774" y="1418602"/>
            <a:ext cx="10363826" cy="5136022"/>
          </a:xfrm>
        </p:spPr>
        <p:txBody>
          <a:bodyPr>
            <a:normAutofit fontScale="85000" lnSpcReduction="10000"/>
          </a:bodyPr>
          <a:lstStyle/>
          <a:p>
            <a:r>
              <a:rPr lang="en-GB" b="1" dirty="0" smtClean="0">
                <a:solidFill>
                  <a:srgbClr val="FF0000"/>
                </a:solidFill>
              </a:rPr>
              <a:t>Robotics </a:t>
            </a:r>
            <a:r>
              <a:rPr lang="en-GB" b="1" dirty="0">
                <a:solidFill>
                  <a:srgbClr val="FF0000"/>
                </a:solidFill>
              </a:rPr>
              <a:t>and </a:t>
            </a:r>
            <a:r>
              <a:rPr lang="en-GB" b="1" dirty="0" smtClean="0">
                <a:solidFill>
                  <a:srgbClr val="FF0000"/>
                </a:solidFill>
              </a:rPr>
              <a:t>Automation</a:t>
            </a:r>
            <a:r>
              <a:rPr lang="en-GB" dirty="0" smtClean="0"/>
              <a:t>: </a:t>
            </a:r>
            <a:r>
              <a:rPr lang="en-MY" b="1" u="sng" dirty="0" smtClean="0"/>
              <a:t>Robotics in surgery</a:t>
            </a:r>
            <a:endParaRPr lang="en-MY" b="1" u="sng" dirty="0"/>
          </a:p>
          <a:p>
            <a:r>
              <a:rPr lang="en-MY" b="1" dirty="0" smtClean="0">
                <a:solidFill>
                  <a:schemeClr val="accent6">
                    <a:lumMod val="50000"/>
                  </a:schemeClr>
                </a:solidFill>
              </a:rPr>
              <a:t>b</a:t>
            </a:r>
            <a:r>
              <a:rPr lang="en-MY" b="1" dirty="0">
                <a:solidFill>
                  <a:schemeClr val="accent6">
                    <a:lumMod val="50000"/>
                  </a:schemeClr>
                </a:solidFill>
              </a:rPr>
              <a:t>. Benefits</a:t>
            </a:r>
            <a:r>
              <a:rPr lang="en-MY" b="1" dirty="0" smtClean="0">
                <a:solidFill>
                  <a:schemeClr val="accent6">
                    <a:lumMod val="50000"/>
                  </a:schemeClr>
                </a:solidFill>
              </a:rPr>
              <a:t>:</a:t>
            </a:r>
            <a:endParaRPr lang="en-MY" b="1" dirty="0">
              <a:solidFill>
                <a:schemeClr val="accent6">
                  <a:lumMod val="50000"/>
                </a:schemeClr>
              </a:solidFill>
            </a:endParaRPr>
          </a:p>
          <a:p>
            <a:r>
              <a:rPr lang="en-MY" dirty="0"/>
              <a:t>- </a:t>
            </a:r>
            <a:r>
              <a:rPr lang="en-MY" dirty="0" smtClean="0"/>
              <a:t>Reduced Trauma: </a:t>
            </a:r>
            <a:r>
              <a:rPr lang="en-MY" dirty="0"/>
              <a:t>Smaller incisions lead to less pain, reduced blood loss, and minimal scarring.</a:t>
            </a:r>
          </a:p>
          <a:p>
            <a:r>
              <a:rPr lang="en-MY" dirty="0"/>
              <a:t>- </a:t>
            </a:r>
            <a:r>
              <a:rPr lang="en-MY" dirty="0" smtClean="0"/>
              <a:t>Faster Recovery: </a:t>
            </a:r>
            <a:r>
              <a:rPr lang="en-MY" dirty="0"/>
              <a:t>Patients typically experience shorter hospital stays and quicker recovery times.</a:t>
            </a:r>
          </a:p>
          <a:p>
            <a:r>
              <a:rPr lang="en-MY" dirty="0"/>
              <a:t>- </a:t>
            </a:r>
            <a:r>
              <a:rPr lang="en-MY" dirty="0" smtClean="0"/>
              <a:t>Precision </a:t>
            </a:r>
            <a:r>
              <a:rPr lang="en-MY" dirty="0"/>
              <a:t>and </a:t>
            </a:r>
            <a:r>
              <a:rPr lang="en-MY" dirty="0" smtClean="0"/>
              <a:t>Control: </a:t>
            </a:r>
            <a:r>
              <a:rPr lang="en-MY" dirty="0"/>
              <a:t>Surgeons benefit from improved accuracy, reducing the risk of complications and improving surgical outcomes</a:t>
            </a:r>
            <a:r>
              <a:rPr lang="en-MY" dirty="0" smtClean="0"/>
              <a:t>.</a:t>
            </a:r>
            <a:endParaRPr lang="en-MY" dirty="0"/>
          </a:p>
          <a:p>
            <a:r>
              <a:rPr lang="en-MY" b="1" dirty="0" smtClean="0">
                <a:solidFill>
                  <a:schemeClr val="accent6">
                    <a:lumMod val="50000"/>
                  </a:schemeClr>
                </a:solidFill>
              </a:rPr>
              <a:t>c</a:t>
            </a:r>
            <a:r>
              <a:rPr lang="en-MY" b="1" dirty="0">
                <a:solidFill>
                  <a:schemeClr val="accent6">
                    <a:lumMod val="50000"/>
                  </a:schemeClr>
                </a:solidFill>
              </a:rPr>
              <a:t>. Types of Robotic Surgical Procedures</a:t>
            </a:r>
            <a:r>
              <a:rPr lang="en-MY" b="1" dirty="0" smtClean="0">
                <a:solidFill>
                  <a:schemeClr val="accent6">
                    <a:lumMod val="50000"/>
                  </a:schemeClr>
                </a:solidFill>
              </a:rPr>
              <a:t>:</a:t>
            </a:r>
            <a:endParaRPr lang="en-MY" b="1" dirty="0">
              <a:solidFill>
                <a:schemeClr val="accent6">
                  <a:lumMod val="50000"/>
                </a:schemeClr>
              </a:solidFill>
            </a:endParaRPr>
          </a:p>
          <a:p>
            <a:r>
              <a:rPr lang="en-MY" dirty="0"/>
              <a:t>- </a:t>
            </a:r>
            <a:r>
              <a:rPr lang="en-MY" dirty="0" smtClean="0"/>
              <a:t>Cardiac Surgery: </a:t>
            </a:r>
            <a:r>
              <a:rPr lang="en-MY" dirty="0"/>
              <a:t>Robots assist in procedures like coronary artery bypass and valve repair.</a:t>
            </a:r>
          </a:p>
          <a:p>
            <a:r>
              <a:rPr lang="en-MY" dirty="0"/>
              <a:t>- </a:t>
            </a:r>
            <a:r>
              <a:rPr lang="en-MY" dirty="0" err="1" smtClean="0"/>
              <a:t>Orthopedic</a:t>
            </a:r>
            <a:r>
              <a:rPr lang="en-MY" dirty="0" smtClean="0"/>
              <a:t> Surgery: </a:t>
            </a:r>
            <a:r>
              <a:rPr lang="en-MY" dirty="0"/>
              <a:t>Robots are used in joint replacements and spinal surgeries.</a:t>
            </a:r>
          </a:p>
          <a:p>
            <a:r>
              <a:rPr lang="en-MY" dirty="0"/>
              <a:t>- </a:t>
            </a:r>
            <a:r>
              <a:rPr lang="en-MY" dirty="0" smtClean="0"/>
              <a:t>Neurosurgery: </a:t>
            </a:r>
            <a:r>
              <a:rPr lang="en-MY" dirty="0"/>
              <a:t>Robotic systems aid in the precise removal of brain </a:t>
            </a:r>
            <a:r>
              <a:rPr lang="en-MY" dirty="0" err="1"/>
              <a:t>tumors</a:t>
            </a:r>
            <a:r>
              <a:rPr lang="en-MY" dirty="0"/>
              <a:t> and other neurological procedures.</a:t>
            </a:r>
          </a:p>
          <a:p>
            <a:pPr marL="0" indent="0">
              <a:buNone/>
            </a:pPr>
            <a:endParaRPr lang="en-MY" dirty="0"/>
          </a:p>
        </p:txBody>
      </p:sp>
    </p:spTree>
    <p:extLst>
      <p:ext uri="{BB962C8B-B14F-4D97-AF65-F5344CB8AC3E}">
        <p14:creationId xmlns:p14="http://schemas.microsoft.com/office/powerpoint/2010/main" val="41343036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14315"/>
            <a:ext cx="10364451" cy="1596177"/>
          </a:xfrm>
        </p:spPr>
        <p:txBody>
          <a:bodyPr/>
          <a:lstStyle/>
          <a:p>
            <a:r>
              <a:rPr lang="en-GB" dirty="0"/>
              <a:t>Future Trends and </a:t>
            </a:r>
            <a:r>
              <a:rPr lang="en-GB" dirty="0" smtClean="0"/>
              <a:t>Developments</a:t>
            </a:r>
            <a:endParaRPr lang="en-MY" dirty="0"/>
          </a:p>
        </p:txBody>
      </p:sp>
      <p:sp>
        <p:nvSpPr>
          <p:cNvPr id="3" name="Content Placeholder 2"/>
          <p:cNvSpPr>
            <a:spLocks noGrp="1"/>
          </p:cNvSpPr>
          <p:nvPr>
            <p:ph sz="quarter" idx="13"/>
          </p:nvPr>
        </p:nvSpPr>
        <p:spPr>
          <a:xfrm>
            <a:off x="913774" y="1418602"/>
            <a:ext cx="10363826" cy="5136022"/>
          </a:xfrm>
        </p:spPr>
        <p:txBody>
          <a:bodyPr>
            <a:normAutofit/>
          </a:bodyPr>
          <a:lstStyle/>
          <a:p>
            <a:r>
              <a:rPr lang="en-GB" b="1" dirty="0" smtClean="0">
                <a:solidFill>
                  <a:srgbClr val="FF0000"/>
                </a:solidFill>
              </a:rPr>
              <a:t>Robotics </a:t>
            </a:r>
            <a:r>
              <a:rPr lang="en-GB" b="1" dirty="0">
                <a:solidFill>
                  <a:srgbClr val="FF0000"/>
                </a:solidFill>
              </a:rPr>
              <a:t>and </a:t>
            </a:r>
            <a:r>
              <a:rPr lang="en-GB" b="1" dirty="0" smtClean="0">
                <a:solidFill>
                  <a:srgbClr val="FF0000"/>
                </a:solidFill>
              </a:rPr>
              <a:t>Automation</a:t>
            </a:r>
            <a:r>
              <a:rPr lang="en-GB" dirty="0" smtClean="0"/>
              <a:t>: </a:t>
            </a:r>
            <a:endParaRPr lang="en-MY" dirty="0"/>
          </a:p>
          <a:p>
            <a:r>
              <a:rPr lang="en-MY" b="1" u="sng" dirty="0" smtClean="0"/>
              <a:t>2</a:t>
            </a:r>
            <a:r>
              <a:rPr lang="en-MY" b="1" u="sng" dirty="0"/>
              <a:t>. </a:t>
            </a:r>
            <a:r>
              <a:rPr lang="en-MY" b="1" u="sng" dirty="0" smtClean="0"/>
              <a:t>Robotics </a:t>
            </a:r>
            <a:r>
              <a:rPr lang="en-MY" b="1" u="sng" dirty="0"/>
              <a:t>in </a:t>
            </a:r>
            <a:r>
              <a:rPr lang="en-MY" b="1" u="sng" dirty="0" smtClean="0"/>
              <a:t>Caregiving</a:t>
            </a:r>
            <a:endParaRPr lang="en-MY" b="1" u="sng" dirty="0"/>
          </a:p>
          <a:p>
            <a:r>
              <a:rPr lang="en-MY" b="1" dirty="0" smtClean="0">
                <a:solidFill>
                  <a:schemeClr val="accent6">
                    <a:lumMod val="50000"/>
                  </a:schemeClr>
                </a:solidFill>
              </a:rPr>
              <a:t>a</a:t>
            </a:r>
            <a:r>
              <a:rPr lang="en-MY" b="1" dirty="0">
                <a:solidFill>
                  <a:schemeClr val="accent6">
                    <a:lumMod val="50000"/>
                  </a:schemeClr>
                </a:solidFill>
              </a:rPr>
              <a:t>. Assistive Robots</a:t>
            </a:r>
            <a:r>
              <a:rPr lang="en-MY" b="1" dirty="0" smtClean="0">
                <a:solidFill>
                  <a:schemeClr val="accent6">
                    <a:lumMod val="50000"/>
                  </a:schemeClr>
                </a:solidFill>
              </a:rPr>
              <a:t>:</a:t>
            </a:r>
            <a:endParaRPr lang="en-MY" b="1" dirty="0">
              <a:solidFill>
                <a:schemeClr val="accent6">
                  <a:lumMod val="50000"/>
                </a:schemeClr>
              </a:solidFill>
            </a:endParaRPr>
          </a:p>
          <a:p>
            <a:r>
              <a:rPr lang="en-MY" dirty="0"/>
              <a:t>- </a:t>
            </a:r>
            <a:r>
              <a:rPr lang="en-MY" dirty="0" smtClean="0"/>
              <a:t>Mobility Assistance: </a:t>
            </a:r>
            <a:r>
              <a:rPr lang="en-MY" dirty="0"/>
              <a:t>Robots like exoskeletons and robotic walkers help patients with mobility impairments regain movement and independence.</a:t>
            </a:r>
          </a:p>
          <a:p>
            <a:r>
              <a:rPr lang="en-MY" dirty="0"/>
              <a:t>- </a:t>
            </a:r>
            <a:r>
              <a:rPr lang="en-MY" dirty="0" smtClean="0"/>
              <a:t>Lifting </a:t>
            </a:r>
            <a:r>
              <a:rPr lang="en-MY" dirty="0"/>
              <a:t>and </a:t>
            </a:r>
            <a:r>
              <a:rPr lang="en-MY" dirty="0" smtClean="0"/>
              <a:t>Transfer: </a:t>
            </a:r>
            <a:r>
              <a:rPr lang="en-MY" dirty="0"/>
              <a:t>Robots assist caregivers in lifting and transferring patients, reducing the risk of injury for both patients and caregivers</a:t>
            </a:r>
            <a:r>
              <a:rPr lang="en-MY" dirty="0" smtClean="0"/>
              <a:t>.</a:t>
            </a:r>
            <a:endParaRPr lang="en-MY" dirty="0"/>
          </a:p>
          <a:p>
            <a:pPr marL="0" indent="0">
              <a:buNone/>
            </a:pPr>
            <a:endParaRPr lang="en-MY" dirty="0"/>
          </a:p>
        </p:txBody>
      </p:sp>
    </p:spTree>
    <p:extLst>
      <p:ext uri="{BB962C8B-B14F-4D97-AF65-F5344CB8AC3E}">
        <p14:creationId xmlns:p14="http://schemas.microsoft.com/office/powerpoint/2010/main" val="3759234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14315"/>
            <a:ext cx="10364451" cy="1596177"/>
          </a:xfrm>
        </p:spPr>
        <p:txBody>
          <a:bodyPr/>
          <a:lstStyle/>
          <a:p>
            <a:r>
              <a:rPr lang="en-GB" dirty="0"/>
              <a:t>Future Trends and </a:t>
            </a:r>
            <a:r>
              <a:rPr lang="en-GB" dirty="0" smtClean="0"/>
              <a:t>Developments</a:t>
            </a:r>
            <a:endParaRPr lang="en-MY" dirty="0"/>
          </a:p>
        </p:txBody>
      </p:sp>
      <p:sp>
        <p:nvSpPr>
          <p:cNvPr id="3" name="Content Placeholder 2"/>
          <p:cNvSpPr>
            <a:spLocks noGrp="1"/>
          </p:cNvSpPr>
          <p:nvPr>
            <p:ph sz="quarter" idx="13"/>
          </p:nvPr>
        </p:nvSpPr>
        <p:spPr>
          <a:xfrm>
            <a:off x="913774" y="1418602"/>
            <a:ext cx="10363826" cy="5136022"/>
          </a:xfrm>
        </p:spPr>
        <p:txBody>
          <a:bodyPr>
            <a:normAutofit/>
          </a:bodyPr>
          <a:lstStyle/>
          <a:p>
            <a:r>
              <a:rPr lang="en-GB" b="1" dirty="0" smtClean="0">
                <a:solidFill>
                  <a:srgbClr val="FF0000"/>
                </a:solidFill>
              </a:rPr>
              <a:t>Robotics </a:t>
            </a:r>
            <a:r>
              <a:rPr lang="en-GB" b="1" dirty="0">
                <a:solidFill>
                  <a:srgbClr val="FF0000"/>
                </a:solidFill>
              </a:rPr>
              <a:t>and </a:t>
            </a:r>
            <a:r>
              <a:rPr lang="en-GB" b="1" dirty="0" smtClean="0">
                <a:solidFill>
                  <a:srgbClr val="FF0000"/>
                </a:solidFill>
              </a:rPr>
              <a:t>Automation</a:t>
            </a:r>
            <a:r>
              <a:rPr lang="en-GB" dirty="0" smtClean="0"/>
              <a:t>: </a:t>
            </a:r>
            <a:r>
              <a:rPr lang="en-MY" dirty="0" smtClean="0"/>
              <a:t>- </a:t>
            </a:r>
            <a:r>
              <a:rPr lang="en-MY" b="1" u="sng" dirty="0" smtClean="0"/>
              <a:t>Robotics </a:t>
            </a:r>
            <a:r>
              <a:rPr lang="en-MY" b="1" u="sng" dirty="0"/>
              <a:t>in </a:t>
            </a:r>
            <a:r>
              <a:rPr lang="en-MY" b="1" u="sng" dirty="0" smtClean="0"/>
              <a:t>Caregiving</a:t>
            </a:r>
            <a:endParaRPr lang="en-MY" b="1" u="sng" dirty="0"/>
          </a:p>
          <a:p>
            <a:r>
              <a:rPr lang="en-MY" b="1" dirty="0" smtClean="0">
                <a:solidFill>
                  <a:schemeClr val="accent6">
                    <a:lumMod val="50000"/>
                  </a:schemeClr>
                </a:solidFill>
              </a:rPr>
              <a:t>b</a:t>
            </a:r>
            <a:r>
              <a:rPr lang="en-MY" b="1" dirty="0">
                <a:solidFill>
                  <a:schemeClr val="accent6">
                    <a:lumMod val="50000"/>
                  </a:schemeClr>
                </a:solidFill>
              </a:rPr>
              <a:t>. Social Robots</a:t>
            </a:r>
            <a:r>
              <a:rPr lang="en-MY" b="1" dirty="0" smtClean="0">
                <a:solidFill>
                  <a:schemeClr val="accent6">
                    <a:lumMod val="50000"/>
                  </a:schemeClr>
                </a:solidFill>
              </a:rPr>
              <a:t>:</a:t>
            </a:r>
            <a:endParaRPr lang="en-MY" b="1" dirty="0">
              <a:solidFill>
                <a:schemeClr val="accent6">
                  <a:lumMod val="50000"/>
                </a:schemeClr>
              </a:solidFill>
            </a:endParaRPr>
          </a:p>
          <a:p>
            <a:r>
              <a:rPr lang="en-MY" dirty="0"/>
              <a:t>- </a:t>
            </a:r>
            <a:r>
              <a:rPr lang="en-MY" dirty="0" smtClean="0"/>
              <a:t>Companionship: </a:t>
            </a:r>
            <a:r>
              <a:rPr lang="en-MY" dirty="0"/>
              <a:t>Robots like Paro the seal provide companionship and emotional support to patients, particularly the elderly and those with dementia.</a:t>
            </a:r>
          </a:p>
          <a:p>
            <a:r>
              <a:rPr lang="en-MY" dirty="0"/>
              <a:t>- </a:t>
            </a:r>
            <a:r>
              <a:rPr lang="en-MY" dirty="0" smtClean="0"/>
              <a:t>Cognitive Support: </a:t>
            </a:r>
            <a:r>
              <a:rPr lang="en-MY" dirty="0"/>
              <a:t>Robots can engage patients in cognitive exercises, helping to maintain or improve mental functions</a:t>
            </a:r>
            <a:r>
              <a:rPr lang="en-MY" dirty="0" smtClean="0"/>
              <a:t>.</a:t>
            </a:r>
            <a:endParaRPr lang="en-MY" dirty="0"/>
          </a:p>
          <a:p>
            <a:r>
              <a:rPr lang="en-MY" b="1" dirty="0" smtClean="0">
                <a:solidFill>
                  <a:schemeClr val="accent6">
                    <a:lumMod val="50000"/>
                  </a:schemeClr>
                </a:solidFill>
              </a:rPr>
              <a:t>c</a:t>
            </a:r>
            <a:r>
              <a:rPr lang="en-MY" b="1" dirty="0">
                <a:solidFill>
                  <a:schemeClr val="accent6">
                    <a:lumMod val="50000"/>
                  </a:schemeClr>
                </a:solidFill>
              </a:rPr>
              <a:t>. Monitoring and Reminders</a:t>
            </a:r>
            <a:r>
              <a:rPr lang="en-MY" b="1" dirty="0" smtClean="0">
                <a:solidFill>
                  <a:schemeClr val="accent6">
                    <a:lumMod val="50000"/>
                  </a:schemeClr>
                </a:solidFill>
              </a:rPr>
              <a:t>:</a:t>
            </a:r>
            <a:endParaRPr lang="en-MY" b="1" dirty="0">
              <a:solidFill>
                <a:schemeClr val="accent6">
                  <a:lumMod val="50000"/>
                </a:schemeClr>
              </a:solidFill>
            </a:endParaRPr>
          </a:p>
          <a:p>
            <a:r>
              <a:rPr lang="en-MY" dirty="0"/>
              <a:t>- </a:t>
            </a:r>
            <a:r>
              <a:rPr lang="en-MY" dirty="0" smtClean="0"/>
              <a:t>Medication Management: </a:t>
            </a:r>
            <a:r>
              <a:rPr lang="en-MY" dirty="0"/>
              <a:t>Robots can remind patients to take their medications and monitor adherence.</a:t>
            </a:r>
          </a:p>
          <a:p>
            <a:r>
              <a:rPr lang="en-MY" dirty="0"/>
              <a:t>- </a:t>
            </a:r>
            <a:r>
              <a:rPr lang="en-MY" dirty="0" smtClean="0"/>
              <a:t>Health Monitoring: </a:t>
            </a:r>
            <a:r>
              <a:rPr lang="en-MY" dirty="0"/>
              <a:t>Robots equipped with sensors can monitor vital signs and alert caregivers to any abnormalities.</a:t>
            </a:r>
          </a:p>
          <a:p>
            <a:pPr marL="0" indent="0">
              <a:buNone/>
            </a:pPr>
            <a:endParaRPr lang="en-MY" dirty="0"/>
          </a:p>
        </p:txBody>
      </p:sp>
    </p:spTree>
    <p:extLst>
      <p:ext uri="{BB962C8B-B14F-4D97-AF65-F5344CB8AC3E}">
        <p14:creationId xmlns:p14="http://schemas.microsoft.com/office/powerpoint/2010/main" val="4093701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71586"/>
            <a:ext cx="10364451" cy="1596177"/>
          </a:xfrm>
        </p:spPr>
        <p:txBody>
          <a:bodyPr/>
          <a:lstStyle/>
          <a:p>
            <a:r>
              <a:rPr lang="en-GB" dirty="0"/>
              <a:t>Future Trends and Developments</a:t>
            </a:r>
            <a:endParaRPr lang="en-MY" dirty="0"/>
          </a:p>
        </p:txBody>
      </p:sp>
      <p:sp>
        <p:nvSpPr>
          <p:cNvPr id="3" name="Content Placeholder 2"/>
          <p:cNvSpPr>
            <a:spLocks noGrp="1"/>
          </p:cNvSpPr>
          <p:nvPr>
            <p:ph sz="quarter" idx="13"/>
          </p:nvPr>
        </p:nvSpPr>
        <p:spPr>
          <a:xfrm>
            <a:off x="913774" y="1239140"/>
            <a:ext cx="10363826" cy="4552059"/>
          </a:xfrm>
        </p:spPr>
        <p:txBody>
          <a:bodyPr>
            <a:normAutofit/>
          </a:bodyPr>
          <a:lstStyle/>
          <a:p>
            <a:r>
              <a:rPr lang="en-GB" b="1" dirty="0">
                <a:solidFill>
                  <a:srgbClr val="FF0000"/>
                </a:solidFill>
              </a:rPr>
              <a:t>Robotics and Automation</a:t>
            </a:r>
            <a:r>
              <a:rPr lang="en-GB" dirty="0" smtClean="0"/>
              <a:t>:</a:t>
            </a:r>
          </a:p>
          <a:p>
            <a:r>
              <a:rPr lang="en-MY" b="1" u="sng" dirty="0"/>
              <a:t>3. </a:t>
            </a:r>
            <a:r>
              <a:rPr lang="en-MY" b="1" u="sng" dirty="0" smtClean="0"/>
              <a:t>Robotics </a:t>
            </a:r>
            <a:r>
              <a:rPr lang="en-MY" b="1" u="sng" dirty="0"/>
              <a:t>in Patient </a:t>
            </a:r>
            <a:r>
              <a:rPr lang="en-MY" b="1" u="sng" dirty="0" smtClean="0"/>
              <a:t>Support</a:t>
            </a:r>
            <a:endParaRPr lang="en-MY" b="1" u="sng" dirty="0"/>
          </a:p>
          <a:p>
            <a:r>
              <a:rPr lang="en-MY" b="1" dirty="0" smtClean="0">
                <a:solidFill>
                  <a:schemeClr val="accent6">
                    <a:lumMod val="50000"/>
                  </a:schemeClr>
                </a:solidFill>
              </a:rPr>
              <a:t>a</a:t>
            </a:r>
            <a:r>
              <a:rPr lang="en-MY" b="1" dirty="0">
                <a:solidFill>
                  <a:schemeClr val="accent6">
                    <a:lumMod val="50000"/>
                  </a:schemeClr>
                </a:solidFill>
              </a:rPr>
              <a:t>. Rehabilitation</a:t>
            </a:r>
            <a:r>
              <a:rPr lang="en-MY" b="1" dirty="0" smtClean="0">
                <a:solidFill>
                  <a:schemeClr val="accent6">
                    <a:lumMod val="50000"/>
                  </a:schemeClr>
                </a:solidFill>
              </a:rPr>
              <a:t>:</a:t>
            </a:r>
            <a:endParaRPr lang="en-MY" b="1" dirty="0">
              <a:solidFill>
                <a:schemeClr val="accent6">
                  <a:lumMod val="50000"/>
                </a:schemeClr>
              </a:solidFill>
            </a:endParaRPr>
          </a:p>
          <a:p>
            <a:r>
              <a:rPr lang="en-MY" dirty="0"/>
              <a:t>- </a:t>
            </a:r>
            <a:r>
              <a:rPr lang="en-MY" dirty="0" smtClean="0"/>
              <a:t>Robotic </a:t>
            </a:r>
            <a:r>
              <a:rPr lang="en-MY" dirty="0"/>
              <a:t>Therapy </a:t>
            </a:r>
            <a:r>
              <a:rPr lang="en-MY" dirty="0" smtClean="0"/>
              <a:t>Devices: </a:t>
            </a:r>
            <a:r>
              <a:rPr lang="en-MY" dirty="0"/>
              <a:t>Robots assist in physical rehabilitation by providing consistent and precise movements, helping patients recover motor functions after strokes or injuries.</a:t>
            </a:r>
          </a:p>
          <a:p>
            <a:r>
              <a:rPr lang="en-MY" dirty="0"/>
              <a:t>- </a:t>
            </a:r>
            <a:r>
              <a:rPr lang="en-MY" dirty="0" smtClean="0"/>
              <a:t>Interactive Rehab: </a:t>
            </a:r>
            <a:r>
              <a:rPr lang="en-MY" dirty="0"/>
              <a:t>Robots like the </a:t>
            </a:r>
            <a:r>
              <a:rPr lang="en-MY" dirty="0" err="1"/>
              <a:t>Lokomat</a:t>
            </a:r>
            <a:r>
              <a:rPr lang="en-MY" dirty="0"/>
              <a:t> support gait training by providing body weight support and guiding the patient’s legs on a treadmill</a:t>
            </a:r>
            <a:r>
              <a:rPr lang="en-MY" dirty="0" smtClean="0"/>
              <a:t>.</a:t>
            </a:r>
            <a:endParaRPr lang="en-MY" dirty="0"/>
          </a:p>
          <a:p>
            <a:endParaRPr lang="en-MY" dirty="0"/>
          </a:p>
        </p:txBody>
      </p:sp>
    </p:spTree>
    <p:extLst>
      <p:ext uri="{BB962C8B-B14F-4D97-AF65-F5344CB8AC3E}">
        <p14:creationId xmlns:p14="http://schemas.microsoft.com/office/powerpoint/2010/main" val="2104763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31407"/>
            <a:ext cx="10364451" cy="1596177"/>
          </a:xfrm>
        </p:spPr>
        <p:txBody>
          <a:bodyPr/>
          <a:lstStyle/>
          <a:p>
            <a:r>
              <a:rPr lang="en-GB" b="1" dirty="0" smtClean="0"/>
              <a:t>Introduction</a:t>
            </a:r>
            <a:endParaRPr lang="en-MY" b="1" dirty="0"/>
          </a:p>
        </p:txBody>
      </p:sp>
      <p:sp>
        <p:nvSpPr>
          <p:cNvPr id="3" name="Content Placeholder 2"/>
          <p:cNvSpPr>
            <a:spLocks noGrp="1"/>
          </p:cNvSpPr>
          <p:nvPr>
            <p:ph sz="quarter" idx="13"/>
          </p:nvPr>
        </p:nvSpPr>
        <p:spPr>
          <a:xfrm>
            <a:off x="838200" y="1563880"/>
            <a:ext cx="10515600" cy="4613083"/>
          </a:xfrm>
        </p:spPr>
        <p:txBody>
          <a:bodyPr>
            <a:normAutofit/>
          </a:bodyPr>
          <a:lstStyle/>
          <a:p>
            <a:r>
              <a:rPr lang="en-US" dirty="0" smtClean="0"/>
              <a:t>The </a:t>
            </a:r>
            <a:r>
              <a:rPr lang="en-US" dirty="0"/>
              <a:t>concept of the digital revolution refers to the </a:t>
            </a:r>
            <a:r>
              <a:rPr lang="en-US" b="1" dirty="0">
                <a:solidFill>
                  <a:srgbClr val="FF0000"/>
                </a:solidFill>
              </a:rPr>
              <a:t>rapid advancement </a:t>
            </a:r>
            <a:r>
              <a:rPr lang="en-US" dirty="0"/>
              <a:t>and integration of digital technologies across various sectors, fundamentally transforming how we live, work, and interact</a:t>
            </a:r>
            <a:r>
              <a:rPr lang="en-US" dirty="0" smtClean="0"/>
              <a:t>.</a:t>
            </a:r>
          </a:p>
          <a:p>
            <a:pPr lvl="1"/>
            <a:r>
              <a:rPr lang="en-US" dirty="0" smtClean="0"/>
              <a:t> </a:t>
            </a:r>
            <a:r>
              <a:rPr lang="en-US" dirty="0"/>
              <a:t>In healthcare, this revolution is particularly impactful, driving innovations and improvements in patient care, healthcare management, and medical research.</a:t>
            </a:r>
            <a:endParaRPr lang="en-MY" dirty="0"/>
          </a:p>
        </p:txBody>
      </p:sp>
      <p:pic>
        <p:nvPicPr>
          <p:cNvPr id="4" name="Picture 3"/>
          <p:cNvPicPr>
            <a:picLocks noChangeAspect="1"/>
          </p:cNvPicPr>
          <p:nvPr/>
        </p:nvPicPr>
        <p:blipFill>
          <a:blip r:embed="rId2"/>
          <a:stretch>
            <a:fillRect/>
          </a:stretch>
        </p:blipFill>
        <p:spPr>
          <a:xfrm>
            <a:off x="4002252" y="3888336"/>
            <a:ext cx="4073211" cy="2288627"/>
          </a:xfrm>
          <a:prstGeom prst="rect">
            <a:avLst/>
          </a:prstGeom>
        </p:spPr>
      </p:pic>
    </p:spTree>
    <p:extLst>
      <p:ext uri="{BB962C8B-B14F-4D97-AF65-F5344CB8AC3E}">
        <p14:creationId xmlns:p14="http://schemas.microsoft.com/office/powerpoint/2010/main" val="38217454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71586"/>
            <a:ext cx="10364451" cy="1596177"/>
          </a:xfrm>
        </p:spPr>
        <p:txBody>
          <a:bodyPr/>
          <a:lstStyle/>
          <a:p>
            <a:r>
              <a:rPr lang="en-GB" dirty="0"/>
              <a:t>Future Trends and Developments</a:t>
            </a:r>
            <a:endParaRPr lang="en-MY" dirty="0"/>
          </a:p>
        </p:txBody>
      </p:sp>
      <p:sp>
        <p:nvSpPr>
          <p:cNvPr id="3" name="Content Placeholder 2"/>
          <p:cNvSpPr>
            <a:spLocks noGrp="1"/>
          </p:cNvSpPr>
          <p:nvPr>
            <p:ph sz="quarter" idx="13"/>
          </p:nvPr>
        </p:nvSpPr>
        <p:spPr>
          <a:xfrm>
            <a:off x="913774" y="1239140"/>
            <a:ext cx="10363826" cy="4552059"/>
          </a:xfrm>
        </p:spPr>
        <p:txBody>
          <a:bodyPr>
            <a:normAutofit fontScale="92500" lnSpcReduction="20000"/>
          </a:bodyPr>
          <a:lstStyle/>
          <a:p>
            <a:r>
              <a:rPr lang="en-GB" b="1" dirty="0">
                <a:solidFill>
                  <a:srgbClr val="FF0000"/>
                </a:solidFill>
              </a:rPr>
              <a:t>Robotics and </a:t>
            </a:r>
            <a:r>
              <a:rPr lang="en-GB" b="1" dirty="0" smtClean="0">
                <a:solidFill>
                  <a:srgbClr val="FF0000"/>
                </a:solidFill>
              </a:rPr>
              <a:t>Automation</a:t>
            </a:r>
            <a:r>
              <a:rPr lang="en-GB" dirty="0" smtClean="0"/>
              <a:t>: </a:t>
            </a:r>
            <a:r>
              <a:rPr lang="en-MY" b="1" u="sng" dirty="0" smtClean="0"/>
              <a:t>Robotics </a:t>
            </a:r>
            <a:r>
              <a:rPr lang="en-MY" b="1" u="sng" dirty="0"/>
              <a:t>in Patient </a:t>
            </a:r>
            <a:r>
              <a:rPr lang="en-MY" b="1" u="sng" dirty="0" smtClean="0"/>
              <a:t>Support</a:t>
            </a:r>
            <a:endParaRPr lang="en-MY" b="1" u="sng" dirty="0"/>
          </a:p>
          <a:p>
            <a:r>
              <a:rPr lang="en-MY" b="1" dirty="0" smtClean="0">
                <a:solidFill>
                  <a:schemeClr val="accent6">
                    <a:lumMod val="50000"/>
                  </a:schemeClr>
                </a:solidFill>
              </a:rPr>
              <a:t>b</a:t>
            </a:r>
            <a:r>
              <a:rPr lang="en-MY" b="1" dirty="0">
                <a:solidFill>
                  <a:schemeClr val="accent6">
                    <a:lumMod val="50000"/>
                  </a:schemeClr>
                </a:solidFill>
              </a:rPr>
              <a:t>. Hospital and Home Automation</a:t>
            </a:r>
            <a:r>
              <a:rPr lang="en-MY" b="1" dirty="0" smtClean="0">
                <a:solidFill>
                  <a:schemeClr val="accent6">
                    <a:lumMod val="50000"/>
                  </a:schemeClr>
                </a:solidFill>
              </a:rPr>
              <a:t>:</a:t>
            </a:r>
            <a:endParaRPr lang="en-MY" b="1" dirty="0">
              <a:solidFill>
                <a:schemeClr val="accent6">
                  <a:lumMod val="50000"/>
                </a:schemeClr>
              </a:solidFill>
            </a:endParaRPr>
          </a:p>
          <a:p>
            <a:r>
              <a:rPr lang="en-MY" dirty="0"/>
              <a:t>- </a:t>
            </a:r>
            <a:r>
              <a:rPr lang="en-MY" dirty="0" smtClean="0"/>
              <a:t>Service Robots: </a:t>
            </a:r>
            <a:r>
              <a:rPr lang="en-MY" dirty="0"/>
              <a:t>Robots in hospitals can deliver medications, supplies, and meals, reducing the workload on healthcare staff and ensuring timely delivery.</a:t>
            </a:r>
          </a:p>
          <a:p>
            <a:r>
              <a:rPr lang="en-MY" dirty="0"/>
              <a:t>- </a:t>
            </a:r>
            <a:r>
              <a:rPr lang="en-MY" dirty="0" smtClean="0"/>
              <a:t>Home </a:t>
            </a:r>
            <a:r>
              <a:rPr lang="en-MY" dirty="0"/>
              <a:t>Care </a:t>
            </a:r>
            <a:r>
              <a:rPr lang="en-MY" dirty="0" smtClean="0"/>
              <a:t>Robots: </a:t>
            </a:r>
            <a:r>
              <a:rPr lang="en-MY" dirty="0"/>
              <a:t>In-home robots assist with daily activities, such as cleaning and meal preparation, enhancing the quality of life for patients with limited mobility</a:t>
            </a:r>
            <a:r>
              <a:rPr lang="en-MY" dirty="0" smtClean="0"/>
              <a:t>.</a:t>
            </a:r>
            <a:endParaRPr lang="en-MY" dirty="0"/>
          </a:p>
          <a:p>
            <a:r>
              <a:rPr lang="en-MY" b="1" dirty="0" smtClean="0">
                <a:solidFill>
                  <a:schemeClr val="accent6">
                    <a:lumMod val="50000"/>
                  </a:schemeClr>
                </a:solidFill>
              </a:rPr>
              <a:t>c</a:t>
            </a:r>
            <a:r>
              <a:rPr lang="en-MY" b="1" dirty="0">
                <a:solidFill>
                  <a:schemeClr val="accent6">
                    <a:lumMod val="50000"/>
                  </a:schemeClr>
                </a:solidFill>
              </a:rPr>
              <a:t>. Telepresence Robots</a:t>
            </a:r>
            <a:r>
              <a:rPr lang="en-MY" b="1" dirty="0" smtClean="0">
                <a:solidFill>
                  <a:schemeClr val="accent6">
                    <a:lumMod val="50000"/>
                  </a:schemeClr>
                </a:solidFill>
              </a:rPr>
              <a:t>:</a:t>
            </a:r>
            <a:endParaRPr lang="en-MY" b="1" dirty="0">
              <a:solidFill>
                <a:schemeClr val="accent6">
                  <a:lumMod val="50000"/>
                </a:schemeClr>
              </a:solidFill>
            </a:endParaRPr>
          </a:p>
          <a:p>
            <a:r>
              <a:rPr lang="en-MY" dirty="0"/>
              <a:t>- </a:t>
            </a:r>
            <a:r>
              <a:rPr lang="en-MY" dirty="0" smtClean="0"/>
              <a:t>Remote Consultations: </a:t>
            </a:r>
            <a:r>
              <a:rPr lang="en-MY" dirty="0"/>
              <a:t>Telepresence robots allow healthcare providers to remotely interact with patients, conduct virtual rounds, and provide consultations, improving access to care.</a:t>
            </a:r>
          </a:p>
          <a:p>
            <a:r>
              <a:rPr lang="en-MY" dirty="0"/>
              <a:t>- </a:t>
            </a:r>
            <a:r>
              <a:rPr lang="en-MY" dirty="0" smtClean="0"/>
              <a:t>Family Interaction: </a:t>
            </a:r>
            <a:r>
              <a:rPr lang="en-MY" dirty="0"/>
              <a:t>These robots enable patients to stay connected with family members, reducing feelings of isolation.</a:t>
            </a:r>
          </a:p>
          <a:p>
            <a:endParaRPr lang="en-MY" dirty="0"/>
          </a:p>
        </p:txBody>
      </p:sp>
    </p:spTree>
    <p:extLst>
      <p:ext uri="{BB962C8B-B14F-4D97-AF65-F5344CB8AC3E}">
        <p14:creationId xmlns:p14="http://schemas.microsoft.com/office/powerpoint/2010/main" val="12682658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596177"/>
          </a:xfrm>
        </p:spPr>
        <p:txBody>
          <a:bodyPr/>
          <a:lstStyle/>
          <a:p>
            <a:r>
              <a:rPr lang="en-GB" dirty="0" smtClean="0"/>
              <a:t>SUMMARY</a:t>
            </a:r>
            <a:endParaRPr lang="en-MY" dirty="0"/>
          </a:p>
        </p:txBody>
      </p:sp>
      <p:sp>
        <p:nvSpPr>
          <p:cNvPr id="3" name="Content Placeholder 2"/>
          <p:cNvSpPr>
            <a:spLocks noGrp="1"/>
          </p:cNvSpPr>
          <p:nvPr>
            <p:ph sz="quarter" idx="13"/>
          </p:nvPr>
        </p:nvSpPr>
        <p:spPr>
          <a:xfrm>
            <a:off x="913774" y="1204956"/>
            <a:ext cx="10802510" cy="5494947"/>
          </a:xfrm>
        </p:spPr>
        <p:txBody>
          <a:bodyPr>
            <a:normAutofit fontScale="70000" lnSpcReduction="20000"/>
          </a:bodyPr>
          <a:lstStyle/>
          <a:p>
            <a:pPr marL="0" indent="0">
              <a:buNone/>
            </a:pPr>
            <a:r>
              <a:rPr lang="en-US" b="1" dirty="0"/>
              <a:t>The Digital Revolution in Chronic and Palliative Care Management</a:t>
            </a:r>
          </a:p>
          <a:p>
            <a:r>
              <a:rPr lang="en-US" b="1" dirty="0"/>
              <a:t>Enhanced Patient Care</a:t>
            </a:r>
            <a:r>
              <a:rPr lang="en-US" dirty="0"/>
              <a:t>:</a:t>
            </a:r>
          </a:p>
          <a:p>
            <a:pPr lvl="1"/>
            <a:r>
              <a:rPr lang="en-US" b="1" dirty="0"/>
              <a:t>Personalized Treatment</a:t>
            </a:r>
            <a:r>
              <a:rPr lang="en-US" dirty="0"/>
              <a:t>: Use of AI and data analytics for tailored treatment plans.</a:t>
            </a:r>
          </a:p>
          <a:p>
            <a:pPr lvl="1"/>
            <a:r>
              <a:rPr lang="en-US" b="1" dirty="0"/>
              <a:t>Remote Monitoring</a:t>
            </a:r>
            <a:r>
              <a:rPr lang="en-US" dirty="0"/>
              <a:t>: Wearable devices and telehealth services for continuous patient monitoring.</a:t>
            </a:r>
          </a:p>
          <a:p>
            <a:r>
              <a:rPr lang="en-US" b="1" dirty="0"/>
              <a:t>Improved Efficiency</a:t>
            </a:r>
            <a:r>
              <a:rPr lang="en-US" dirty="0"/>
              <a:t>:</a:t>
            </a:r>
          </a:p>
          <a:p>
            <a:pPr lvl="1"/>
            <a:r>
              <a:rPr lang="en-US" b="1" dirty="0"/>
              <a:t>Automated Processes</a:t>
            </a:r>
            <a:r>
              <a:rPr lang="en-US" dirty="0"/>
              <a:t>: Streamlining administrative tasks with AI and automation.</a:t>
            </a:r>
          </a:p>
          <a:p>
            <a:pPr lvl="1"/>
            <a:r>
              <a:rPr lang="en-US" b="1" dirty="0"/>
              <a:t>Resource Optimization</a:t>
            </a:r>
            <a:r>
              <a:rPr lang="en-US" dirty="0"/>
              <a:t>: Efficient use of medical resources and personnel.</a:t>
            </a:r>
          </a:p>
          <a:p>
            <a:r>
              <a:rPr lang="en-US" b="1" dirty="0"/>
              <a:t>Better Patient Outcomes</a:t>
            </a:r>
            <a:r>
              <a:rPr lang="en-US" dirty="0"/>
              <a:t>:</a:t>
            </a:r>
          </a:p>
          <a:p>
            <a:pPr lvl="1"/>
            <a:r>
              <a:rPr lang="en-US" b="1" dirty="0"/>
              <a:t>Early Detection</a:t>
            </a:r>
            <a:r>
              <a:rPr lang="en-US" dirty="0"/>
              <a:t>: Predictive analytics for early identification of health issues.</a:t>
            </a:r>
          </a:p>
          <a:p>
            <a:pPr lvl="1"/>
            <a:r>
              <a:rPr lang="en-US" b="1" dirty="0"/>
              <a:t>Proactive Management</a:t>
            </a:r>
            <a:r>
              <a:rPr lang="en-US" dirty="0"/>
              <a:t>: Continuous care adjustments based on real-time data.</a:t>
            </a:r>
          </a:p>
          <a:p>
            <a:r>
              <a:rPr lang="en-US" b="1" dirty="0"/>
              <a:t>Increased Accessibility</a:t>
            </a:r>
            <a:r>
              <a:rPr lang="en-US" dirty="0"/>
              <a:t>:</a:t>
            </a:r>
          </a:p>
          <a:p>
            <a:pPr lvl="1"/>
            <a:r>
              <a:rPr lang="en-US" b="1" dirty="0"/>
              <a:t>Telehealth</a:t>
            </a:r>
            <a:r>
              <a:rPr lang="en-US" dirty="0"/>
              <a:t>: Expanded access to care for patients in remote or underserved areas.</a:t>
            </a:r>
          </a:p>
          <a:p>
            <a:pPr lvl="1"/>
            <a:r>
              <a:rPr lang="en-US" b="1" dirty="0"/>
              <a:t>Mobile Health</a:t>
            </a:r>
            <a:r>
              <a:rPr lang="en-US" dirty="0"/>
              <a:t>: Health management through smartphones and mobile applications.</a:t>
            </a:r>
          </a:p>
          <a:p>
            <a:r>
              <a:rPr lang="en-US" b="1" dirty="0"/>
              <a:t>Future Prospects</a:t>
            </a:r>
            <a:r>
              <a:rPr lang="en-US" dirty="0"/>
              <a:t>:</a:t>
            </a:r>
          </a:p>
          <a:p>
            <a:pPr lvl="1"/>
            <a:r>
              <a:rPr lang="en-US" b="1" dirty="0"/>
              <a:t>Integration of Emerging Technologies</a:t>
            </a:r>
            <a:r>
              <a:rPr lang="en-US" dirty="0"/>
              <a:t>: VR, AR, and </a:t>
            </a:r>
            <a:r>
              <a:rPr lang="en-US" dirty="0" err="1"/>
              <a:t>blockchain</a:t>
            </a:r>
            <a:r>
              <a:rPr lang="en-US" dirty="0"/>
              <a:t> for enhanced care delivery.</a:t>
            </a:r>
          </a:p>
          <a:p>
            <a:pPr lvl="1"/>
            <a:r>
              <a:rPr lang="en-US" b="1" dirty="0"/>
              <a:t>Continued Innovation</a:t>
            </a:r>
            <a:r>
              <a:rPr lang="en-US" dirty="0"/>
              <a:t>: Ongoing advancements in technology and their applications in healthcare.</a:t>
            </a:r>
          </a:p>
          <a:p>
            <a:r>
              <a:rPr lang="en-US" b="1" dirty="0"/>
              <a:t>The digital revolution is transforming chronic and palliative care, ensuring better patient care, enhanced efficiency, and improved outcomes.</a:t>
            </a:r>
          </a:p>
          <a:p>
            <a:endParaRPr lang="en-MY" dirty="0"/>
          </a:p>
        </p:txBody>
      </p:sp>
    </p:spTree>
    <p:extLst>
      <p:ext uri="{BB962C8B-B14F-4D97-AF65-F5344CB8AC3E}">
        <p14:creationId xmlns:p14="http://schemas.microsoft.com/office/powerpoint/2010/main" val="8641797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48498"/>
            <a:ext cx="10364451" cy="1596177"/>
          </a:xfrm>
        </p:spPr>
        <p:txBody>
          <a:bodyPr/>
          <a:lstStyle/>
          <a:p>
            <a:r>
              <a:rPr lang="en-US" dirty="0" err="1" smtClean="0"/>
              <a:t>REferences</a:t>
            </a:r>
            <a:endParaRPr lang="en-MY" dirty="0"/>
          </a:p>
        </p:txBody>
      </p:sp>
      <p:sp>
        <p:nvSpPr>
          <p:cNvPr id="3" name="Content Placeholder 2"/>
          <p:cNvSpPr>
            <a:spLocks noGrp="1"/>
          </p:cNvSpPr>
          <p:nvPr>
            <p:ph sz="quarter" idx="13"/>
          </p:nvPr>
        </p:nvSpPr>
        <p:spPr>
          <a:xfrm>
            <a:off x="913774" y="1401510"/>
            <a:ext cx="10363826" cy="4389689"/>
          </a:xfrm>
        </p:spPr>
        <p:txBody>
          <a:bodyPr>
            <a:normAutofit fontScale="47500" lnSpcReduction="20000"/>
          </a:bodyPr>
          <a:lstStyle/>
          <a:p>
            <a:r>
              <a:rPr lang="en-MY" dirty="0" err="1"/>
              <a:t>Allsop</a:t>
            </a:r>
            <a:r>
              <a:rPr lang="en-MY" dirty="0"/>
              <a:t>, M., </a:t>
            </a:r>
            <a:r>
              <a:rPr lang="en-MY" dirty="0" err="1"/>
              <a:t>Chumbley</a:t>
            </a:r>
            <a:r>
              <a:rPr lang="en-MY" dirty="0"/>
              <a:t>, K., </a:t>
            </a:r>
            <a:r>
              <a:rPr lang="en-MY" dirty="0" err="1"/>
              <a:t>Birtwistle</a:t>
            </a:r>
            <a:r>
              <a:rPr lang="en-MY" dirty="0"/>
              <a:t>, J., Bennett, M., &amp; </a:t>
            </a:r>
            <a:r>
              <a:rPr lang="en-MY" dirty="0" err="1"/>
              <a:t>Pocock</a:t>
            </a:r>
            <a:r>
              <a:rPr lang="en-MY" dirty="0"/>
              <a:t>, L. (2021). Building on sand: digital technologies for care coordination and advance care planning. BMJ Supportive &amp; Palliative Care, 12(2), 194-197. </a:t>
            </a:r>
            <a:r>
              <a:rPr lang="en-MY" u="sng" dirty="0">
                <a:hlinkClick r:id="rId2"/>
              </a:rPr>
              <a:t>https://doi.org/10.1136/bmjspcare-2021-003304</a:t>
            </a:r>
            <a:r>
              <a:rPr lang="en-MY" dirty="0"/>
              <a:t> </a:t>
            </a:r>
          </a:p>
          <a:p>
            <a:r>
              <a:rPr lang="en-MY" dirty="0"/>
              <a:t>Archer, S., Cheung, N., Williams, I., &amp; </a:t>
            </a:r>
            <a:r>
              <a:rPr lang="en-MY" dirty="0" err="1"/>
              <a:t>Darzi</a:t>
            </a:r>
            <a:r>
              <a:rPr lang="en-MY" dirty="0"/>
              <a:t>, A. (2021). The impact of digital health interventions on the psychological outcomes of patients and families receiving paediatric palliative care: a systematic review and narrative synthesis. Palliative Medicine, 35(10), 2017-2023. </a:t>
            </a:r>
            <a:r>
              <a:rPr lang="en-MY" u="sng" dirty="0">
                <a:hlinkClick r:id="rId3"/>
              </a:rPr>
              <a:t>https://doi.org/10.1177/02692163211026523</a:t>
            </a:r>
            <a:r>
              <a:rPr lang="en-MY" dirty="0"/>
              <a:t> </a:t>
            </a:r>
          </a:p>
          <a:p>
            <a:r>
              <a:rPr lang="en-MY" dirty="0"/>
              <a:t>Archer, S., Cheung, N., Williams, I., &amp; </a:t>
            </a:r>
            <a:r>
              <a:rPr lang="en-MY" dirty="0" err="1"/>
              <a:t>Darzi</a:t>
            </a:r>
            <a:r>
              <a:rPr lang="en-MY" dirty="0"/>
              <a:t>, A. (2021). The impact of digital health interventions on the psychological outcomes of patients and families receiving paediatric palliative care: a systematic review and narrative synthesis. Palliative Medicine, 35(10), 2017-2023. </a:t>
            </a:r>
            <a:r>
              <a:rPr lang="en-MY" u="sng" dirty="0">
                <a:hlinkClick r:id="rId3"/>
              </a:rPr>
              <a:t>https://doi.org/10.1177/02692163211026523</a:t>
            </a:r>
            <a:r>
              <a:rPr lang="en-MY" dirty="0"/>
              <a:t> </a:t>
            </a:r>
          </a:p>
          <a:p>
            <a:r>
              <a:rPr lang="en-MY" dirty="0"/>
              <a:t>Crosby, B., </a:t>
            </a:r>
            <a:r>
              <a:rPr lang="en-MY" dirty="0" err="1"/>
              <a:t>Hanchanale</a:t>
            </a:r>
            <a:r>
              <a:rPr lang="en-MY" dirty="0"/>
              <a:t>, S., Stanley, S., &amp; </a:t>
            </a:r>
            <a:r>
              <a:rPr lang="en-MY" dirty="0" err="1"/>
              <a:t>Nwosu</a:t>
            </a:r>
            <a:r>
              <a:rPr lang="en-MY" dirty="0"/>
              <a:t>, A. (2021). Evaluating the use of video communication technology in a hospital specialist palliative care team during the covid-19 pandemic. </a:t>
            </a:r>
            <a:r>
              <a:rPr lang="en-MY" dirty="0" err="1"/>
              <a:t>Amrc</a:t>
            </a:r>
            <a:r>
              <a:rPr lang="en-MY" dirty="0"/>
              <a:t> Open Research, 3, 5. </a:t>
            </a:r>
            <a:r>
              <a:rPr lang="en-MY" u="sng" dirty="0">
                <a:hlinkClick r:id="rId4"/>
              </a:rPr>
              <a:t>https://doi.org/10.12688/amrcopenres.12969.1</a:t>
            </a:r>
            <a:r>
              <a:rPr lang="en-MY" dirty="0"/>
              <a:t> </a:t>
            </a:r>
          </a:p>
          <a:p>
            <a:r>
              <a:rPr lang="en-MY" dirty="0" err="1"/>
              <a:t>Disalvo</a:t>
            </a:r>
            <a:r>
              <a:rPr lang="en-MY" dirty="0"/>
              <a:t>, D., Agar, M., Caplan, G., </a:t>
            </a:r>
            <a:r>
              <a:rPr lang="en-MY" dirty="0" err="1"/>
              <a:t>Murtagh</a:t>
            </a:r>
            <a:r>
              <a:rPr lang="en-MY" dirty="0"/>
              <a:t>, F., Luckett, T., </a:t>
            </a:r>
            <a:r>
              <a:rPr lang="en-MY" dirty="0" err="1"/>
              <a:t>Heneka</a:t>
            </a:r>
            <a:r>
              <a:rPr lang="en-MY" dirty="0"/>
              <a:t>, N., … &amp; Phillips, J. (2021). Virtual models of care for people with palliative care needs living in their own home: a systematic meta-review and narrative synthesis. Palliative Medicine, 35(8), 1385-1406. </a:t>
            </a:r>
            <a:r>
              <a:rPr lang="en-MY" u="sng" dirty="0">
                <a:hlinkClick r:id="rId5"/>
              </a:rPr>
              <a:t>https://doi.org/10.1177/02692163211024451</a:t>
            </a:r>
            <a:r>
              <a:rPr lang="en-MY" dirty="0"/>
              <a:t> </a:t>
            </a:r>
          </a:p>
          <a:p>
            <a:r>
              <a:rPr lang="en-MY" dirty="0" err="1"/>
              <a:t>Disalvo</a:t>
            </a:r>
            <a:r>
              <a:rPr lang="en-MY" dirty="0"/>
              <a:t>, D., Agar, M., Caplan, G., </a:t>
            </a:r>
            <a:r>
              <a:rPr lang="en-MY" dirty="0" err="1"/>
              <a:t>Murtagh</a:t>
            </a:r>
            <a:r>
              <a:rPr lang="en-MY" dirty="0"/>
              <a:t>, F., Luckett, T., </a:t>
            </a:r>
            <a:r>
              <a:rPr lang="en-MY" dirty="0" err="1"/>
              <a:t>Heneka</a:t>
            </a:r>
            <a:r>
              <a:rPr lang="en-MY" dirty="0"/>
              <a:t>, N., … &amp; Phillips, J. (2021). Virtual models of care for people with palliative care needs living in their own home: a systematic meta-review and narrative synthesis. Palliative Medicine, 35(8), 1385-1406. </a:t>
            </a:r>
            <a:r>
              <a:rPr lang="en-MY" u="sng" dirty="0">
                <a:hlinkClick r:id="rId5"/>
              </a:rPr>
              <a:t>https://doi.org/10.1177/02692163211024451</a:t>
            </a:r>
            <a:r>
              <a:rPr lang="en-MY" dirty="0"/>
              <a:t> </a:t>
            </a:r>
          </a:p>
          <a:p>
            <a:r>
              <a:rPr lang="en-MY" dirty="0"/>
              <a:t>Dunleavy, L., Preston, N., </a:t>
            </a:r>
            <a:r>
              <a:rPr lang="en-MY" dirty="0" err="1"/>
              <a:t>Bajwah</a:t>
            </a:r>
            <a:r>
              <a:rPr lang="en-MY" dirty="0"/>
              <a:t>, S., Bradshaw, A., Cripps, R., Fraser, L., … &amp; </a:t>
            </a:r>
            <a:r>
              <a:rPr lang="en-MY" dirty="0" err="1"/>
              <a:t>Walshe</a:t>
            </a:r>
            <a:r>
              <a:rPr lang="en-MY" dirty="0"/>
              <a:t>, C. (2021). ‘necessity is the mother of invention’: specialist palliative care service innovation and practice change in response to covid-19. results from a multinational survey (</a:t>
            </a:r>
            <a:r>
              <a:rPr lang="en-MY" dirty="0" err="1"/>
              <a:t>covpall</a:t>
            </a:r>
            <a:r>
              <a:rPr lang="en-MY" dirty="0"/>
              <a:t>). Palliative Medicine, 35(5), 814-829. </a:t>
            </a:r>
            <a:r>
              <a:rPr lang="en-MY" u="sng" dirty="0">
                <a:hlinkClick r:id="rId6"/>
              </a:rPr>
              <a:t>https://doi.org/10.1177/02692163211000660</a:t>
            </a:r>
            <a:r>
              <a:rPr lang="en-MY" dirty="0"/>
              <a:t> </a:t>
            </a:r>
          </a:p>
          <a:p>
            <a:r>
              <a:rPr lang="en-MY" dirty="0"/>
              <a:t>Dunleavy, L., Preston, N., Bradshaw, A., Cripps, R., Fraser, L., </a:t>
            </a:r>
            <a:r>
              <a:rPr lang="en-MY" dirty="0" err="1"/>
              <a:t>Maddocks</a:t>
            </a:r>
            <a:r>
              <a:rPr lang="en-MY" dirty="0"/>
              <a:t>, M., … &amp; </a:t>
            </a:r>
            <a:r>
              <a:rPr lang="en-MY" dirty="0" err="1"/>
              <a:t>Walshe</a:t>
            </a:r>
            <a:r>
              <a:rPr lang="en-MY" dirty="0"/>
              <a:t>, C. (2020). ‘necessity is the mother of invention’: specialist palliative care service innovation and practice change in response to covid-19. results from a multi-national survey (</a:t>
            </a:r>
            <a:r>
              <a:rPr lang="en-MY" dirty="0" err="1"/>
              <a:t>covpall</a:t>
            </a:r>
            <a:r>
              <a:rPr lang="en-MY" dirty="0"/>
              <a:t>).. </a:t>
            </a:r>
            <a:r>
              <a:rPr lang="en-MY" u="sng" dirty="0">
                <a:hlinkClick r:id="rId7"/>
              </a:rPr>
              <a:t>https://doi.org/10.1101/2020.10.29.20215996</a:t>
            </a:r>
            <a:r>
              <a:rPr lang="en-MY" dirty="0"/>
              <a:t> </a:t>
            </a:r>
          </a:p>
          <a:p>
            <a:r>
              <a:rPr lang="en-MY" dirty="0" err="1"/>
              <a:t>Guo</a:t>
            </a:r>
            <a:r>
              <a:rPr lang="en-MY" dirty="0"/>
              <a:t>, J. (2024). Nursing informatics competency and its associated factors among palliative care nurses: an online survey in mainland china. BMC Nursing, 23(1). </a:t>
            </a:r>
            <a:r>
              <a:rPr lang="en-MY" u="sng" dirty="0">
                <a:hlinkClick r:id="rId8"/>
              </a:rPr>
              <a:t>https://doi.org/10.1186/s12912-024-01803-5</a:t>
            </a:r>
            <a:r>
              <a:rPr lang="en-MY" dirty="0"/>
              <a:t> </a:t>
            </a:r>
          </a:p>
        </p:txBody>
      </p:sp>
    </p:spTree>
    <p:extLst>
      <p:ext uri="{BB962C8B-B14F-4D97-AF65-F5344CB8AC3E}">
        <p14:creationId xmlns:p14="http://schemas.microsoft.com/office/powerpoint/2010/main" val="37463074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596177"/>
          </a:xfrm>
        </p:spPr>
        <p:txBody>
          <a:bodyPr/>
          <a:lstStyle/>
          <a:p>
            <a:r>
              <a:rPr lang="en-US" dirty="0" err="1" smtClean="0"/>
              <a:t>REferences</a:t>
            </a:r>
            <a:endParaRPr lang="en-MY" dirty="0"/>
          </a:p>
        </p:txBody>
      </p:sp>
      <p:sp>
        <p:nvSpPr>
          <p:cNvPr id="3" name="Content Placeholder 2"/>
          <p:cNvSpPr>
            <a:spLocks noGrp="1"/>
          </p:cNvSpPr>
          <p:nvPr>
            <p:ph sz="quarter" idx="13"/>
          </p:nvPr>
        </p:nvSpPr>
        <p:spPr>
          <a:xfrm>
            <a:off x="913774" y="1247686"/>
            <a:ext cx="10363826" cy="4543513"/>
          </a:xfrm>
        </p:spPr>
        <p:txBody>
          <a:bodyPr>
            <a:normAutofit fontScale="55000" lnSpcReduction="20000"/>
          </a:bodyPr>
          <a:lstStyle/>
          <a:p>
            <a:r>
              <a:rPr lang="en-MY" dirty="0" smtClean="0"/>
              <a:t>May</a:t>
            </a:r>
            <a:r>
              <a:rPr lang="en-MY" dirty="0"/>
              <a:t>, S., Bruch, D., </a:t>
            </a:r>
            <a:r>
              <a:rPr lang="en-MY" dirty="0" err="1"/>
              <a:t>Gehlhaar</a:t>
            </a:r>
            <a:r>
              <a:rPr lang="en-MY" dirty="0"/>
              <a:t>, A., </a:t>
            </a:r>
            <a:r>
              <a:rPr lang="en-MY" dirty="0" err="1"/>
              <a:t>Linderkamp</a:t>
            </a:r>
            <a:r>
              <a:rPr lang="en-MY" dirty="0"/>
              <a:t>, F., </a:t>
            </a:r>
            <a:r>
              <a:rPr lang="en-MY" dirty="0" err="1"/>
              <a:t>Stahlhut</a:t>
            </a:r>
            <a:r>
              <a:rPr lang="en-MY" dirty="0"/>
              <a:t>, K., </a:t>
            </a:r>
            <a:r>
              <a:rPr lang="en-MY" dirty="0" err="1"/>
              <a:t>Heinze</a:t>
            </a:r>
            <a:r>
              <a:rPr lang="en-MY" dirty="0"/>
              <a:t>, M., … &amp; </a:t>
            </a:r>
            <a:r>
              <a:rPr lang="en-MY" dirty="0" err="1"/>
              <a:t>Muehlensiepen</a:t>
            </a:r>
            <a:r>
              <a:rPr lang="en-MY" dirty="0"/>
              <a:t>, F. (2022). Digital technologies in routine palliative care delivery: an exploratory qualitative study with health care professionals in </a:t>
            </a:r>
            <a:r>
              <a:rPr lang="en-MY" dirty="0" err="1"/>
              <a:t>germany</a:t>
            </a:r>
            <a:r>
              <a:rPr lang="en-MY" dirty="0"/>
              <a:t>. BMC Health Services Research, 22(1). </a:t>
            </a:r>
            <a:r>
              <a:rPr lang="en-MY" u="sng" dirty="0">
                <a:hlinkClick r:id="rId2"/>
              </a:rPr>
              <a:t>https://doi.org/10.1186/s12913-022-08802-9</a:t>
            </a:r>
            <a:r>
              <a:rPr lang="en-MY" dirty="0"/>
              <a:t> </a:t>
            </a:r>
          </a:p>
          <a:p>
            <a:r>
              <a:rPr lang="en-MY" dirty="0"/>
              <a:t>May, S., Bruch, D., </a:t>
            </a:r>
            <a:r>
              <a:rPr lang="en-MY" dirty="0" err="1"/>
              <a:t>Gehlhaar</a:t>
            </a:r>
            <a:r>
              <a:rPr lang="en-MY" dirty="0"/>
              <a:t>, A., </a:t>
            </a:r>
            <a:r>
              <a:rPr lang="en-MY" dirty="0" err="1"/>
              <a:t>Linderkamp</a:t>
            </a:r>
            <a:r>
              <a:rPr lang="en-MY" dirty="0"/>
              <a:t>, F., </a:t>
            </a:r>
            <a:r>
              <a:rPr lang="en-MY" dirty="0" err="1"/>
              <a:t>Stahlhut</a:t>
            </a:r>
            <a:r>
              <a:rPr lang="en-MY" dirty="0"/>
              <a:t>, K., </a:t>
            </a:r>
            <a:r>
              <a:rPr lang="en-MY" dirty="0" err="1"/>
              <a:t>Heinze</a:t>
            </a:r>
            <a:r>
              <a:rPr lang="en-MY" dirty="0"/>
              <a:t>, M., … &amp; </a:t>
            </a:r>
            <a:r>
              <a:rPr lang="en-MY" dirty="0" err="1"/>
              <a:t>Muehlensiepen</a:t>
            </a:r>
            <a:r>
              <a:rPr lang="en-MY" dirty="0"/>
              <a:t>, F. (2022). Digital technologies in routine palliative care delivery: an exploratory qualitative study with health care professionals in </a:t>
            </a:r>
            <a:r>
              <a:rPr lang="en-MY" dirty="0" err="1"/>
              <a:t>germany</a:t>
            </a:r>
            <a:r>
              <a:rPr lang="en-MY" dirty="0"/>
              <a:t>. BMC Health Services Research, 22(1). </a:t>
            </a:r>
            <a:r>
              <a:rPr lang="en-MY" u="sng" dirty="0">
                <a:hlinkClick r:id="rId2"/>
              </a:rPr>
              <a:t>https://doi.org/10.1186/s12913-022-08802-9</a:t>
            </a:r>
            <a:r>
              <a:rPr lang="en-MY" dirty="0"/>
              <a:t> </a:t>
            </a:r>
          </a:p>
          <a:p>
            <a:r>
              <a:rPr lang="en-MY" dirty="0"/>
              <a:t>May, S., Bruch, D., </a:t>
            </a:r>
            <a:r>
              <a:rPr lang="en-MY" dirty="0" err="1"/>
              <a:t>Gehlhaar</a:t>
            </a:r>
            <a:r>
              <a:rPr lang="en-MY" dirty="0"/>
              <a:t>, A., </a:t>
            </a:r>
            <a:r>
              <a:rPr lang="en-MY" dirty="0" err="1"/>
              <a:t>Linderkamp</a:t>
            </a:r>
            <a:r>
              <a:rPr lang="en-MY" dirty="0"/>
              <a:t>, F., </a:t>
            </a:r>
            <a:r>
              <a:rPr lang="en-MY" dirty="0" err="1"/>
              <a:t>Stahlhut</a:t>
            </a:r>
            <a:r>
              <a:rPr lang="en-MY" dirty="0"/>
              <a:t>, K., </a:t>
            </a:r>
            <a:r>
              <a:rPr lang="en-MY" dirty="0" err="1"/>
              <a:t>Heinze</a:t>
            </a:r>
            <a:r>
              <a:rPr lang="en-MY" dirty="0"/>
              <a:t>, M., … &amp; </a:t>
            </a:r>
            <a:r>
              <a:rPr lang="en-MY" dirty="0" err="1"/>
              <a:t>Muehlensiepen</a:t>
            </a:r>
            <a:r>
              <a:rPr lang="en-MY" dirty="0"/>
              <a:t>, F. (2022). Digital technologies in routine palliative care delivery: an exploratory qualitative study with health care professionals in </a:t>
            </a:r>
            <a:r>
              <a:rPr lang="en-MY" dirty="0" err="1"/>
              <a:t>germany</a:t>
            </a:r>
            <a:r>
              <a:rPr lang="en-MY" dirty="0"/>
              <a:t>. BMC Health Services Research, 22(1). </a:t>
            </a:r>
            <a:r>
              <a:rPr lang="en-MY" u="sng" dirty="0">
                <a:hlinkClick r:id="rId2"/>
              </a:rPr>
              <a:t>https://doi.org/10.1186/s12913-022-08802-9</a:t>
            </a:r>
            <a:r>
              <a:rPr lang="en-MY" dirty="0"/>
              <a:t> </a:t>
            </a:r>
          </a:p>
          <a:p>
            <a:r>
              <a:rPr lang="en-MY" dirty="0"/>
              <a:t>Mills, J., Fox, J., </a:t>
            </a:r>
            <a:r>
              <a:rPr lang="en-MY" dirty="0" err="1"/>
              <a:t>Damarell</a:t>
            </a:r>
            <a:r>
              <a:rPr lang="en-MY" dirty="0"/>
              <a:t>, R., </a:t>
            </a:r>
            <a:r>
              <a:rPr lang="en-MY" dirty="0" err="1"/>
              <a:t>Tieman</a:t>
            </a:r>
            <a:r>
              <a:rPr lang="en-MY" dirty="0"/>
              <a:t>, J., &amp; Yates, P. (2021). Palliative care providers’ use of digital health and perspectives on technological innovation: a national study. BMC Palliative Care, 20(1). </a:t>
            </a:r>
            <a:r>
              <a:rPr lang="en-MY" u="sng" dirty="0">
                <a:hlinkClick r:id="rId3"/>
              </a:rPr>
              <a:t>https://doi.org/10.1186/s12904-021-00822-2</a:t>
            </a:r>
            <a:r>
              <a:rPr lang="en-MY" dirty="0"/>
              <a:t> </a:t>
            </a:r>
          </a:p>
          <a:p>
            <a:r>
              <a:rPr lang="en-MY" dirty="0" err="1"/>
              <a:t>Mwase</a:t>
            </a:r>
            <a:r>
              <a:rPr lang="en-MY" dirty="0"/>
              <a:t>, C., </a:t>
            </a:r>
            <a:r>
              <a:rPr lang="en-MY" dirty="0" err="1"/>
              <a:t>Nkhoma</a:t>
            </a:r>
            <a:r>
              <a:rPr lang="en-MY" dirty="0"/>
              <a:t>, K., &amp; </a:t>
            </a:r>
            <a:r>
              <a:rPr lang="en-MY" dirty="0" err="1"/>
              <a:t>Allsop</a:t>
            </a:r>
            <a:r>
              <a:rPr lang="en-MY" dirty="0"/>
              <a:t>, M. (2022). The role of digital health in palliative care for people living with </a:t>
            </a:r>
            <a:r>
              <a:rPr lang="en-MY" dirty="0" err="1"/>
              <a:t>hiv</a:t>
            </a:r>
            <a:r>
              <a:rPr lang="en-MY" dirty="0"/>
              <a:t> in </a:t>
            </a:r>
            <a:r>
              <a:rPr lang="en-MY" dirty="0" err="1"/>
              <a:t>sub-saharan</a:t>
            </a:r>
            <a:r>
              <a:rPr lang="en-MY" dirty="0"/>
              <a:t> </a:t>
            </a:r>
            <a:r>
              <a:rPr lang="en-MY" dirty="0" err="1"/>
              <a:t>africa</a:t>
            </a:r>
            <a:r>
              <a:rPr lang="en-MY" dirty="0"/>
              <a:t>: a systematic review. Digital Health, 8, 205520762211337. </a:t>
            </a:r>
            <a:r>
              <a:rPr lang="en-MY" u="sng" dirty="0">
                <a:hlinkClick r:id="rId4"/>
              </a:rPr>
              <a:t>https://doi.org/10.1177/20552076221133707</a:t>
            </a:r>
            <a:r>
              <a:rPr lang="en-MY" dirty="0"/>
              <a:t> </a:t>
            </a:r>
          </a:p>
          <a:p>
            <a:r>
              <a:rPr lang="en-MY" dirty="0"/>
              <a:t>Nguyen, M., Fujioka, J., </a:t>
            </a:r>
            <a:r>
              <a:rPr lang="en-MY" dirty="0" err="1"/>
              <a:t>Wentlandt</a:t>
            </a:r>
            <a:r>
              <a:rPr lang="en-MY" dirty="0"/>
              <a:t>, K., </a:t>
            </a:r>
            <a:r>
              <a:rPr lang="en-MY" dirty="0" err="1"/>
              <a:t>Onabajo</a:t>
            </a:r>
            <a:r>
              <a:rPr lang="en-MY" dirty="0"/>
              <a:t>, N., Wong, I., Bhatia, R., … &amp; </a:t>
            </a:r>
            <a:r>
              <a:rPr lang="en-MY" dirty="0" err="1"/>
              <a:t>Stamenova</a:t>
            </a:r>
            <a:r>
              <a:rPr lang="en-MY" dirty="0"/>
              <a:t>, V. (2020). Using the technology acceptance model to explore health provider and administrator perceptions of the usefulness and ease of using technology in palliative care. BMC Palliative Care, 19(1). </a:t>
            </a:r>
            <a:r>
              <a:rPr lang="en-MY" u="sng" dirty="0">
                <a:hlinkClick r:id="rId5"/>
              </a:rPr>
              <a:t>https://doi.org/10.1186/s12904-020-00644-8</a:t>
            </a:r>
            <a:r>
              <a:rPr lang="en-MY" dirty="0"/>
              <a:t> </a:t>
            </a:r>
          </a:p>
          <a:p>
            <a:r>
              <a:rPr lang="en-MY" dirty="0" err="1"/>
              <a:t>Nkhoma</a:t>
            </a:r>
            <a:r>
              <a:rPr lang="en-MY" dirty="0"/>
              <a:t>, K., </a:t>
            </a:r>
            <a:r>
              <a:rPr lang="en-MY" dirty="0" err="1"/>
              <a:t>Ebenso</a:t>
            </a:r>
            <a:r>
              <a:rPr lang="en-MY" dirty="0"/>
              <a:t>, B., </a:t>
            </a:r>
            <a:r>
              <a:rPr lang="en-MY" dirty="0" err="1"/>
              <a:t>Akeju</a:t>
            </a:r>
            <a:r>
              <a:rPr lang="en-MY" dirty="0"/>
              <a:t>, D., </a:t>
            </a:r>
            <a:r>
              <a:rPr lang="en-MY" dirty="0" err="1"/>
              <a:t>Adejoh</a:t>
            </a:r>
            <a:r>
              <a:rPr lang="en-MY" dirty="0"/>
              <a:t>, S., Bennett, M., </a:t>
            </a:r>
            <a:r>
              <a:rPr lang="en-MY" dirty="0" err="1"/>
              <a:t>Chirenje</a:t>
            </a:r>
            <a:r>
              <a:rPr lang="en-MY" dirty="0"/>
              <a:t>, M., … &amp; </a:t>
            </a:r>
            <a:r>
              <a:rPr lang="en-MY" dirty="0" err="1"/>
              <a:t>Allsop</a:t>
            </a:r>
            <a:r>
              <a:rPr lang="en-MY" dirty="0"/>
              <a:t>, M. (2021). Stakeholder perspectives and requirements to guide the development of digital technology for palliative cancer services: a multi-country, cross-sectional, qualitative study in </a:t>
            </a:r>
            <a:r>
              <a:rPr lang="en-MY" dirty="0" err="1"/>
              <a:t>nigeria</a:t>
            </a:r>
            <a:r>
              <a:rPr lang="en-MY" dirty="0"/>
              <a:t>, </a:t>
            </a:r>
            <a:r>
              <a:rPr lang="en-MY" dirty="0" err="1"/>
              <a:t>uganda</a:t>
            </a:r>
            <a:r>
              <a:rPr lang="en-MY" dirty="0"/>
              <a:t> and </a:t>
            </a:r>
            <a:r>
              <a:rPr lang="en-MY" dirty="0" err="1"/>
              <a:t>zimbabwe</a:t>
            </a:r>
            <a:r>
              <a:rPr lang="en-MY" dirty="0"/>
              <a:t>. BMC Palliative Care, 20(1). </a:t>
            </a:r>
            <a:r>
              <a:rPr lang="en-MY" u="sng" dirty="0">
                <a:hlinkClick r:id="rId6"/>
              </a:rPr>
              <a:t>https://doi.org/10.1186/s12904-020-00694-y</a:t>
            </a:r>
            <a:r>
              <a:rPr lang="en-MY" dirty="0"/>
              <a:t> </a:t>
            </a:r>
          </a:p>
          <a:p>
            <a:r>
              <a:rPr lang="en-MY" dirty="0" err="1"/>
              <a:t>Nwosu</a:t>
            </a:r>
            <a:r>
              <a:rPr lang="en-MY" dirty="0"/>
              <a:t>, A., </a:t>
            </a:r>
            <a:r>
              <a:rPr lang="en-MY" dirty="0" err="1"/>
              <a:t>McGlinchey</a:t>
            </a:r>
            <a:r>
              <a:rPr lang="en-MY" dirty="0"/>
              <a:t>, T., Sanders, J., Stanley, S., Palfrey, J., Lubbers, P., … &amp; Mason, S. (2022). Identification of digital health priorities for palliative care research: modified </a:t>
            </a:r>
            <a:r>
              <a:rPr lang="en-MY" dirty="0" err="1"/>
              <a:t>delphi</a:t>
            </a:r>
            <a:r>
              <a:rPr lang="en-MY" dirty="0"/>
              <a:t> study. </a:t>
            </a:r>
            <a:r>
              <a:rPr lang="en-MY" dirty="0" err="1"/>
              <a:t>Jmir</a:t>
            </a:r>
            <a:r>
              <a:rPr lang="en-MY" dirty="0"/>
              <a:t> Aging, 5(1), e32075. </a:t>
            </a:r>
            <a:r>
              <a:rPr lang="en-MY" u="sng" dirty="0">
                <a:hlinkClick r:id="rId7"/>
              </a:rPr>
              <a:t>https://doi.org/10.2196/32075</a:t>
            </a:r>
            <a:r>
              <a:rPr lang="en-MY" dirty="0"/>
              <a:t>  </a:t>
            </a:r>
          </a:p>
          <a:p>
            <a:pPr marL="0" indent="0">
              <a:buNone/>
            </a:pPr>
            <a:endParaRPr lang="en-MY" dirty="0"/>
          </a:p>
          <a:p>
            <a:endParaRPr lang="en-MY" dirty="0"/>
          </a:p>
        </p:txBody>
      </p:sp>
    </p:spTree>
    <p:extLst>
      <p:ext uri="{BB962C8B-B14F-4D97-AF65-F5344CB8AC3E}">
        <p14:creationId xmlns:p14="http://schemas.microsoft.com/office/powerpoint/2010/main" val="15667713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596177"/>
          </a:xfrm>
        </p:spPr>
        <p:txBody>
          <a:bodyPr/>
          <a:lstStyle/>
          <a:p>
            <a:r>
              <a:rPr lang="en-US" dirty="0" err="1" smtClean="0"/>
              <a:t>REferences</a:t>
            </a:r>
            <a:endParaRPr lang="en-MY" dirty="0"/>
          </a:p>
        </p:txBody>
      </p:sp>
      <p:sp>
        <p:nvSpPr>
          <p:cNvPr id="3" name="Content Placeholder 2"/>
          <p:cNvSpPr>
            <a:spLocks noGrp="1"/>
          </p:cNvSpPr>
          <p:nvPr>
            <p:ph sz="quarter" idx="13"/>
          </p:nvPr>
        </p:nvSpPr>
        <p:spPr>
          <a:xfrm>
            <a:off x="913774" y="1247686"/>
            <a:ext cx="10363826" cy="5161660"/>
          </a:xfrm>
        </p:spPr>
        <p:txBody>
          <a:bodyPr>
            <a:normAutofit fontScale="55000" lnSpcReduction="20000"/>
          </a:bodyPr>
          <a:lstStyle/>
          <a:p>
            <a:r>
              <a:rPr lang="en-MY" dirty="0" err="1" smtClean="0"/>
              <a:t>Oelschlägel</a:t>
            </a:r>
            <a:r>
              <a:rPr lang="en-MY" dirty="0"/>
              <a:t>, L. (2024). Implementation of remote home care: assessment guided by the re-aim framework. BMC Health Services Research, 24(1). </a:t>
            </a:r>
            <a:r>
              <a:rPr lang="en-MY" u="sng" dirty="0">
                <a:hlinkClick r:id="rId2"/>
              </a:rPr>
              <a:t>https://doi.org/10.1186/s12913-024-10625-9</a:t>
            </a:r>
            <a:r>
              <a:rPr lang="en-MY" dirty="0"/>
              <a:t> </a:t>
            </a:r>
          </a:p>
          <a:p>
            <a:r>
              <a:rPr lang="en-MY" dirty="0"/>
              <a:t>Payne, C., </a:t>
            </a:r>
            <a:r>
              <a:rPr lang="en-MY" dirty="0" err="1"/>
              <a:t>Kondylakis</a:t>
            </a:r>
            <a:r>
              <a:rPr lang="en-MY" dirty="0"/>
              <a:t>, H., &amp; </a:t>
            </a:r>
            <a:r>
              <a:rPr lang="en-MY" dirty="0" err="1"/>
              <a:t>Koumakis</a:t>
            </a:r>
            <a:r>
              <a:rPr lang="en-MY" dirty="0"/>
              <a:t>, L. (2022). Editorial: digital health for palliative care. Frontiers in Digital Health, 4. </a:t>
            </a:r>
            <a:r>
              <a:rPr lang="en-MY" u="sng" dirty="0">
                <a:hlinkClick r:id="rId3"/>
              </a:rPr>
              <a:t>https://doi.org/10.3389/fdgth.2022.888419</a:t>
            </a:r>
            <a:r>
              <a:rPr lang="en-MY" dirty="0"/>
              <a:t> </a:t>
            </a:r>
          </a:p>
          <a:p>
            <a:r>
              <a:rPr lang="en-MY" dirty="0"/>
              <a:t>Payne, S. (2023). Applying digital health in cancer and palliative care in </a:t>
            </a:r>
            <a:r>
              <a:rPr lang="en-MY" dirty="0" err="1"/>
              <a:t>europe</a:t>
            </a:r>
            <a:r>
              <a:rPr lang="en-MY" dirty="0"/>
              <a:t>: policy recommendations from an international expert workshop (</a:t>
            </a:r>
            <a:r>
              <a:rPr lang="en-MY" dirty="0" err="1"/>
              <a:t>mypal</a:t>
            </a:r>
            <a:r>
              <a:rPr lang="en-MY" dirty="0"/>
              <a:t> project). Journal of Palliative Medicine. </a:t>
            </a:r>
            <a:r>
              <a:rPr lang="en-MY" u="sng" dirty="0">
                <a:hlinkClick r:id="rId4"/>
              </a:rPr>
              <a:t>https://doi.org/10.1089/jpm.2023.0309</a:t>
            </a:r>
            <a:r>
              <a:rPr lang="en-MY" dirty="0"/>
              <a:t> </a:t>
            </a:r>
          </a:p>
          <a:p>
            <a:r>
              <a:rPr lang="en-MY" dirty="0" err="1"/>
              <a:t>Portz</a:t>
            </a:r>
            <a:r>
              <a:rPr lang="en-MY" dirty="0"/>
              <a:t>, J., Ford, K., Doyon, K., </a:t>
            </a:r>
            <a:r>
              <a:rPr lang="en-MY" dirty="0" err="1"/>
              <a:t>Bekelman</a:t>
            </a:r>
            <a:r>
              <a:rPr lang="en-MY" dirty="0"/>
              <a:t>, D., Boxer, R., </a:t>
            </a:r>
            <a:r>
              <a:rPr lang="en-MY" dirty="0" err="1"/>
              <a:t>Kutner</a:t>
            </a:r>
            <a:r>
              <a:rPr lang="en-MY" dirty="0"/>
              <a:t>, J., … &amp; Bull, S. (2020). Using grounded theory to inform the human-</a:t>
            </a:r>
            <a:r>
              <a:rPr lang="en-MY" dirty="0" err="1"/>
              <a:t>centered</a:t>
            </a:r>
            <a:r>
              <a:rPr lang="en-MY" dirty="0"/>
              <a:t> design of digital health in geriatric palliative care. Journal of Pain and Symptom Management, 60(6), 1181-1192.e1. </a:t>
            </a:r>
            <a:r>
              <a:rPr lang="en-MY" u="sng" dirty="0">
                <a:hlinkClick r:id="rId5"/>
              </a:rPr>
              <a:t>https://doi.org/10.1016/j.jpainsymman.2020.06.027</a:t>
            </a:r>
            <a:r>
              <a:rPr lang="en-MY" dirty="0"/>
              <a:t> </a:t>
            </a:r>
          </a:p>
          <a:p>
            <a:r>
              <a:rPr lang="en-MY" dirty="0"/>
              <a:t>Ritchey, K., Foy, A., </a:t>
            </a:r>
            <a:r>
              <a:rPr lang="en-MY" dirty="0" err="1"/>
              <a:t>McArdel</a:t>
            </a:r>
            <a:r>
              <a:rPr lang="en-MY" dirty="0"/>
              <a:t>, E., &amp; </a:t>
            </a:r>
            <a:r>
              <a:rPr lang="en-MY" dirty="0" err="1"/>
              <a:t>Gruenewald</a:t>
            </a:r>
            <a:r>
              <a:rPr lang="en-MY" dirty="0"/>
              <a:t>, D. (2020). Reinventing palliative care delivery in the era of covid-19: how telemedicine can support end of life care. American Journal of Hospice and Palliative Medicine®, 37(11), 992-997. </a:t>
            </a:r>
            <a:r>
              <a:rPr lang="en-MY" u="sng" dirty="0">
                <a:hlinkClick r:id="rId6"/>
              </a:rPr>
              <a:t>https://doi.org/10.1177/1049909120948235</a:t>
            </a:r>
            <a:r>
              <a:rPr lang="en-MY" dirty="0"/>
              <a:t> </a:t>
            </a:r>
          </a:p>
          <a:p>
            <a:r>
              <a:rPr lang="en-MY" dirty="0"/>
              <a:t>Stanley, S. (2024). How can technology be used to support communication in palliative care beyond the covid-19 pandemic: a mixed-methods national survey of palliative care healthcare professionals. BMC Palliative Care, 23(1). </a:t>
            </a:r>
            <a:r>
              <a:rPr lang="en-MY" u="sng" dirty="0">
                <a:hlinkClick r:id="rId7"/>
              </a:rPr>
              <a:t>https://doi.org/10.1186/s12904-024-01372-z</a:t>
            </a:r>
            <a:r>
              <a:rPr lang="en-MY" dirty="0"/>
              <a:t> </a:t>
            </a:r>
          </a:p>
          <a:p>
            <a:r>
              <a:rPr lang="en-MY" dirty="0"/>
              <a:t>Stanley, S. (2024). How can technology be used to support communication in palliative care beyond the covid-19 pandemic: a mixed-methods national survey of palliative care healthcare professionals. BMC Palliative Care, 23(1). </a:t>
            </a:r>
            <a:r>
              <a:rPr lang="en-MY" u="sng" dirty="0">
                <a:hlinkClick r:id="rId7"/>
              </a:rPr>
              <a:t>https://doi.org/10.1186/s12904-024-01372-z</a:t>
            </a:r>
            <a:r>
              <a:rPr lang="en-MY" dirty="0"/>
              <a:t> </a:t>
            </a:r>
          </a:p>
          <a:p>
            <a:r>
              <a:rPr lang="en-MY" dirty="0"/>
              <a:t>Sultana, A., </a:t>
            </a:r>
            <a:r>
              <a:rPr lang="en-MY" dirty="0" err="1"/>
              <a:t>Tasnim</a:t>
            </a:r>
            <a:r>
              <a:rPr lang="en-MY" dirty="0"/>
              <a:t>, S., Sharma, R., </a:t>
            </a:r>
            <a:r>
              <a:rPr lang="en-MY" dirty="0" err="1"/>
              <a:t>Pawar</a:t>
            </a:r>
            <a:r>
              <a:rPr lang="en-MY" dirty="0"/>
              <a:t>, P., </a:t>
            </a:r>
            <a:r>
              <a:rPr lang="en-MY" dirty="0" err="1"/>
              <a:t>Bhattcharya</a:t>
            </a:r>
            <a:r>
              <a:rPr lang="en-MY" dirty="0"/>
              <a:t>, S., &amp; Hossain, M. (2021). Psychosocial challenges in palliative care: bridging the gaps using digital health. Indian Journal of Palliative Care, 27, 442-447. </a:t>
            </a:r>
            <a:r>
              <a:rPr lang="en-MY" u="sng" dirty="0">
                <a:hlinkClick r:id="rId8"/>
              </a:rPr>
              <a:t>https://doi.org/10.25259/ijpc_381_20</a:t>
            </a:r>
            <a:r>
              <a:rPr lang="en-MY" dirty="0"/>
              <a:t> </a:t>
            </a:r>
          </a:p>
          <a:p>
            <a:r>
              <a:rPr lang="en-MY" dirty="0" err="1"/>
              <a:t>Widberg</a:t>
            </a:r>
            <a:r>
              <a:rPr lang="en-MY" dirty="0"/>
              <a:t>, C., </a:t>
            </a:r>
            <a:r>
              <a:rPr lang="en-MY" dirty="0" err="1"/>
              <a:t>Wiklund</a:t>
            </a:r>
            <a:r>
              <a:rPr lang="en-MY" dirty="0"/>
              <a:t>, B., &amp; </a:t>
            </a:r>
            <a:r>
              <a:rPr lang="en-MY" dirty="0" err="1"/>
              <a:t>Klarare</a:t>
            </a:r>
            <a:r>
              <a:rPr lang="en-MY" dirty="0"/>
              <a:t>, A. (2020). Patients’ experiences of </a:t>
            </a:r>
            <a:r>
              <a:rPr lang="en-MY" dirty="0" err="1"/>
              <a:t>ehealth</a:t>
            </a:r>
            <a:r>
              <a:rPr lang="en-MY" dirty="0"/>
              <a:t> in palliative care: an integrative review. BMC Palliative Care, 19(1). </a:t>
            </a:r>
            <a:r>
              <a:rPr lang="en-MY" u="sng" dirty="0">
                <a:hlinkClick r:id="rId9"/>
              </a:rPr>
              <a:t>https://doi.org/10.1186/s12904-020-00667-1</a:t>
            </a:r>
            <a:r>
              <a:rPr lang="en-MY" dirty="0"/>
              <a:t> </a:t>
            </a:r>
          </a:p>
          <a:p>
            <a:r>
              <a:rPr lang="en-MY" dirty="0" err="1"/>
              <a:t>Widberg</a:t>
            </a:r>
            <a:r>
              <a:rPr lang="en-MY" dirty="0"/>
              <a:t>, C., </a:t>
            </a:r>
            <a:r>
              <a:rPr lang="en-MY" dirty="0" err="1"/>
              <a:t>Wiklund</a:t>
            </a:r>
            <a:r>
              <a:rPr lang="en-MY" dirty="0"/>
              <a:t>, B., &amp; </a:t>
            </a:r>
            <a:r>
              <a:rPr lang="en-MY" dirty="0" err="1"/>
              <a:t>Klarare</a:t>
            </a:r>
            <a:r>
              <a:rPr lang="en-MY" dirty="0"/>
              <a:t>, A. (2020). Patients’ experiences of </a:t>
            </a:r>
            <a:r>
              <a:rPr lang="en-MY" dirty="0" err="1"/>
              <a:t>ehealth</a:t>
            </a:r>
            <a:r>
              <a:rPr lang="en-MY" dirty="0"/>
              <a:t> in palliative care: an integrative review. BMC Palliative Care, 19(1). </a:t>
            </a:r>
            <a:r>
              <a:rPr lang="en-MY" u="sng" dirty="0">
                <a:hlinkClick r:id="rId9"/>
              </a:rPr>
              <a:t>https://doi.org/10.1186/s12904-020-00667-1</a:t>
            </a:r>
            <a:r>
              <a:rPr lang="en-MY" dirty="0"/>
              <a:t> </a:t>
            </a:r>
          </a:p>
          <a:p>
            <a:endParaRPr lang="en-MY" dirty="0"/>
          </a:p>
        </p:txBody>
      </p:sp>
    </p:spTree>
    <p:extLst>
      <p:ext uri="{BB962C8B-B14F-4D97-AF65-F5344CB8AC3E}">
        <p14:creationId xmlns:p14="http://schemas.microsoft.com/office/powerpoint/2010/main" val="41570336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THANK YOU</a:t>
            </a:r>
            <a:endParaRPr lang="en-MY" dirty="0"/>
          </a:p>
        </p:txBody>
      </p:sp>
      <p:sp>
        <p:nvSpPr>
          <p:cNvPr id="5" name="Subtitle 4"/>
          <p:cNvSpPr>
            <a:spLocks noGrp="1"/>
          </p:cNvSpPr>
          <p:nvPr>
            <p:ph type="subTitle" idx="1"/>
          </p:nvPr>
        </p:nvSpPr>
        <p:spPr/>
        <p:txBody>
          <a:bodyPr/>
          <a:lstStyle/>
          <a:p>
            <a:r>
              <a:rPr lang="en-US" dirty="0" smtClean="0"/>
              <a:t>ANY QUESTIONS?</a:t>
            </a:r>
            <a:endParaRPr lang="en-MY" dirty="0"/>
          </a:p>
        </p:txBody>
      </p:sp>
    </p:spTree>
    <p:extLst>
      <p:ext uri="{BB962C8B-B14F-4D97-AF65-F5344CB8AC3E}">
        <p14:creationId xmlns:p14="http://schemas.microsoft.com/office/powerpoint/2010/main" val="3659094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2934"/>
            <a:ext cx="12192000" cy="1325563"/>
          </a:xfrm>
        </p:spPr>
        <p:txBody>
          <a:bodyPr/>
          <a:lstStyle/>
          <a:p>
            <a:r>
              <a:rPr lang="en-GB" dirty="0"/>
              <a:t>Technological Innovations in Chronic &amp;</a:t>
            </a:r>
            <a:r>
              <a:rPr lang="en-GB" dirty="0" smtClean="0"/>
              <a:t> </a:t>
            </a:r>
            <a:r>
              <a:rPr lang="en-GB" dirty="0"/>
              <a:t>Palliative Care</a:t>
            </a:r>
            <a:endParaRPr lang="en-MY" dirty="0"/>
          </a:p>
        </p:txBody>
      </p:sp>
      <p:sp>
        <p:nvSpPr>
          <p:cNvPr id="3" name="Content Placeholder 2"/>
          <p:cNvSpPr>
            <a:spLocks noGrp="1"/>
          </p:cNvSpPr>
          <p:nvPr>
            <p:ph sz="quarter" idx="13"/>
          </p:nvPr>
        </p:nvSpPr>
        <p:spPr>
          <a:xfrm>
            <a:off x="838200" y="1316052"/>
            <a:ext cx="10515600" cy="5187298"/>
          </a:xfrm>
        </p:spPr>
        <p:txBody>
          <a:bodyPr>
            <a:normAutofit/>
          </a:bodyPr>
          <a:lstStyle/>
          <a:p>
            <a:r>
              <a:rPr lang="en-MY" dirty="0"/>
              <a:t>Digital technologies, such as </a:t>
            </a:r>
            <a:endParaRPr lang="en-MY" dirty="0" smtClean="0"/>
          </a:p>
          <a:p>
            <a:pPr lvl="1"/>
            <a:r>
              <a:rPr lang="en-MY" dirty="0" smtClean="0"/>
              <a:t>electronic </a:t>
            </a:r>
            <a:r>
              <a:rPr lang="en-MY" dirty="0"/>
              <a:t>health records, </a:t>
            </a:r>
            <a:endParaRPr lang="en-MY" dirty="0" smtClean="0"/>
          </a:p>
          <a:p>
            <a:pPr lvl="1"/>
            <a:r>
              <a:rPr lang="en-MY" b="1" dirty="0" smtClean="0">
                <a:solidFill>
                  <a:schemeClr val="accent6">
                    <a:lumMod val="75000"/>
                  </a:schemeClr>
                </a:solidFill>
              </a:rPr>
              <a:t>decision </a:t>
            </a:r>
            <a:r>
              <a:rPr lang="en-MY" b="1" dirty="0">
                <a:solidFill>
                  <a:schemeClr val="accent6">
                    <a:lumMod val="75000"/>
                  </a:schemeClr>
                </a:solidFill>
              </a:rPr>
              <a:t>support tools</a:t>
            </a:r>
            <a:r>
              <a:rPr lang="en-MY" dirty="0"/>
              <a:t>, </a:t>
            </a:r>
            <a:endParaRPr lang="en-MY" dirty="0" smtClean="0"/>
          </a:p>
          <a:p>
            <a:pPr lvl="1"/>
            <a:r>
              <a:rPr lang="en-MY" dirty="0" smtClean="0"/>
              <a:t>mobile </a:t>
            </a:r>
            <a:r>
              <a:rPr lang="en-MY" dirty="0"/>
              <a:t>apps, </a:t>
            </a:r>
            <a:endParaRPr lang="en-MY" dirty="0" smtClean="0"/>
          </a:p>
          <a:p>
            <a:pPr lvl="1"/>
            <a:r>
              <a:rPr lang="en-MY" dirty="0" smtClean="0"/>
              <a:t>wearables</a:t>
            </a:r>
            <a:r>
              <a:rPr lang="en-MY" dirty="0"/>
              <a:t>, and </a:t>
            </a:r>
            <a:endParaRPr lang="en-MY" dirty="0" smtClean="0"/>
          </a:p>
          <a:p>
            <a:pPr lvl="1"/>
            <a:r>
              <a:rPr lang="en-MY" dirty="0" smtClean="0"/>
              <a:t>social </a:t>
            </a:r>
            <a:r>
              <a:rPr lang="en-MY" dirty="0"/>
              <a:t>media platforms, </a:t>
            </a:r>
            <a:endParaRPr lang="en-MY" dirty="0" smtClean="0"/>
          </a:p>
          <a:p>
            <a:pPr lvl="2"/>
            <a:r>
              <a:rPr lang="en-MY" dirty="0" smtClean="0"/>
              <a:t>are </a:t>
            </a:r>
            <a:r>
              <a:rPr lang="en-MY" dirty="0"/>
              <a:t>increasingly recognized for their role in improving access to quality palliative care (Archer et al., 2021). </a:t>
            </a:r>
            <a:endParaRPr lang="en-MY" dirty="0" smtClean="0"/>
          </a:p>
          <a:p>
            <a:r>
              <a:rPr lang="en-MY" dirty="0" smtClean="0"/>
              <a:t>These </a:t>
            </a:r>
            <a:r>
              <a:rPr lang="en-MY" dirty="0"/>
              <a:t>technologies have become essential components of routine palliative care delivery, enabling healthcare professionals to provide more efficient and effective care (May et al., 2022).</a:t>
            </a:r>
          </a:p>
        </p:txBody>
      </p:sp>
    </p:spTree>
    <p:extLst>
      <p:ext uri="{BB962C8B-B14F-4D97-AF65-F5344CB8AC3E}">
        <p14:creationId xmlns:p14="http://schemas.microsoft.com/office/powerpoint/2010/main" val="25729630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4134"/>
            <a:ext cx="10515600" cy="1325563"/>
          </a:xfrm>
        </p:spPr>
        <p:txBody>
          <a:bodyPr/>
          <a:lstStyle/>
          <a:p>
            <a:r>
              <a:rPr lang="en-MY" b="1" dirty="0" smtClean="0">
                <a:solidFill>
                  <a:schemeClr val="accent6">
                    <a:lumMod val="75000"/>
                  </a:schemeClr>
                </a:solidFill>
              </a:rPr>
              <a:t>Decision Support tools</a:t>
            </a:r>
            <a:endParaRPr lang="en-MY" dirty="0"/>
          </a:p>
        </p:txBody>
      </p:sp>
      <p:sp>
        <p:nvSpPr>
          <p:cNvPr id="3" name="Content Placeholder 2"/>
          <p:cNvSpPr>
            <a:spLocks noGrp="1"/>
          </p:cNvSpPr>
          <p:nvPr>
            <p:ph sz="quarter" idx="13"/>
          </p:nvPr>
        </p:nvSpPr>
        <p:spPr>
          <a:xfrm>
            <a:off x="838200" y="1529697"/>
            <a:ext cx="10515600" cy="4647266"/>
          </a:xfrm>
        </p:spPr>
        <p:txBody>
          <a:bodyPr>
            <a:normAutofit/>
          </a:bodyPr>
          <a:lstStyle/>
          <a:p>
            <a:r>
              <a:rPr lang="en-US" dirty="0"/>
              <a:t>In healthcare, </a:t>
            </a:r>
            <a:r>
              <a:rPr lang="en-US" b="1" dirty="0">
                <a:solidFill>
                  <a:schemeClr val="accent6">
                    <a:lumMod val="75000"/>
                  </a:schemeClr>
                </a:solidFill>
              </a:rPr>
              <a:t>decision support tools (DSTs)</a:t>
            </a:r>
            <a:r>
              <a:rPr lang="en-US" dirty="0"/>
              <a:t> are critical for improving patient outcomes, enhancing operational efficiency, and ensuring evidence-based practice. </a:t>
            </a:r>
            <a:endParaRPr lang="en-US" dirty="0" smtClean="0"/>
          </a:p>
          <a:p>
            <a:pPr marL="0" indent="0">
              <a:buNone/>
            </a:pPr>
            <a:r>
              <a:rPr lang="en-US" dirty="0" smtClean="0"/>
              <a:t>specific </a:t>
            </a:r>
            <a:r>
              <a:rPr lang="en-US" dirty="0"/>
              <a:t>examples of DSTs in the healthcare sector</a:t>
            </a:r>
            <a:r>
              <a:rPr lang="en-US" dirty="0" smtClean="0"/>
              <a:t>:</a:t>
            </a:r>
            <a:endParaRPr lang="en-US" dirty="0"/>
          </a:p>
          <a:p>
            <a:r>
              <a:rPr lang="en-US" dirty="0"/>
              <a:t>1. </a:t>
            </a:r>
            <a:r>
              <a:rPr lang="en-US" b="1" dirty="0" smtClean="0">
                <a:solidFill>
                  <a:srgbClr val="C00000"/>
                </a:solidFill>
              </a:rPr>
              <a:t>Electronic </a:t>
            </a:r>
            <a:r>
              <a:rPr lang="en-US" b="1" dirty="0">
                <a:solidFill>
                  <a:srgbClr val="C00000"/>
                </a:solidFill>
              </a:rPr>
              <a:t>Health Records (EHR) Systems (e.g., Epic, Cerner</a:t>
            </a:r>
            <a:r>
              <a:rPr lang="en-US" b="1" dirty="0" smtClean="0">
                <a:solidFill>
                  <a:srgbClr val="C00000"/>
                </a:solidFill>
              </a:rPr>
              <a:t>):</a:t>
            </a:r>
          </a:p>
          <a:p>
            <a:pPr lvl="1"/>
            <a:r>
              <a:rPr lang="en-US" dirty="0" smtClean="0"/>
              <a:t>Store </a:t>
            </a:r>
            <a:r>
              <a:rPr lang="en-US" dirty="0"/>
              <a:t>patient information and provide clinical decision support through alerts, reminders, and clinical guidelines integration</a:t>
            </a:r>
            <a:r>
              <a:rPr lang="en-US" dirty="0" smtClean="0"/>
              <a:t>.</a:t>
            </a:r>
            <a:endParaRPr lang="en-US" dirty="0"/>
          </a:p>
          <a:p>
            <a:r>
              <a:rPr lang="en-US" dirty="0"/>
              <a:t>2. </a:t>
            </a:r>
            <a:r>
              <a:rPr lang="en-US" b="1" dirty="0" smtClean="0">
                <a:solidFill>
                  <a:srgbClr val="C00000"/>
                </a:solidFill>
              </a:rPr>
              <a:t>Clinical </a:t>
            </a:r>
            <a:r>
              <a:rPr lang="en-US" b="1" dirty="0">
                <a:solidFill>
                  <a:srgbClr val="C00000"/>
                </a:solidFill>
              </a:rPr>
              <a:t>Decision Support Systems (CDSS) (e.g., </a:t>
            </a:r>
            <a:r>
              <a:rPr lang="en-US" b="1" dirty="0" err="1">
                <a:solidFill>
                  <a:srgbClr val="C00000"/>
                </a:solidFill>
              </a:rPr>
              <a:t>UpToDate</a:t>
            </a:r>
            <a:r>
              <a:rPr lang="en-US" b="1" dirty="0">
                <a:solidFill>
                  <a:srgbClr val="C00000"/>
                </a:solidFill>
              </a:rPr>
              <a:t>, IBM Watson Health</a:t>
            </a:r>
            <a:r>
              <a:rPr lang="en-US" b="1" dirty="0" smtClean="0">
                <a:solidFill>
                  <a:srgbClr val="C00000"/>
                </a:solidFill>
              </a:rPr>
              <a:t>):</a:t>
            </a:r>
          </a:p>
          <a:p>
            <a:pPr lvl="1"/>
            <a:r>
              <a:rPr lang="en-US" dirty="0" smtClean="0"/>
              <a:t>Provide </a:t>
            </a:r>
            <a:r>
              <a:rPr lang="en-US" dirty="0"/>
              <a:t>clinicians with evidence-based recommendations, diagnostic support, and treatment options based on patient data</a:t>
            </a:r>
            <a:r>
              <a:rPr lang="en-US" dirty="0" smtClean="0"/>
              <a:t>.</a:t>
            </a:r>
            <a:endParaRPr lang="en-US" dirty="0"/>
          </a:p>
        </p:txBody>
      </p:sp>
    </p:spTree>
    <p:extLst>
      <p:ext uri="{BB962C8B-B14F-4D97-AF65-F5344CB8AC3E}">
        <p14:creationId xmlns:p14="http://schemas.microsoft.com/office/powerpoint/2010/main" val="40197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4134"/>
            <a:ext cx="10515600" cy="1325563"/>
          </a:xfrm>
        </p:spPr>
        <p:txBody>
          <a:bodyPr/>
          <a:lstStyle/>
          <a:p>
            <a:r>
              <a:rPr lang="en-MY" b="1" dirty="0" smtClean="0">
                <a:solidFill>
                  <a:schemeClr val="accent6">
                    <a:lumMod val="75000"/>
                  </a:schemeClr>
                </a:solidFill>
              </a:rPr>
              <a:t>Decision Support tools</a:t>
            </a:r>
            <a:endParaRPr lang="en-MY" dirty="0"/>
          </a:p>
        </p:txBody>
      </p:sp>
      <p:sp>
        <p:nvSpPr>
          <p:cNvPr id="3" name="Content Placeholder 2"/>
          <p:cNvSpPr>
            <a:spLocks noGrp="1"/>
          </p:cNvSpPr>
          <p:nvPr>
            <p:ph sz="quarter" idx="13"/>
          </p:nvPr>
        </p:nvSpPr>
        <p:spPr>
          <a:xfrm>
            <a:off x="838200" y="1529697"/>
            <a:ext cx="10515600" cy="4647266"/>
          </a:xfrm>
        </p:spPr>
        <p:txBody>
          <a:bodyPr>
            <a:normAutofit/>
          </a:bodyPr>
          <a:lstStyle/>
          <a:p>
            <a:r>
              <a:rPr lang="en-US" dirty="0"/>
              <a:t>3. </a:t>
            </a:r>
            <a:r>
              <a:rPr lang="en-US" b="1" dirty="0">
                <a:solidFill>
                  <a:srgbClr val="C00000"/>
                </a:solidFill>
              </a:rPr>
              <a:t>Computerized Physician Order Entry (CPOE) Systems</a:t>
            </a:r>
            <a:r>
              <a:rPr lang="en-US" dirty="0"/>
              <a:t>:</a:t>
            </a:r>
          </a:p>
          <a:p>
            <a:pPr lvl="1"/>
            <a:r>
              <a:rPr lang="en-US" dirty="0"/>
              <a:t>Allow healthcare providers to enter medication orders and other treatment instructions electronically, reducing errors and improving patient safety</a:t>
            </a:r>
            <a:r>
              <a:rPr lang="en-US" dirty="0" smtClean="0"/>
              <a:t>.</a:t>
            </a:r>
          </a:p>
          <a:p>
            <a:r>
              <a:rPr lang="en-US" dirty="0" smtClean="0"/>
              <a:t>4</a:t>
            </a:r>
            <a:r>
              <a:rPr lang="en-US" dirty="0"/>
              <a:t>. </a:t>
            </a:r>
            <a:r>
              <a:rPr lang="en-US" b="1" dirty="0">
                <a:solidFill>
                  <a:srgbClr val="C00000"/>
                </a:solidFill>
              </a:rPr>
              <a:t>Pharmacy Information Systems (e.g., </a:t>
            </a:r>
            <a:r>
              <a:rPr lang="en-US" b="1" dirty="0" err="1">
                <a:solidFill>
                  <a:srgbClr val="C00000"/>
                </a:solidFill>
              </a:rPr>
              <a:t>Meditech</a:t>
            </a:r>
            <a:r>
              <a:rPr lang="en-US" b="1" dirty="0">
                <a:solidFill>
                  <a:srgbClr val="C00000"/>
                </a:solidFill>
              </a:rPr>
              <a:t>, </a:t>
            </a:r>
            <a:r>
              <a:rPr lang="en-US" b="1" dirty="0" err="1">
                <a:solidFill>
                  <a:srgbClr val="C00000"/>
                </a:solidFill>
              </a:rPr>
              <a:t>Allscripts</a:t>
            </a:r>
            <a:r>
              <a:rPr lang="en-US" b="1" dirty="0">
                <a:solidFill>
                  <a:srgbClr val="C00000"/>
                </a:solidFill>
              </a:rPr>
              <a:t>)</a:t>
            </a:r>
            <a:r>
              <a:rPr lang="en-US" dirty="0"/>
              <a:t>:</a:t>
            </a:r>
          </a:p>
          <a:p>
            <a:pPr lvl="1"/>
            <a:r>
              <a:rPr lang="en-US" dirty="0"/>
              <a:t>Support medication management, drug interaction checks, and dosage calculations to enhance pharmaceutical care.</a:t>
            </a:r>
          </a:p>
          <a:p>
            <a:r>
              <a:rPr lang="en-US" dirty="0"/>
              <a:t>5. </a:t>
            </a:r>
            <a:r>
              <a:rPr lang="en-US" b="1" dirty="0">
                <a:solidFill>
                  <a:srgbClr val="C00000"/>
                </a:solidFill>
              </a:rPr>
              <a:t>Radiology Information Systems (RIS) (e.g., GE Healthcare, Siemens </a:t>
            </a:r>
            <a:r>
              <a:rPr lang="en-US" b="1" dirty="0" err="1">
                <a:solidFill>
                  <a:srgbClr val="C00000"/>
                </a:solidFill>
              </a:rPr>
              <a:t>Healthineers</a:t>
            </a:r>
            <a:r>
              <a:rPr lang="en-US" dirty="0"/>
              <a:t>):</a:t>
            </a:r>
          </a:p>
          <a:p>
            <a:pPr lvl="1"/>
            <a:r>
              <a:rPr lang="en-US" dirty="0"/>
              <a:t> Manage imaging orders, patient scheduling, and reporting, often integrated with Picture Archiving and Communication Systems (PACS) for comprehensive radiology management.</a:t>
            </a:r>
          </a:p>
          <a:p>
            <a:endParaRPr lang="en-US" dirty="0" smtClean="0"/>
          </a:p>
        </p:txBody>
      </p:sp>
    </p:spTree>
    <p:extLst>
      <p:ext uri="{BB962C8B-B14F-4D97-AF65-F5344CB8AC3E}">
        <p14:creationId xmlns:p14="http://schemas.microsoft.com/office/powerpoint/2010/main" val="485203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4134"/>
            <a:ext cx="10515600" cy="1325563"/>
          </a:xfrm>
        </p:spPr>
        <p:txBody>
          <a:bodyPr/>
          <a:lstStyle/>
          <a:p>
            <a:r>
              <a:rPr lang="en-MY" b="1" dirty="0" smtClean="0">
                <a:solidFill>
                  <a:schemeClr val="accent6">
                    <a:lumMod val="75000"/>
                  </a:schemeClr>
                </a:solidFill>
              </a:rPr>
              <a:t>Decision Support </a:t>
            </a:r>
            <a:r>
              <a:rPr lang="en-MY" b="1" dirty="0" smtClean="0">
                <a:solidFill>
                  <a:schemeClr val="accent6">
                    <a:lumMod val="75000"/>
                  </a:schemeClr>
                </a:solidFill>
              </a:rPr>
              <a:t>tools (continue)</a:t>
            </a:r>
            <a:endParaRPr lang="en-MY" dirty="0"/>
          </a:p>
        </p:txBody>
      </p:sp>
      <p:sp>
        <p:nvSpPr>
          <p:cNvPr id="3" name="Content Placeholder 2"/>
          <p:cNvSpPr>
            <a:spLocks noGrp="1"/>
          </p:cNvSpPr>
          <p:nvPr>
            <p:ph sz="quarter" idx="13"/>
          </p:nvPr>
        </p:nvSpPr>
        <p:spPr>
          <a:xfrm>
            <a:off x="838200" y="1529697"/>
            <a:ext cx="10515600" cy="4647266"/>
          </a:xfrm>
        </p:spPr>
        <p:txBody>
          <a:bodyPr>
            <a:normAutofit/>
          </a:bodyPr>
          <a:lstStyle/>
          <a:p>
            <a:r>
              <a:rPr lang="en-US" dirty="0" smtClean="0"/>
              <a:t>6</a:t>
            </a:r>
            <a:r>
              <a:rPr lang="en-US" dirty="0"/>
              <a:t>. </a:t>
            </a:r>
            <a:r>
              <a:rPr lang="en-US" b="1" dirty="0">
                <a:solidFill>
                  <a:srgbClr val="C00000"/>
                </a:solidFill>
              </a:rPr>
              <a:t>Laboratory Information Management Systems (LIMS) (e.g., </a:t>
            </a:r>
            <a:r>
              <a:rPr lang="en-US" b="1" dirty="0" err="1">
                <a:solidFill>
                  <a:srgbClr val="C00000"/>
                </a:solidFill>
              </a:rPr>
              <a:t>LabWare</a:t>
            </a:r>
            <a:r>
              <a:rPr lang="en-US" b="1" dirty="0">
                <a:solidFill>
                  <a:srgbClr val="C00000"/>
                </a:solidFill>
              </a:rPr>
              <a:t>, </a:t>
            </a:r>
            <a:r>
              <a:rPr lang="en-US" b="1" dirty="0" err="1">
                <a:solidFill>
                  <a:srgbClr val="C00000"/>
                </a:solidFill>
              </a:rPr>
              <a:t>Sunquest</a:t>
            </a:r>
            <a:r>
              <a:rPr lang="en-US" dirty="0"/>
              <a:t>):</a:t>
            </a:r>
          </a:p>
          <a:p>
            <a:r>
              <a:rPr lang="en-US" dirty="0"/>
              <a:t>Track laboratory samples, manage test results, and support diagnostic </a:t>
            </a:r>
            <a:r>
              <a:rPr lang="en-US" dirty="0" smtClean="0"/>
              <a:t>decision-making.</a:t>
            </a:r>
          </a:p>
          <a:p>
            <a:r>
              <a:rPr lang="en-US" dirty="0" smtClean="0"/>
              <a:t>7</a:t>
            </a:r>
            <a:r>
              <a:rPr lang="en-US" dirty="0"/>
              <a:t>. </a:t>
            </a:r>
            <a:r>
              <a:rPr lang="en-US" b="1" dirty="0">
                <a:solidFill>
                  <a:srgbClr val="C00000"/>
                </a:solidFill>
              </a:rPr>
              <a:t>Telemedicine Platforms (e.g., </a:t>
            </a:r>
            <a:r>
              <a:rPr lang="en-US" b="1" dirty="0" err="1">
                <a:solidFill>
                  <a:srgbClr val="C00000"/>
                </a:solidFill>
              </a:rPr>
              <a:t>Teladoc</a:t>
            </a:r>
            <a:r>
              <a:rPr lang="en-US" b="1" dirty="0">
                <a:solidFill>
                  <a:srgbClr val="C00000"/>
                </a:solidFill>
              </a:rPr>
              <a:t>, </a:t>
            </a:r>
            <a:r>
              <a:rPr lang="en-US" b="1" dirty="0" err="1">
                <a:solidFill>
                  <a:srgbClr val="C00000"/>
                </a:solidFill>
              </a:rPr>
              <a:t>Amwell</a:t>
            </a:r>
            <a:r>
              <a:rPr lang="en-US" b="1" dirty="0">
                <a:solidFill>
                  <a:srgbClr val="C00000"/>
                </a:solidFill>
              </a:rPr>
              <a:t>):</a:t>
            </a:r>
          </a:p>
          <a:p>
            <a:pPr lvl="1"/>
            <a:r>
              <a:rPr lang="en-US" dirty="0"/>
              <a:t> Facilitate remote consultations, diagnostic assessments, and treatment planning, especially useful in rural and underserved areas.</a:t>
            </a:r>
          </a:p>
          <a:p>
            <a:r>
              <a:rPr lang="en-US" dirty="0"/>
              <a:t>8. </a:t>
            </a:r>
            <a:r>
              <a:rPr lang="en-US" b="1" dirty="0">
                <a:solidFill>
                  <a:srgbClr val="C00000"/>
                </a:solidFill>
              </a:rPr>
              <a:t>Health Information Exchange (HIE) Systems (e.g., </a:t>
            </a:r>
            <a:r>
              <a:rPr lang="en-US" b="1" dirty="0" err="1">
                <a:solidFill>
                  <a:srgbClr val="C00000"/>
                </a:solidFill>
              </a:rPr>
              <a:t>HealthShare</a:t>
            </a:r>
            <a:r>
              <a:rPr lang="en-US" b="1" dirty="0">
                <a:solidFill>
                  <a:srgbClr val="C00000"/>
                </a:solidFill>
              </a:rPr>
              <a:t>, Epic Care Everywhere</a:t>
            </a:r>
            <a:r>
              <a:rPr lang="en-US" dirty="0"/>
              <a:t>):</a:t>
            </a:r>
          </a:p>
          <a:p>
            <a:pPr lvl="1"/>
            <a:r>
              <a:rPr lang="en-US" dirty="0"/>
              <a:t>Enable the sharing of patient information across different healthcare organizations to improve care coordination.</a:t>
            </a:r>
          </a:p>
          <a:p>
            <a:pPr lvl="1"/>
            <a:endParaRPr lang="en-US" dirty="0" smtClean="0"/>
          </a:p>
          <a:p>
            <a:pPr lvl="1"/>
            <a:endParaRPr lang="en-US" dirty="0"/>
          </a:p>
        </p:txBody>
      </p:sp>
    </p:spTree>
    <p:extLst>
      <p:ext uri="{BB962C8B-B14F-4D97-AF65-F5344CB8AC3E}">
        <p14:creationId xmlns:p14="http://schemas.microsoft.com/office/powerpoint/2010/main" val="11316092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0"/>
            <a:ext cx="10515600" cy="1325563"/>
          </a:xfrm>
        </p:spPr>
        <p:txBody>
          <a:bodyPr/>
          <a:lstStyle/>
          <a:p>
            <a:r>
              <a:rPr lang="en-MY" b="1" dirty="0">
                <a:solidFill>
                  <a:schemeClr val="accent6">
                    <a:lumMod val="75000"/>
                  </a:schemeClr>
                </a:solidFill>
              </a:rPr>
              <a:t>Decision Support tools</a:t>
            </a:r>
            <a:endParaRPr lang="en-MY" dirty="0"/>
          </a:p>
        </p:txBody>
      </p:sp>
      <p:sp>
        <p:nvSpPr>
          <p:cNvPr id="3" name="Content Placeholder 2"/>
          <p:cNvSpPr>
            <a:spLocks noGrp="1"/>
          </p:cNvSpPr>
          <p:nvPr>
            <p:ph sz="quarter" idx="13"/>
          </p:nvPr>
        </p:nvSpPr>
        <p:spPr>
          <a:xfrm>
            <a:off x="838199" y="1521150"/>
            <a:ext cx="10852447" cy="5161661"/>
          </a:xfrm>
        </p:spPr>
        <p:txBody>
          <a:bodyPr>
            <a:normAutofit/>
          </a:bodyPr>
          <a:lstStyle/>
          <a:p>
            <a:r>
              <a:rPr lang="en-US" dirty="0" smtClean="0"/>
              <a:t>9</a:t>
            </a:r>
            <a:r>
              <a:rPr lang="en-US" dirty="0"/>
              <a:t>. </a:t>
            </a:r>
            <a:r>
              <a:rPr lang="en-US" b="1" dirty="0" smtClean="0">
                <a:solidFill>
                  <a:srgbClr val="C00000"/>
                </a:solidFill>
              </a:rPr>
              <a:t>Population </a:t>
            </a:r>
            <a:r>
              <a:rPr lang="en-US" b="1" dirty="0">
                <a:solidFill>
                  <a:srgbClr val="C00000"/>
                </a:solidFill>
              </a:rPr>
              <a:t>Health Management Tools (e.g., Cerner </a:t>
            </a:r>
            <a:r>
              <a:rPr lang="en-US" b="1" dirty="0" err="1">
                <a:solidFill>
                  <a:srgbClr val="C00000"/>
                </a:solidFill>
              </a:rPr>
              <a:t>HealtheIntent</a:t>
            </a:r>
            <a:r>
              <a:rPr lang="en-US" b="1" dirty="0">
                <a:solidFill>
                  <a:srgbClr val="C00000"/>
                </a:solidFill>
              </a:rPr>
              <a:t>, Philips </a:t>
            </a:r>
            <a:r>
              <a:rPr lang="en-US" b="1" dirty="0" err="1">
                <a:solidFill>
                  <a:srgbClr val="C00000"/>
                </a:solidFill>
              </a:rPr>
              <a:t>Wellcentive</a:t>
            </a:r>
            <a:r>
              <a:rPr lang="en-US" b="1" dirty="0" smtClean="0">
                <a:solidFill>
                  <a:srgbClr val="C00000"/>
                </a:solidFill>
              </a:rPr>
              <a:t>)</a:t>
            </a:r>
            <a:r>
              <a:rPr lang="en-US" dirty="0" smtClean="0"/>
              <a:t>:</a:t>
            </a:r>
          </a:p>
          <a:p>
            <a:pPr lvl="1"/>
            <a:r>
              <a:rPr lang="en-US" dirty="0" smtClean="0"/>
              <a:t>Analyze </a:t>
            </a:r>
            <a:r>
              <a:rPr lang="en-US" dirty="0"/>
              <a:t>patient data to identify trends, manage chronic conditions, and develop preventive care strategies.</a:t>
            </a:r>
          </a:p>
          <a:p>
            <a:r>
              <a:rPr lang="en-US" dirty="0"/>
              <a:t>10. </a:t>
            </a:r>
            <a:r>
              <a:rPr lang="en-US" b="1" dirty="0">
                <a:solidFill>
                  <a:srgbClr val="C00000"/>
                </a:solidFill>
              </a:rPr>
              <a:t>Clinical Pathways and Protocols (e.g., Via Oncology Pathways, Elsevier </a:t>
            </a:r>
            <a:r>
              <a:rPr lang="en-US" b="1" dirty="0" err="1">
                <a:solidFill>
                  <a:srgbClr val="C00000"/>
                </a:solidFill>
              </a:rPr>
              <a:t>ClinicalPath</a:t>
            </a:r>
            <a:r>
              <a:rPr lang="en-US" b="1" dirty="0">
                <a:solidFill>
                  <a:srgbClr val="C00000"/>
                </a:solidFill>
              </a:rPr>
              <a:t>):</a:t>
            </a:r>
          </a:p>
          <a:p>
            <a:pPr lvl="1"/>
            <a:r>
              <a:rPr lang="en-US" dirty="0"/>
              <a:t>Provide standardized treatment protocols for specific conditions to ensure consistent and evidence-based care.</a:t>
            </a:r>
          </a:p>
          <a:p>
            <a:r>
              <a:rPr lang="en-US" dirty="0"/>
              <a:t>11. </a:t>
            </a:r>
            <a:r>
              <a:rPr lang="en-US" b="1" dirty="0">
                <a:solidFill>
                  <a:srgbClr val="C00000"/>
                </a:solidFill>
              </a:rPr>
              <a:t>Predictive Analytics Tools (e.g., Health Catalyst, SAS Health):</a:t>
            </a:r>
          </a:p>
          <a:p>
            <a:pPr lvl="1"/>
            <a:r>
              <a:rPr lang="en-US" dirty="0"/>
              <a:t>Use data analytics and machine learning to predict patient outcomes, readmission risks, and disease outbreaks</a:t>
            </a:r>
            <a:r>
              <a:rPr lang="en-US" dirty="0" smtClean="0"/>
              <a:t>.</a:t>
            </a:r>
            <a:endParaRPr lang="en-US" dirty="0"/>
          </a:p>
          <a:p>
            <a:endParaRPr lang="en-US" dirty="0"/>
          </a:p>
        </p:txBody>
      </p:sp>
    </p:spTree>
    <p:extLst>
      <p:ext uri="{BB962C8B-B14F-4D97-AF65-F5344CB8AC3E}">
        <p14:creationId xmlns:p14="http://schemas.microsoft.com/office/powerpoint/2010/main" val="1912061588"/>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
  <TotalTime>1301</TotalTime>
  <Words>5437</Words>
  <Application>Microsoft Office PowerPoint</Application>
  <PresentationFormat>Widescreen</PresentationFormat>
  <Paragraphs>319</Paragraphs>
  <Slides>45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45</vt:i4>
      </vt:variant>
    </vt:vector>
  </HeadingPairs>
  <TitlesOfParts>
    <vt:vector size="48" baseType="lpstr">
      <vt:lpstr>Arial</vt:lpstr>
      <vt:lpstr>Tw Cen MT</vt:lpstr>
      <vt:lpstr>Droplet</vt:lpstr>
      <vt:lpstr>"The digital revolution in chronic and palliative care management"</vt:lpstr>
      <vt:lpstr>Content</vt:lpstr>
      <vt:lpstr>Introduction</vt:lpstr>
      <vt:lpstr>Introduction</vt:lpstr>
      <vt:lpstr>Technological Innovations in Chronic &amp; Palliative Care</vt:lpstr>
      <vt:lpstr>Decision Support tools</vt:lpstr>
      <vt:lpstr>Decision Support tools</vt:lpstr>
      <vt:lpstr>Decision Support tools (continue)</vt:lpstr>
      <vt:lpstr>Decision Support tools</vt:lpstr>
      <vt:lpstr>Decision Support tools</vt:lpstr>
      <vt:lpstr>Benefits of Digital Technologies in Chronic and Palliative Care</vt:lpstr>
      <vt:lpstr>Benefits of Digital Technologies in Chronic and Palliative Care</vt:lpstr>
      <vt:lpstr>Benefits of Digital Technologies in Chronic and Palliative Care</vt:lpstr>
      <vt:lpstr>Benefits of Digital Technologies in Chronic and Palliative Care</vt:lpstr>
      <vt:lpstr>Benefits of Digital Technologies in Chronic and Palliative Care</vt:lpstr>
      <vt:lpstr>Benefits of Digital Technologies in Chronic and Palliative Care</vt:lpstr>
      <vt:lpstr>PowerPoint Presentation</vt:lpstr>
      <vt:lpstr>Future Trends and Developments</vt:lpstr>
      <vt:lpstr>AI and Machine Learning</vt:lpstr>
      <vt:lpstr>AI and Machine Learning</vt:lpstr>
      <vt:lpstr>AI and Machine Learning</vt:lpstr>
      <vt:lpstr>Future Trends and Developments</vt:lpstr>
      <vt:lpstr>Virtual Reality (VR) and Augmented Reality (AR):  </vt:lpstr>
      <vt:lpstr>Virtual Reality (VR) and Augmented Reality (AR):  </vt:lpstr>
      <vt:lpstr>Virtual Reality (VR) and Augmented Reality (AR):  </vt:lpstr>
      <vt:lpstr>Future Trends and Developments</vt:lpstr>
      <vt:lpstr>How Blockchain Works</vt:lpstr>
      <vt:lpstr>Key Features of blockchain </vt:lpstr>
      <vt:lpstr>Proof of Stake</vt:lpstr>
      <vt:lpstr>Proof of Stake (continue)</vt:lpstr>
      <vt:lpstr>Proof of Stake (continue)</vt:lpstr>
      <vt:lpstr>Example Use Cases of Blockchain</vt:lpstr>
      <vt:lpstr>Benefits of PoS in Healthcare</vt:lpstr>
      <vt:lpstr>PowerPoint Presentation</vt:lpstr>
      <vt:lpstr>Future Trends and Developments</vt:lpstr>
      <vt:lpstr>Future Trends and Developments</vt:lpstr>
      <vt:lpstr>Future Trends and Developments</vt:lpstr>
      <vt:lpstr>Future Trends and Developments</vt:lpstr>
      <vt:lpstr>Future Trends and Developments</vt:lpstr>
      <vt:lpstr>Future Trends and Developments</vt:lpstr>
      <vt:lpstr>SUMMARY</vt:lpstr>
      <vt:lpstr>REferences</vt:lpstr>
      <vt:lpstr>REferences</vt:lpstr>
      <vt:lpstr>REferences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digital revolution in chronic and palliative care management"</dc:title>
  <dc:creator>Mazlinda Musa</dc:creator>
  <cp:lastModifiedBy>Mazlinda Musa</cp:lastModifiedBy>
  <cp:revision>82</cp:revision>
  <dcterms:created xsi:type="dcterms:W3CDTF">2024-06-20T12:06:37Z</dcterms:created>
  <dcterms:modified xsi:type="dcterms:W3CDTF">2024-07-01T23:36:42Z</dcterms:modified>
</cp:coreProperties>
</file>