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0" r:id="rId5"/>
    <p:sldId id="287" r:id="rId6"/>
    <p:sldId id="261" r:id="rId7"/>
    <p:sldId id="264" r:id="rId8"/>
    <p:sldId id="262" r:id="rId9"/>
    <p:sldId id="265" r:id="rId10"/>
    <p:sldId id="263" r:id="rId11"/>
    <p:sldId id="266" r:id="rId12"/>
    <p:sldId id="267" r:id="rId13"/>
    <p:sldId id="268" r:id="rId14"/>
    <p:sldId id="269" r:id="rId15"/>
    <p:sldId id="270" r:id="rId16"/>
    <p:sldId id="271" r:id="rId17"/>
    <p:sldId id="283" r:id="rId18"/>
    <p:sldId id="284" r:id="rId19"/>
    <p:sldId id="285" r:id="rId20"/>
    <p:sldId id="286" r:id="rId21"/>
    <p:sldId id="272" r:id="rId22"/>
    <p:sldId id="273" r:id="rId23"/>
    <p:sldId id="274" r:id="rId24"/>
    <p:sldId id="275" r:id="rId25"/>
    <p:sldId id="276" r:id="rId26"/>
    <p:sldId id="278" r:id="rId27"/>
    <p:sldId id="277" r:id="rId28"/>
    <p:sldId id="281" r:id="rId29"/>
    <p:sldId id="282" r:id="rId30"/>
    <p:sldId id="279" r:id="rId31"/>
    <p:sldId id="280" r:id="rId32"/>
    <p:sldId id="258"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9" autoAdjust="0"/>
    <p:restoredTop sz="94660"/>
  </p:normalViewPr>
  <p:slideViewPr>
    <p:cSldViewPr snapToGrid="0">
      <p:cViewPr varScale="1">
        <p:scale>
          <a:sx n="63" d="100"/>
          <a:sy n="63" d="100"/>
        </p:scale>
        <p:origin x="82" y="74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1/3/2024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1/3/2024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1/3/2024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1/3/2024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1/3/2024</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s://www.cdc.gov/hiv/basics/index.html" TargetMode="External"/><Relationship Id="rId3" Type="http://schemas.openxmlformats.org/officeDocument/2006/relationships/hyperlink" Target="https://www.who.int/Health-topics/Palliative-care" TargetMode="External"/><Relationship Id="rId7" Type="http://schemas.openxmlformats.org/officeDocument/2006/relationships/hyperlink" Target="https://hospicecare.com/home/" TargetMode="External"/><Relationship Id="rId2" Type="http://schemas.openxmlformats.org/officeDocument/2006/relationships/hyperlink" Target="https://www.nhpco.org/" TargetMode="External"/><Relationship Id="rId1" Type="http://schemas.openxmlformats.org/officeDocument/2006/relationships/slideLayout" Target="../slideLayouts/slideLayout2.xml"/><Relationship Id="rId6" Type="http://schemas.openxmlformats.org/officeDocument/2006/relationships/hyperlink" Target="https://www.ninr.nih.gov/" TargetMode="External"/><Relationship Id="rId5" Type="http://schemas.openxmlformats.org/officeDocument/2006/relationships/hyperlink" Target="https://www.jointcommission.org/" TargetMode="External"/><Relationship Id="rId10" Type="http://schemas.openxmlformats.org/officeDocument/2006/relationships/hyperlink" Target="https://www.who.int/health-topics/hiv-aids#tab=tab_1" TargetMode="External"/><Relationship Id="rId4" Type="http://schemas.openxmlformats.org/officeDocument/2006/relationships/hyperlink" Target="https://www.cancer.org/" TargetMode="External"/><Relationship Id="rId9" Type="http://schemas.openxmlformats.org/officeDocument/2006/relationships/hyperlink" Target="https://www.unaids.org/en/resources/fact-sheet"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cdc.gov/hiv/library/reports/hiv-surveillance/vol-26-no-2/conten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cdc.gov/hiv/library/reports/hiv-surveillance/vol-26-no-2/conten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3108" y="342843"/>
            <a:ext cx="10345783" cy="2509213"/>
          </a:xfrm>
        </p:spPr>
        <p:txBody>
          <a:bodyPr/>
          <a:lstStyle/>
          <a:p>
            <a:r>
              <a:rPr lang="en-US" dirty="0"/>
              <a:t>5. </a:t>
            </a:r>
            <a:r>
              <a:rPr lang="en-US" cap="none" dirty="0" smtClean="0"/>
              <a:t>Palliative nursing care for patients with cancer and HIV-AIDS</a:t>
            </a:r>
            <a:endParaRPr lang="en-MY" cap="none" dirty="0"/>
          </a:p>
        </p:txBody>
      </p:sp>
      <p:sp>
        <p:nvSpPr>
          <p:cNvPr id="3" name="Subtitle 2"/>
          <p:cNvSpPr>
            <a:spLocks noGrp="1"/>
          </p:cNvSpPr>
          <p:nvPr>
            <p:ph type="subTitle" idx="1"/>
          </p:nvPr>
        </p:nvSpPr>
        <p:spPr>
          <a:xfrm>
            <a:off x="679269" y="3126378"/>
            <a:ext cx="10380617" cy="2847702"/>
          </a:xfrm>
        </p:spPr>
        <p:txBody>
          <a:bodyPr>
            <a:normAutofit fontScale="92500" lnSpcReduction="10000"/>
          </a:bodyPr>
          <a:lstStyle/>
          <a:p>
            <a:r>
              <a:rPr lang="en-US" dirty="0"/>
              <a:t>By;</a:t>
            </a:r>
          </a:p>
          <a:p>
            <a:r>
              <a:rPr lang="en-MY" i="1" dirty="0"/>
              <a:t>Mazlinda Musa</a:t>
            </a:r>
            <a:endParaRPr lang="en-MY" dirty="0"/>
          </a:p>
          <a:p>
            <a:r>
              <a:rPr lang="en-MY" i="1" dirty="0" err="1"/>
              <a:t>MNSc</a:t>
            </a:r>
            <a:r>
              <a:rPr lang="en-MY" i="1" dirty="0"/>
              <a:t> (UM, </a:t>
            </a:r>
            <a:r>
              <a:rPr lang="en-MY" i="1" dirty="0" err="1"/>
              <a:t>Msia</a:t>
            </a:r>
            <a:r>
              <a:rPr lang="en-MY" i="1" dirty="0"/>
              <a:t>),</a:t>
            </a:r>
            <a:r>
              <a:rPr lang="en-MY" i="1" dirty="0" err="1"/>
              <a:t>BNSc</a:t>
            </a:r>
            <a:r>
              <a:rPr lang="en-MY" i="1" dirty="0"/>
              <a:t> (Hons)(UKM, </a:t>
            </a:r>
            <a:r>
              <a:rPr lang="en-MY" i="1" dirty="0" err="1"/>
              <a:t>Msia</a:t>
            </a:r>
            <a:r>
              <a:rPr lang="en-MY" i="1" dirty="0"/>
              <a:t>), Cert III Individual Support, (</a:t>
            </a:r>
            <a:r>
              <a:rPr lang="en-MY" i="1" dirty="0" err="1"/>
              <a:t>INHA,Aus</a:t>
            </a:r>
            <a:r>
              <a:rPr lang="en-MY" i="1" dirty="0"/>
              <a:t>), RN</a:t>
            </a:r>
          </a:p>
          <a:p>
            <a:r>
              <a:rPr lang="en-MY" i="1" dirty="0"/>
              <a:t>Faculty of Medicine and Health Sciences,</a:t>
            </a:r>
            <a:endParaRPr lang="en-MY" dirty="0"/>
          </a:p>
          <a:p>
            <a:r>
              <a:rPr lang="en-MY" i="1" dirty="0" err="1"/>
              <a:t>Universiti</a:t>
            </a:r>
            <a:r>
              <a:rPr lang="en-MY" i="1" dirty="0"/>
              <a:t> Malaysia Sabah,</a:t>
            </a:r>
            <a:endParaRPr lang="en-MY" dirty="0"/>
          </a:p>
          <a:p>
            <a:r>
              <a:rPr lang="en-MY" i="1" dirty="0"/>
              <a:t>Tel: +6013 8155734 (mobile)</a:t>
            </a:r>
            <a:endParaRPr lang="en-MY" dirty="0"/>
          </a:p>
          <a:p>
            <a:endParaRPr lang="en-MY" dirty="0"/>
          </a:p>
        </p:txBody>
      </p:sp>
    </p:spTree>
    <p:extLst>
      <p:ext uri="{BB962C8B-B14F-4D97-AF65-F5344CB8AC3E}">
        <p14:creationId xmlns:p14="http://schemas.microsoft.com/office/powerpoint/2010/main" val="30238391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548850"/>
            <a:ext cx="10364451" cy="1036112"/>
          </a:xfrm>
        </p:spPr>
        <p:txBody>
          <a:bodyPr>
            <a:normAutofit fontScale="90000"/>
          </a:bodyPr>
          <a:lstStyle/>
          <a:p>
            <a:r>
              <a:rPr lang="en-US" dirty="0"/>
              <a:t>Signs and symptoms</a:t>
            </a:r>
            <a:br>
              <a:rPr lang="en-US" dirty="0"/>
            </a:br>
            <a:endParaRPr lang="en-MY" dirty="0"/>
          </a:p>
        </p:txBody>
      </p:sp>
      <p:sp>
        <p:nvSpPr>
          <p:cNvPr id="3" name="Content Placeholder 2"/>
          <p:cNvSpPr>
            <a:spLocks noGrp="1"/>
          </p:cNvSpPr>
          <p:nvPr>
            <p:ph sz="quarter" idx="13"/>
          </p:nvPr>
        </p:nvSpPr>
        <p:spPr>
          <a:xfrm>
            <a:off x="913774" y="1480457"/>
            <a:ext cx="10363826" cy="5129349"/>
          </a:xfrm>
        </p:spPr>
        <p:txBody>
          <a:bodyPr>
            <a:noAutofit/>
          </a:bodyPr>
          <a:lstStyle/>
          <a:p>
            <a:pPr marL="0" indent="0">
              <a:buNone/>
            </a:pPr>
            <a:r>
              <a:rPr lang="en-US" sz="2400" cap="none" dirty="0" smtClean="0"/>
              <a:t>Without treatment, people with HIV infection can also develop severe illnesses:</a:t>
            </a:r>
          </a:p>
          <a:p>
            <a:r>
              <a:rPr lang="en-US" sz="2400" cap="none" dirty="0" smtClean="0"/>
              <a:t>Tuberculosis (TB)</a:t>
            </a:r>
          </a:p>
          <a:p>
            <a:r>
              <a:rPr lang="en-US" sz="2400" cap="none" dirty="0" err="1" smtClean="0"/>
              <a:t>Cryptococcal</a:t>
            </a:r>
            <a:r>
              <a:rPr lang="en-US" sz="2400" cap="none" dirty="0" smtClean="0"/>
              <a:t> meningitis</a:t>
            </a:r>
          </a:p>
          <a:p>
            <a:r>
              <a:rPr lang="en-US" sz="2400" cap="none" dirty="0" smtClean="0"/>
              <a:t>Severe bacterial infections</a:t>
            </a:r>
          </a:p>
          <a:p>
            <a:r>
              <a:rPr lang="en-US" sz="2400" cap="none" dirty="0" smtClean="0"/>
              <a:t>Cancers such as lymphomas and </a:t>
            </a:r>
            <a:r>
              <a:rPr lang="en-US" sz="2400" cap="none" dirty="0" err="1" smtClean="0"/>
              <a:t>kaposi's</a:t>
            </a:r>
            <a:r>
              <a:rPr lang="en-US" sz="2400" cap="none" dirty="0" smtClean="0"/>
              <a:t> sarcoma.</a:t>
            </a:r>
          </a:p>
          <a:p>
            <a:r>
              <a:rPr lang="en-US" sz="2400" cap="none" dirty="0" smtClean="0"/>
              <a:t>HIV causes other infections to get worse, such as Hepatitis C, Hepatitis B and </a:t>
            </a:r>
            <a:r>
              <a:rPr lang="en-US" sz="2400" cap="none" dirty="0" err="1"/>
              <a:t>M</a:t>
            </a:r>
            <a:r>
              <a:rPr lang="en-US" sz="2400" cap="none" dirty="0" err="1" smtClean="0"/>
              <a:t>pox</a:t>
            </a:r>
            <a:r>
              <a:rPr lang="en-US" sz="2400" cap="none" dirty="0" smtClean="0"/>
              <a:t>.</a:t>
            </a:r>
            <a:endParaRPr lang="en-MY" sz="2400" cap="none" dirty="0"/>
          </a:p>
          <a:p>
            <a:pPr lvl="1"/>
            <a:r>
              <a:rPr lang="en-US" sz="2200" cap="none" dirty="0" smtClean="0"/>
              <a:t>(</a:t>
            </a:r>
            <a:r>
              <a:rPr lang="en-US" sz="2200" cap="none" dirty="0" err="1" smtClean="0"/>
              <a:t>Mpox</a:t>
            </a:r>
            <a:r>
              <a:rPr lang="en-US" sz="2200" cap="none" dirty="0" smtClean="0"/>
              <a:t> is </a:t>
            </a:r>
            <a:r>
              <a:rPr lang="en-US" cap="none" dirty="0" err="1" smtClean="0"/>
              <a:t>Monkeypox</a:t>
            </a:r>
            <a:r>
              <a:rPr lang="en-US" cap="none" dirty="0" smtClean="0"/>
              <a:t> : </a:t>
            </a:r>
            <a:r>
              <a:rPr lang="en-US" b="1" cap="none" dirty="0" smtClean="0"/>
              <a:t>an infectious disease caused by the </a:t>
            </a:r>
            <a:r>
              <a:rPr lang="en-US" b="1" cap="none" dirty="0" err="1"/>
              <a:t>M</a:t>
            </a:r>
            <a:r>
              <a:rPr lang="en-US" b="1" cap="none" dirty="0" err="1" smtClean="0"/>
              <a:t>onkeypox</a:t>
            </a:r>
            <a:r>
              <a:rPr lang="en-US" b="1" cap="none" dirty="0" smtClean="0"/>
              <a:t> virus</a:t>
            </a:r>
            <a:r>
              <a:rPr lang="en-US" dirty="0" smtClean="0"/>
              <a:t>.)</a:t>
            </a:r>
            <a:endParaRPr lang="en-MY" sz="2200" cap="none" dirty="0"/>
          </a:p>
        </p:txBody>
      </p:sp>
    </p:spTree>
    <p:extLst>
      <p:ext uri="{BB962C8B-B14F-4D97-AF65-F5344CB8AC3E}">
        <p14:creationId xmlns:p14="http://schemas.microsoft.com/office/powerpoint/2010/main" val="15844588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AIDS </a:t>
            </a:r>
            <a:r>
              <a:rPr lang="en-GB" dirty="0"/>
              <a:t>(Acquired Immunodeficiency Syndrome):</a:t>
            </a:r>
            <a:endParaRPr lang="en-MY" dirty="0"/>
          </a:p>
        </p:txBody>
      </p:sp>
      <p:sp>
        <p:nvSpPr>
          <p:cNvPr id="3" name="Content Placeholder 2"/>
          <p:cNvSpPr>
            <a:spLocks noGrp="1"/>
          </p:cNvSpPr>
          <p:nvPr>
            <p:ph sz="quarter" idx="13"/>
          </p:nvPr>
        </p:nvSpPr>
        <p:spPr>
          <a:xfrm>
            <a:off x="913773" y="2020390"/>
            <a:ext cx="5739575" cy="4362994"/>
          </a:xfrm>
        </p:spPr>
        <p:txBody>
          <a:bodyPr>
            <a:normAutofit/>
          </a:bodyPr>
          <a:lstStyle/>
          <a:p>
            <a:r>
              <a:rPr lang="en-GB" sz="2400" cap="none" dirty="0" smtClean="0"/>
              <a:t>AIDS is a late stage of HIV infection. </a:t>
            </a:r>
          </a:p>
          <a:p>
            <a:r>
              <a:rPr lang="en-GB" sz="2400" cap="none" dirty="0" smtClean="0"/>
              <a:t>It occurs when the immune system is severely damaged, and the </a:t>
            </a:r>
            <a:r>
              <a:rPr lang="en-GB" sz="2400" b="1" cap="none" dirty="0" smtClean="0"/>
              <a:t>body becomes vulnerable to opportunistic infections and certain cancers. </a:t>
            </a:r>
          </a:p>
          <a:p>
            <a:r>
              <a:rPr lang="en-GB" sz="2400" cap="none" dirty="0" smtClean="0"/>
              <a:t>AIDS is diagnosed based on specific clinical criteria, such as the presence of certain opportunistic infections or </a:t>
            </a:r>
            <a:r>
              <a:rPr lang="en-GB" sz="2400" b="1" cap="none" dirty="0" smtClean="0">
                <a:solidFill>
                  <a:srgbClr val="FF0000"/>
                </a:solidFill>
              </a:rPr>
              <a:t>a very low cd4 cell count.</a:t>
            </a:r>
            <a:endParaRPr lang="en-MY" sz="2400" b="1" cap="none" dirty="0">
              <a:solidFill>
                <a:srgbClr val="FF0000"/>
              </a:solidFill>
            </a:endParaRPr>
          </a:p>
        </p:txBody>
      </p:sp>
      <p:pic>
        <p:nvPicPr>
          <p:cNvPr id="5" name="Content Placeholder 4"/>
          <p:cNvPicPr>
            <a:picLocks noGrp="1" noChangeAspect="1"/>
          </p:cNvPicPr>
          <p:nvPr>
            <p:ph sz="quarter" idx="14"/>
          </p:nvPr>
        </p:nvPicPr>
        <p:blipFill>
          <a:blip r:embed="rId2"/>
          <a:stretch>
            <a:fillRect/>
          </a:stretch>
        </p:blipFill>
        <p:spPr>
          <a:xfrm>
            <a:off x="7145416" y="1933303"/>
            <a:ext cx="3853510" cy="4665769"/>
          </a:xfrm>
          <a:prstGeom prst="rect">
            <a:avLst/>
          </a:prstGeom>
        </p:spPr>
      </p:pic>
    </p:spTree>
    <p:extLst>
      <p:ext uri="{BB962C8B-B14F-4D97-AF65-F5344CB8AC3E}">
        <p14:creationId xmlns:p14="http://schemas.microsoft.com/office/powerpoint/2010/main" val="39241035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points about </a:t>
            </a:r>
            <a:r>
              <a:rPr lang="en-GB" dirty="0" smtClean="0"/>
              <a:t>AIDS:</a:t>
            </a:r>
            <a:endParaRPr lang="en-MY" dirty="0"/>
          </a:p>
        </p:txBody>
      </p:sp>
      <p:sp>
        <p:nvSpPr>
          <p:cNvPr id="3" name="Content Placeholder 2"/>
          <p:cNvSpPr>
            <a:spLocks noGrp="1"/>
          </p:cNvSpPr>
          <p:nvPr>
            <p:ph sz="quarter" idx="13"/>
          </p:nvPr>
        </p:nvSpPr>
        <p:spPr>
          <a:xfrm>
            <a:off x="913774" y="1889760"/>
            <a:ext cx="10363826" cy="4458789"/>
          </a:xfrm>
        </p:spPr>
        <p:txBody>
          <a:bodyPr>
            <a:normAutofit lnSpcReduction="10000"/>
          </a:bodyPr>
          <a:lstStyle/>
          <a:p>
            <a:r>
              <a:rPr lang="en-GB" cap="none" dirty="0" smtClean="0"/>
              <a:t>People with AIDS often experience a wide range of symptoms and illnesses, which can vary depending on the specific infections or conditions they develop. </a:t>
            </a:r>
          </a:p>
          <a:p>
            <a:r>
              <a:rPr lang="en-GB" cap="none" dirty="0" smtClean="0"/>
              <a:t>These may include severe weight loss, fever, night sweats, chronic </a:t>
            </a:r>
            <a:r>
              <a:rPr lang="en-GB" cap="none" dirty="0" err="1" smtClean="0"/>
              <a:t>diarrhea</a:t>
            </a:r>
            <a:r>
              <a:rPr lang="en-GB" cap="none" dirty="0" smtClean="0"/>
              <a:t>, and neurological problems, among others.</a:t>
            </a:r>
            <a:endParaRPr lang="en-MY" cap="none" dirty="0" smtClean="0"/>
          </a:p>
          <a:p>
            <a:r>
              <a:rPr lang="en-GB" cap="none" dirty="0" smtClean="0"/>
              <a:t>AIDS can be life-threatening if not managed with appropriate medical care. However, with the advent of </a:t>
            </a:r>
            <a:r>
              <a:rPr lang="en-GB" b="1" cap="none" dirty="0" smtClean="0">
                <a:solidFill>
                  <a:srgbClr val="FF0000"/>
                </a:solidFill>
              </a:rPr>
              <a:t>antiretroviral therapy (ART), </a:t>
            </a:r>
            <a:r>
              <a:rPr lang="en-GB" cap="none" dirty="0" smtClean="0"/>
              <a:t>the progression from HIV to AIDS has become less common in regions with access to treatment.</a:t>
            </a:r>
            <a:endParaRPr lang="en-MY" cap="none" dirty="0" smtClean="0"/>
          </a:p>
          <a:p>
            <a:r>
              <a:rPr lang="en-GB" b="1" cap="none" dirty="0" smtClean="0">
                <a:solidFill>
                  <a:srgbClr val="FF0000"/>
                </a:solidFill>
              </a:rPr>
              <a:t>Cd4 count of 200 or fewer cells per cubic </a:t>
            </a:r>
            <a:r>
              <a:rPr lang="en-GB" b="1" cap="none" dirty="0" err="1" smtClean="0">
                <a:solidFill>
                  <a:srgbClr val="FF0000"/>
                </a:solidFill>
              </a:rPr>
              <a:t>millimeter</a:t>
            </a:r>
            <a:r>
              <a:rPr lang="en-GB" b="1" cap="none" dirty="0" smtClean="0">
                <a:solidFill>
                  <a:srgbClr val="FF0000"/>
                </a:solidFill>
              </a:rPr>
              <a:t> means that you have AIDS.</a:t>
            </a:r>
            <a:endParaRPr lang="en-MY" b="1" cap="none" dirty="0" smtClean="0">
              <a:solidFill>
                <a:srgbClr val="FF0000"/>
              </a:solidFill>
            </a:endParaRPr>
          </a:p>
          <a:p>
            <a:r>
              <a:rPr lang="en-GB" cap="none" dirty="0" smtClean="0"/>
              <a:t>AIDS is not directly transmitted from person to person. </a:t>
            </a:r>
          </a:p>
          <a:p>
            <a:r>
              <a:rPr lang="en-GB" cap="none" dirty="0" smtClean="0"/>
              <a:t>Instead, it is a condition that develops as a result of untreated or inadequately treated HIV infection.</a:t>
            </a:r>
            <a:endParaRPr lang="en-MY" cap="none" dirty="0"/>
          </a:p>
        </p:txBody>
      </p:sp>
    </p:spTree>
    <p:extLst>
      <p:ext uri="{BB962C8B-B14F-4D97-AF65-F5344CB8AC3E}">
        <p14:creationId xmlns:p14="http://schemas.microsoft.com/office/powerpoint/2010/main" val="9986518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386" y="365969"/>
            <a:ext cx="10364451" cy="1236409"/>
          </a:xfrm>
        </p:spPr>
        <p:txBody>
          <a:bodyPr/>
          <a:lstStyle/>
          <a:p>
            <a:r>
              <a:rPr lang="en-GB" dirty="0"/>
              <a:t>The Relationship between </a:t>
            </a:r>
            <a:r>
              <a:rPr lang="en-GB" dirty="0" smtClean="0"/>
              <a:t>HIV </a:t>
            </a:r>
            <a:r>
              <a:rPr lang="en-GB" dirty="0"/>
              <a:t>and </a:t>
            </a:r>
            <a:r>
              <a:rPr lang="en-GB" dirty="0" smtClean="0"/>
              <a:t>AIDS:</a:t>
            </a:r>
            <a:endParaRPr lang="en-MY" dirty="0"/>
          </a:p>
        </p:txBody>
      </p:sp>
      <p:sp>
        <p:nvSpPr>
          <p:cNvPr id="3" name="Content Placeholder 2"/>
          <p:cNvSpPr>
            <a:spLocks noGrp="1"/>
          </p:cNvSpPr>
          <p:nvPr>
            <p:ph sz="quarter" idx="13"/>
          </p:nvPr>
        </p:nvSpPr>
        <p:spPr>
          <a:xfrm>
            <a:off x="626391" y="1489167"/>
            <a:ext cx="10363826" cy="5042262"/>
          </a:xfrm>
        </p:spPr>
        <p:txBody>
          <a:bodyPr>
            <a:normAutofit/>
          </a:bodyPr>
          <a:lstStyle/>
          <a:p>
            <a:r>
              <a:rPr lang="en-GB" sz="2400" b="1" cap="none" dirty="0" smtClean="0">
                <a:solidFill>
                  <a:srgbClr val="FF0000"/>
                </a:solidFill>
              </a:rPr>
              <a:t>HIV is the virus that causes AIDS. </a:t>
            </a:r>
          </a:p>
          <a:p>
            <a:pPr lvl="1"/>
            <a:r>
              <a:rPr lang="en-GB" sz="2000" cap="none" dirty="0" smtClean="0"/>
              <a:t>Not everyone who is infected with HIV will develop aids. </a:t>
            </a:r>
          </a:p>
          <a:p>
            <a:pPr lvl="1"/>
            <a:r>
              <a:rPr lang="en-GB" sz="2000" cap="none" dirty="0" smtClean="0"/>
              <a:t>With proper medical care, including timely initiation of antiretroviral therapy, the progression from HIV infection to </a:t>
            </a:r>
            <a:r>
              <a:rPr lang="en-GB" sz="2000" cap="none" dirty="0"/>
              <a:t>AIDS</a:t>
            </a:r>
            <a:r>
              <a:rPr lang="en-GB" sz="2000" cap="none" dirty="0" smtClean="0"/>
              <a:t> can be delayed or even prevented.</a:t>
            </a:r>
          </a:p>
          <a:p>
            <a:pPr lvl="1"/>
            <a:r>
              <a:rPr lang="en-GB" sz="2000" cap="none" dirty="0" smtClean="0"/>
              <a:t>HIV treatment helps maintain a person's immune system function and prevents the development of opportunistic infections that characterize aids.</a:t>
            </a:r>
            <a:endParaRPr lang="en-MY" sz="2000" cap="none" dirty="0" smtClean="0"/>
          </a:p>
          <a:p>
            <a:r>
              <a:rPr lang="en-GB" sz="2400" cap="none" dirty="0" smtClean="0"/>
              <a:t>It's important to note that </a:t>
            </a:r>
            <a:r>
              <a:rPr lang="en-GB" sz="2400" b="1" cap="none" dirty="0" smtClean="0">
                <a:solidFill>
                  <a:srgbClr val="FF0000"/>
                </a:solidFill>
              </a:rPr>
              <a:t>there is no cure for HIV</a:t>
            </a:r>
            <a:r>
              <a:rPr lang="en-GB" sz="2400" cap="none" dirty="0" smtClean="0"/>
              <a:t>, but with ongoing treatment and care, people with HIV can lead long and healthy lives. </a:t>
            </a:r>
          </a:p>
          <a:p>
            <a:pPr lvl="1"/>
            <a:r>
              <a:rPr lang="en-GB" sz="2000" cap="none" dirty="0" smtClean="0"/>
              <a:t>Additionally, efforts in HIV prevention, education, and testing are crucial in reducing the spread of the virus.</a:t>
            </a:r>
            <a:endParaRPr lang="en-MY" sz="2000" cap="none" dirty="0"/>
          </a:p>
        </p:txBody>
      </p:sp>
      <p:pic>
        <p:nvPicPr>
          <p:cNvPr id="4" name="Picture 3"/>
          <p:cNvPicPr>
            <a:picLocks noChangeAspect="1"/>
          </p:cNvPicPr>
          <p:nvPr/>
        </p:nvPicPr>
        <p:blipFill>
          <a:blip r:embed="rId2"/>
          <a:stretch>
            <a:fillRect/>
          </a:stretch>
        </p:blipFill>
        <p:spPr>
          <a:xfrm>
            <a:off x="9135422" y="278739"/>
            <a:ext cx="2939692" cy="1907112"/>
          </a:xfrm>
          <a:prstGeom prst="rect">
            <a:avLst/>
          </a:prstGeom>
        </p:spPr>
      </p:pic>
    </p:spTree>
    <p:extLst>
      <p:ext uri="{BB962C8B-B14F-4D97-AF65-F5344CB8AC3E}">
        <p14:creationId xmlns:p14="http://schemas.microsoft.com/office/powerpoint/2010/main" val="38092835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751012" y="1300785"/>
            <a:ext cx="8689976" cy="3593432"/>
          </a:xfrm>
        </p:spPr>
        <p:txBody>
          <a:bodyPr>
            <a:normAutofit/>
          </a:bodyPr>
          <a:lstStyle/>
          <a:p>
            <a:r>
              <a:rPr lang="en-GB" sz="5400" cap="none" dirty="0" smtClean="0"/>
              <a:t>The key components and details of palliative nursing care for patients with cancer and</a:t>
            </a:r>
            <a:r>
              <a:rPr lang="en-GB" sz="5400" dirty="0" smtClean="0"/>
              <a:t> HIV/AIDS</a:t>
            </a:r>
            <a:endParaRPr lang="en-MY" sz="5400" dirty="0"/>
          </a:p>
        </p:txBody>
      </p:sp>
    </p:spTree>
    <p:extLst>
      <p:ext uri="{BB962C8B-B14F-4D97-AF65-F5344CB8AC3E}">
        <p14:creationId xmlns:p14="http://schemas.microsoft.com/office/powerpoint/2010/main" val="20637183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a:t>
            </a:r>
            <a:r>
              <a:rPr lang="en-MY" dirty="0"/>
              <a:t/>
            </a:r>
            <a:br>
              <a:rPr lang="en-MY" dirty="0"/>
            </a:br>
            <a:r>
              <a:rPr lang="en-GB" dirty="0"/>
              <a:t>Holistic Assessment:</a:t>
            </a:r>
            <a:r>
              <a:rPr lang="en-MY" dirty="0"/>
              <a:t/>
            </a:r>
            <a:br>
              <a:rPr lang="en-MY" dirty="0"/>
            </a:br>
            <a:endParaRPr lang="en-MY" dirty="0"/>
          </a:p>
        </p:txBody>
      </p:sp>
      <p:sp>
        <p:nvSpPr>
          <p:cNvPr id="3" name="Content Placeholder 2"/>
          <p:cNvSpPr>
            <a:spLocks noGrp="1"/>
          </p:cNvSpPr>
          <p:nvPr>
            <p:ph sz="quarter" idx="13"/>
          </p:nvPr>
        </p:nvSpPr>
        <p:spPr/>
        <p:txBody>
          <a:bodyPr/>
          <a:lstStyle/>
          <a:p>
            <a:r>
              <a:rPr lang="en-GB" sz="2400" cap="none" dirty="0" smtClean="0"/>
              <a:t>Palliative nursing care begins with a comprehensive assessment of the patient's physical, emotional, psychological, and spiritual needs. </a:t>
            </a:r>
          </a:p>
          <a:p>
            <a:r>
              <a:rPr lang="en-GB" sz="2400" cap="none" dirty="0" smtClean="0"/>
              <a:t>This assessment guides the development of an individualized care plan.</a:t>
            </a:r>
            <a:endParaRPr lang="en-MY" sz="2400" cap="none" dirty="0" smtClean="0"/>
          </a:p>
          <a:p>
            <a:endParaRPr lang="en-MY" dirty="0"/>
          </a:p>
        </p:txBody>
      </p:sp>
    </p:spTree>
    <p:extLst>
      <p:ext uri="{BB962C8B-B14F-4D97-AF65-F5344CB8AC3E}">
        <p14:creationId xmlns:p14="http://schemas.microsoft.com/office/powerpoint/2010/main" val="30961339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149" y="191797"/>
            <a:ext cx="10364451" cy="1596177"/>
          </a:xfrm>
        </p:spPr>
        <p:txBody>
          <a:bodyPr/>
          <a:lstStyle/>
          <a:p>
            <a:r>
              <a:rPr lang="en-GB" dirty="0"/>
              <a:t>Symptom Management:</a:t>
            </a:r>
            <a:r>
              <a:rPr lang="en-MY" dirty="0"/>
              <a:t/>
            </a:r>
            <a:br>
              <a:rPr lang="en-MY" dirty="0"/>
            </a:br>
            <a:endParaRPr lang="en-MY" dirty="0"/>
          </a:p>
        </p:txBody>
      </p:sp>
      <p:sp>
        <p:nvSpPr>
          <p:cNvPr id="3" name="Content Placeholder 2"/>
          <p:cNvSpPr>
            <a:spLocks noGrp="1"/>
          </p:cNvSpPr>
          <p:nvPr>
            <p:ph sz="quarter" idx="13"/>
          </p:nvPr>
        </p:nvSpPr>
        <p:spPr>
          <a:xfrm>
            <a:off x="913774" y="1201783"/>
            <a:ext cx="10363826" cy="5347063"/>
          </a:xfrm>
        </p:spPr>
        <p:txBody>
          <a:bodyPr>
            <a:normAutofit/>
          </a:bodyPr>
          <a:lstStyle/>
          <a:p>
            <a:r>
              <a:rPr lang="en-GB" cap="none" dirty="0" smtClean="0"/>
              <a:t>Effective symptom management is a cornerstone of palliative care. Nurses work closely with healthcare teams to address symptoms such as pain, fatigue, nausea, vomiting, </a:t>
            </a:r>
            <a:r>
              <a:rPr lang="en-GB" cap="none" dirty="0" err="1" smtClean="0"/>
              <a:t>dyspnea</a:t>
            </a:r>
            <a:r>
              <a:rPr lang="en-GB" cap="none" dirty="0" smtClean="0"/>
              <a:t> (difficulty breathing), and others.</a:t>
            </a:r>
          </a:p>
          <a:p>
            <a:r>
              <a:rPr lang="en-GB" cap="none" dirty="0" smtClean="0"/>
              <a:t>Assess and manage pain and other distressing symptoms such as nausea, vomiting, </a:t>
            </a:r>
            <a:r>
              <a:rPr lang="en-GB" cap="none" dirty="0" err="1" smtClean="0"/>
              <a:t>diarrhea</a:t>
            </a:r>
            <a:r>
              <a:rPr lang="en-GB" cap="none" dirty="0" smtClean="0"/>
              <a:t>, and </a:t>
            </a:r>
            <a:r>
              <a:rPr lang="en-GB" cap="none" dirty="0" err="1" smtClean="0"/>
              <a:t>dyspnea</a:t>
            </a:r>
            <a:r>
              <a:rPr lang="en-GB" cap="none" dirty="0" smtClean="0"/>
              <a:t> (difficulty breathing).</a:t>
            </a:r>
            <a:endParaRPr lang="en-MY" cap="none" dirty="0" smtClean="0"/>
          </a:p>
          <a:p>
            <a:r>
              <a:rPr lang="en-GB" cap="none" dirty="0" smtClean="0"/>
              <a:t>Pain management may involve medications, physical therapy, relaxation techniques, and psychological support.</a:t>
            </a:r>
            <a:endParaRPr lang="en-MY" cap="none" dirty="0" smtClean="0"/>
          </a:p>
          <a:p>
            <a:r>
              <a:rPr lang="en-GB" cap="none" dirty="0" smtClean="0"/>
              <a:t>Palliative nurses help patients and families understand the importance of medication adherence and the management of side effects.</a:t>
            </a:r>
          </a:p>
          <a:p>
            <a:r>
              <a:rPr lang="en-GB" cap="none" dirty="0" smtClean="0"/>
              <a:t>Administer prescribed medications promptly and adjust them as needed to provide relief.</a:t>
            </a:r>
            <a:endParaRPr lang="en-MY" cap="none" dirty="0" smtClean="0"/>
          </a:p>
          <a:p>
            <a:r>
              <a:rPr lang="en-GB" cap="none" dirty="0" smtClean="0"/>
              <a:t>Collaborate with the healthcare team to ensure pain and symptom control.</a:t>
            </a:r>
            <a:endParaRPr lang="en-MY" cap="none" dirty="0" smtClean="0"/>
          </a:p>
          <a:p>
            <a:endParaRPr lang="en-MY" dirty="0"/>
          </a:p>
          <a:p>
            <a:endParaRPr lang="en-MY" dirty="0"/>
          </a:p>
        </p:txBody>
      </p:sp>
    </p:spTree>
    <p:extLst>
      <p:ext uri="{BB962C8B-B14F-4D97-AF65-F5344CB8AC3E}">
        <p14:creationId xmlns:p14="http://schemas.microsoft.com/office/powerpoint/2010/main" val="34180021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Nutritional support:</a:t>
            </a:r>
            <a:r>
              <a:rPr lang="en-MY" dirty="0"/>
              <a:t/>
            </a:r>
            <a:br>
              <a:rPr lang="en-MY" dirty="0"/>
            </a:br>
            <a:endParaRPr lang="en-MY" dirty="0"/>
          </a:p>
        </p:txBody>
      </p:sp>
      <p:sp>
        <p:nvSpPr>
          <p:cNvPr id="3" name="Content Placeholder 2"/>
          <p:cNvSpPr>
            <a:spLocks noGrp="1"/>
          </p:cNvSpPr>
          <p:nvPr>
            <p:ph sz="quarter" idx="13"/>
          </p:nvPr>
        </p:nvSpPr>
        <p:spPr>
          <a:xfrm>
            <a:off x="913774" y="1907178"/>
            <a:ext cx="10363826" cy="3884022"/>
          </a:xfrm>
        </p:spPr>
        <p:txBody>
          <a:bodyPr>
            <a:normAutofit/>
          </a:bodyPr>
          <a:lstStyle/>
          <a:p>
            <a:r>
              <a:rPr lang="en-GB" sz="2400" cap="none" dirty="0" smtClean="0"/>
              <a:t>Monitor the patient's nutritional status and provide guidance on maintaining a balanced diet.</a:t>
            </a:r>
            <a:endParaRPr lang="en-MY" sz="2400" cap="none" dirty="0" smtClean="0"/>
          </a:p>
          <a:p>
            <a:r>
              <a:rPr lang="en-GB" sz="2400" cap="none" dirty="0" smtClean="0"/>
              <a:t>Address issues such as anorexia, weight loss, and difficulty swallowing, and adjust the diet as needed.</a:t>
            </a:r>
            <a:endParaRPr lang="en-MY" sz="2400" cap="none" dirty="0" smtClean="0"/>
          </a:p>
          <a:p>
            <a:r>
              <a:rPr lang="en-GB" sz="2400" cap="none" dirty="0" smtClean="0"/>
              <a:t>Collaborate with a registered dietitian if necessary.</a:t>
            </a:r>
            <a:endParaRPr lang="en-MY" sz="2400" cap="none" dirty="0" smtClean="0"/>
          </a:p>
          <a:p>
            <a:pPr marL="0" indent="0">
              <a:buNone/>
            </a:pPr>
            <a:endParaRPr lang="en-MY" dirty="0"/>
          </a:p>
        </p:txBody>
      </p:sp>
    </p:spTree>
    <p:extLst>
      <p:ext uri="{BB962C8B-B14F-4D97-AF65-F5344CB8AC3E}">
        <p14:creationId xmlns:p14="http://schemas.microsoft.com/office/powerpoint/2010/main" val="18811589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Skin and wound care:</a:t>
            </a:r>
            <a:r>
              <a:rPr lang="en-MY" dirty="0"/>
              <a:t/>
            </a:r>
            <a:br>
              <a:rPr lang="en-MY" dirty="0"/>
            </a:br>
            <a:endParaRPr lang="en-MY" dirty="0"/>
          </a:p>
        </p:txBody>
      </p:sp>
      <p:sp>
        <p:nvSpPr>
          <p:cNvPr id="3" name="Content Placeholder 2"/>
          <p:cNvSpPr>
            <a:spLocks noGrp="1"/>
          </p:cNvSpPr>
          <p:nvPr>
            <p:ph sz="quarter" idx="13"/>
          </p:nvPr>
        </p:nvSpPr>
        <p:spPr>
          <a:xfrm>
            <a:off x="913774" y="1889760"/>
            <a:ext cx="10363826" cy="3901439"/>
          </a:xfrm>
        </p:spPr>
        <p:txBody>
          <a:bodyPr>
            <a:normAutofit/>
          </a:bodyPr>
          <a:lstStyle/>
          <a:p>
            <a:r>
              <a:rPr lang="en-GB" sz="2400" cap="none" dirty="0" smtClean="0"/>
              <a:t>Prevent and manage pressure ulcers (bedsores) by regularly repositioning the patient, using pressure-reducing surfaces, and providing meticulous skin care.</a:t>
            </a:r>
            <a:endParaRPr lang="en-MY" sz="2400" cap="none" dirty="0" smtClean="0"/>
          </a:p>
          <a:p>
            <a:r>
              <a:rPr lang="en-GB" sz="2400" cap="none" dirty="0" smtClean="0"/>
              <a:t>Assess and manage any wounds or skin infections promptly to prevent complications.</a:t>
            </a:r>
            <a:endParaRPr lang="en-MY" sz="2400" cap="none" dirty="0" smtClean="0"/>
          </a:p>
          <a:p>
            <a:endParaRPr lang="en-MY" dirty="0"/>
          </a:p>
        </p:txBody>
      </p:sp>
      <p:pic>
        <p:nvPicPr>
          <p:cNvPr id="4" name="Picture 3"/>
          <p:cNvPicPr>
            <a:picLocks noChangeAspect="1"/>
          </p:cNvPicPr>
          <p:nvPr/>
        </p:nvPicPr>
        <p:blipFill>
          <a:blip r:embed="rId2"/>
          <a:stretch>
            <a:fillRect/>
          </a:stretch>
        </p:blipFill>
        <p:spPr>
          <a:xfrm>
            <a:off x="7350033" y="3485937"/>
            <a:ext cx="3823063" cy="2867297"/>
          </a:xfrm>
          <a:prstGeom prst="rect">
            <a:avLst/>
          </a:prstGeom>
        </p:spPr>
      </p:pic>
    </p:spTree>
    <p:extLst>
      <p:ext uri="{BB962C8B-B14F-4D97-AF65-F5344CB8AC3E}">
        <p14:creationId xmlns:p14="http://schemas.microsoft.com/office/powerpoint/2010/main" val="18364471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Infection control:</a:t>
            </a:r>
            <a:r>
              <a:rPr lang="en-MY" dirty="0"/>
              <a:t/>
            </a:r>
            <a:br>
              <a:rPr lang="en-MY" dirty="0"/>
            </a:br>
            <a:endParaRPr lang="en-MY" dirty="0"/>
          </a:p>
        </p:txBody>
      </p:sp>
      <p:sp>
        <p:nvSpPr>
          <p:cNvPr id="3" name="Content Placeholder 2"/>
          <p:cNvSpPr>
            <a:spLocks noGrp="1"/>
          </p:cNvSpPr>
          <p:nvPr>
            <p:ph sz="quarter" idx="13"/>
          </p:nvPr>
        </p:nvSpPr>
        <p:spPr>
          <a:xfrm>
            <a:off x="913774" y="1915886"/>
            <a:ext cx="10363826" cy="3875313"/>
          </a:xfrm>
        </p:spPr>
        <p:txBody>
          <a:bodyPr>
            <a:normAutofit/>
          </a:bodyPr>
          <a:lstStyle/>
          <a:p>
            <a:r>
              <a:rPr lang="en-GB" sz="2400" cap="none" dirty="0" smtClean="0"/>
              <a:t>Emphasize strict infection control measures to reduce the risk of opportunistic infections.</a:t>
            </a:r>
            <a:endParaRPr lang="en-MY" sz="2400" cap="none" dirty="0" smtClean="0"/>
          </a:p>
          <a:p>
            <a:r>
              <a:rPr lang="en-GB" sz="2400" cap="none" dirty="0" smtClean="0"/>
              <a:t>Educate the patient and their family about hand hygiene, safe food handling, and avoiding exposure to sick individuals.</a:t>
            </a:r>
            <a:endParaRPr lang="en-MY" sz="2400" cap="none" dirty="0" smtClean="0"/>
          </a:p>
          <a:p>
            <a:r>
              <a:rPr lang="en-GB" sz="2400" cap="none" dirty="0" smtClean="0"/>
              <a:t>Monitor for signs of infection and initiate appropriate treatment promptly.</a:t>
            </a:r>
            <a:endParaRPr lang="en-MY" sz="2400" cap="none" dirty="0" smtClean="0"/>
          </a:p>
          <a:p>
            <a:pPr marL="0" indent="0">
              <a:buNone/>
            </a:pPr>
            <a:endParaRPr lang="en-MY" dirty="0"/>
          </a:p>
        </p:txBody>
      </p:sp>
    </p:spTree>
    <p:extLst>
      <p:ext uri="{BB962C8B-B14F-4D97-AF65-F5344CB8AC3E}">
        <p14:creationId xmlns:p14="http://schemas.microsoft.com/office/powerpoint/2010/main" val="23765012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311001"/>
            <a:ext cx="10364451" cy="1152040"/>
          </a:xfrm>
        </p:spPr>
        <p:txBody>
          <a:bodyPr/>
          <a:lstStyle/>
          <a:p>
            <a:r>
              <a:rPr lang="en-US" dirty="0" smtClean="0"/>
              <a:t>Introduction </a:t>
            </a:r>
            <a:endParaRPr lang="en-MY" dirty="0"/>
          </a:p>
        </p:txBody>
      </p:sp>
      <p:sp>
        <p:nvSpPr>
          <p:cNvPr id="3" name="Content Placeholder 2"/>
          <p:cNvSpPr>
            <a:spLocks noGrp="1"/>
          </p:cNvSpPr>
          <p:nvPr>
            <p:ph sz="quarter" idx="13"/>
          </p:nvPr>
        </p:nvSpPr>
        <p:spPr>
          <a:xfrm>
            <a:off x="913774" y="1341121"/>
            <a:ext cx="10363826" cy="5172890"/>
          </a:xfrm>
        </p:spPr>
        <p:txBody>
          <a:bodyPr>
            <a:normAutofit/>
          </a:bodyPr>
          <a:lstStyle/>
          <a:p>
            <a:r>
              <a:rPr lang="en-GB" cap="none" dirty="0" smtClean="0"/>
              <a:t>Palliative nursing care for patients with cancer and HIV/AIDS is a specialized area of healthcare focused on improving the quality of life for individuals facing these serious illnesses. </a:t>
            </a:r>
          </a:p>
          <a:p>
            <a:r>
              <a:rPr lang="en-GB" cap="none" dirty="0" smtClean="0"/>
              <a:t>It aims to provide </a:t>
            </a:r>
            <a:r>
              <a:rPr lang="en-GB" b="1" cap="none" dirty="0" smtClean="0">
                <a:solidFill>
                  <a:srgbClr val="FF0000"/>
                </a:solidFill>
              </a:rPr>
              <a:t>physical, emotional, and spiritual support </a:t>
            </a:r>
            <a:r>
              <a:rPr lang="en-GB" cap="none" dirty="0" smtClean="0"/>
              <a:t>to patients and their families throughout the disease trajectory, with a particular </a:t>
            </a:r>
            <a:r>
              <a:rPr lang="en-GB" b="1" cap="none" dirty="0" smtClean="0">
                <a:solidFill>
                  <a:srgbClr val="FF0000"/>
                </a:solidFill>
              </a:rPr>
              <a:t>focus on managing symptoms, relieving suffering, and enhancing overall well-being. </a:t>
            </a:r>
          </a:p>
          <a:p>
            <a:r>
              <a:rPr lang="en-GB" cap="none" dirty="0" smtClean="0"/>
              <a:t>Nursing care for a terminal patient with HIV/AIDS focuses on </a:t>
            </a:r>
            <a:r>
              <a:rPr lang="en-GB" b="1" cap="none" dirty="0" smtClean="0">
                <a:solidFill>
                  <a:srgbClr val="FF0000"/>
                </a:solidFill>
              </a:rPr>
              <a:t>providing comfort, support, and maintaining their dignity and quality of life. </a:t>
            </a:r>
          </a:p>
          <a:p>
            <a:r>
              <a:rPr lang="en-GB" cap="none" dirty="0" smtClean="0"/>
              <a:t>It is essential to approach the care of these patients with empathy, respect, and a holistic perspective. </a:t>
            </a:r>
            <a:endParaRPr lang="en-MY" cap="none" dirty="0"/>
          </a:p>
        </p:txBody>
      </p:sp>
      <p:pic>
        <p:nvPicPr>
          <p:cNvPr id="4" name="Picture 3"/>
          <p:cNvPicPr>
            <a:picLocks noChangeAspect="1"/>
          </p:cNvPicPr>
          <p:nvPr/>
        </p:nvPicPr>
        <p:blipFill>
          <a:blip r:embed="rId2"/>
          <a:stretch>
            <a:fillRect/>
          </a:stretch>
        </p:blipFill>
        <p:spPr>
          <a:xfrm>
            <a:off x="4951775" y="4770936"/>
            <a:ext cx="2619375" cy="1743075"/>
          </a:xfrm>
          <a:prstGeom prst="rect">
            <a:avLst/>
          </a:prstGeom>
        </p:spPr>
      </p:pic>
    </p:spTree>
    <p:extLst>
      <p:ext uri="{BB962C8B-B14F-4D97-AF65-F5344CB8AC3E}">
        <p14:creationId xmlns:p14="http://schemas.microsoft.com/office/powerpoint/2010/main" val="375992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Medication management:</a:t>
            </a:r>
            <a:r>
              <a:rPr lang="en-MY" dirty="0"/>
              <a:t/>
            </a:r>
            <a:br>
              <a:rPr lang="en-MY" dirty="0"/>
            </a:br>
            <a:endParaRPr lang="en-MY" dirty="0"/>
          </a:p>
        </p:txBody>
      </p:sp>
      <p:sp>
        <p:nvSpPr>
          <p:cNvPr id="3" name="Content Placeholder 2"/>
          <p:cNvSpPr>
            <a:spLocks noGrp="1"/>
          </p:cNvSpPr>
          <p:nvPr>
            <p:ph sz="quarter" idx="13"/>
          </p:nvPr>
        </p:nvSpPr>
        <p:spPr>
          <a:xfrm>
            <a:off x="913774" y="1672046"/>
            <a:ext cx="10363826" cy="4119154"/>
          </a:xfrm>
        </p:spPr>
        <p:txBody>
          <a:bodyPr>
            <a:normAutofit/>
          </a:bodyPr>
          <a:lstStyle/>
          <a:p>
            <a:r>
              <a:rPr lang="en-GB" sz="2400" cap="none" dirty="0" smtClean="0"/>
              <a:t>Ensure that the patient takes their antiretroviral therapy (ART) and other prescribed medications consistently.</a:t>
            </a:r>
            <a:endParaRPr lang="en-MY" sz="2400" cap="none" dirty="0" smtClean="0"/>
          </a:p>
          <a:p>
            <a:r>
              <a:rPr lang="en-GB" sz="2400" cap="none" dirty="0" smtClean="0"/>
              <a:t>Address any medication side effects or adherence issues.</a:t>
            </a:r>
          </a:p>
          <a:p>
            <a:pPr lvl="1"/>
            <a:r>
              <a:rPr lang="en-MY" sz="2000" cap="none" dirty="0" smtClean="0"/>
              <a:t>Anxiety, depression, diarrhoea, fatigue, flatulence, stomach discomfort, headache, nausea, skin reactions, sleep disorders, vomiting.</a:t>
            </a:r>
          </a:p>
          <a:p>
            <a:r>
              <a:rPr lang="en-GB" sz="2400" cap="none" dirty="0" smtClean="0"/>
              <a:t>Collaborate with the healthcare team to adjust medication regimens as needed.</a:t>
            </a:r>
            <a:endParaRPr lang="en-MY" sz="2400" cap="none" dirty="0" smtClean="0"/>
          </a:p>
          <a:p>
            <a:endParaRPr lang="en-MY" dirty="0"/>
          </a:p>
        </p:txBody>
      </p:sp>
    </p:spTree>
    <p:extLst>
      <p:ext uri="{BB962C8B-B14F-4D97-AF65-F5344CB8AC3E}">
        <p14:creationId xmlns:p14="http://schemas.microsoft.com/office/powerpoint/2010/main" val="6309947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Emotional and Psychological Support:</a:t>
            </a:r>
            <a:r>
              <a:rPr lang="en-MY" dirty="0"/>
              <a:t/>
            </a:r>
            <a:br>
              <a:rPr lang="en-MY" dirty="0"/>
            </a:br>
            <a:endParaRPr lang="en-MY" dirty="0"/>
          </a:p>
        </p:txBody>
      </p:sp>
      <p:sp>
        <p:nvSpPr>
          <p:cNvPr id="3" name="Content Placeholder 2"/>
          <p:cNvSpPr>
            <a:spLocks noGrp="1"/>
          </p:cNvSpPr>
          <p:nvPr>
            <p:ph sz="quarter" idx="13"/>
          </p:nvPr>
        </p:nvSpPr>
        <p:spPr>
          <a:xfrm>
            <a:off x="913774" y="1733006"/>
            <a:ext cx="10363826" cy="4058193"/>
          </a:xfrm>
        </p:spPr>
        <p:txBody>
          <a:bodyPr>
            <a:normAutofit/>
          </a:bodyPr>
          <a:lstStyle/>
          <a:p>
            <a:r>
              <a:rPr lang="en-GB" sz="2400" cap="none" dirty="0" smtClean="0"/>
              <a:t>Palliative nurses provide emotional support to patients and their families, helping them cope with the emotional challenges that often accompany cancer and HIV/AIDS diagnoses.</a:t>
            </a:r>
            <a:endParaRPr lang="en-MY" sz="2400" cap="none" dirty="0" smtClean="0"/>
          </a:p>
          <a:p>
            <a:r>
              <a:rPr lang="en-GB" sz="2400" cap="none" dirty="0" smtClean="0"/>
              <a:t>They offer counselling, facilitate communication within families, and connect patients with mental health professionals when necessary.</a:t>
            </a:r>
            <a:endParaRPr lang="en-MY" sz="2400" cap="none" dirty="0" smtClean="0"/>
          </a:p>
          <a:p>
            <a:r>
              <a:rPr lang="en-GB" sz="2400" cap="none" dirty="0" smtClean="0"/>
              <a:t>Grief and bereavement support is an essential component, including anticipatory grief for families facing terminal illness.</a:t>
            </a:r>
            <a:endParaRPr lang="en-MY" sz="2400" cap="none" dirty="0" smtClean="0"/>
          </a:p>
          <a:p>
            <a:endParaRPr lang="en-MY" cap="none" dirty="0"/>
          </a:p>
        </p:txBody>
      </p:sp>
    </p:spTree>
    <p:extLst>
      <p:ext uri="{BB962C8B-B14F-4D97-AF65-F5344CB8AC3E}">
        <p14:creationId xmlns:p14="http://schemas.microsoft.com/office/powerpoint/2010/main" val="38371416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Communication:</a:t>
            </a:r>
            <a:r>
              <a:rPr lang="en-MY" dirty="0"/>
              <a:t/>
            </a:r>
            <a:br>
              <a:rPr lang="en-MY" dirty="0"/>
            </a:br>
            <a:endParaRPr lang="en-MY" dirty="0"/>
          </a:p>
        </p:txBody>
      </p:sp>
      <p:sp>
        <p:nvSpPr>
          <p:cNvPr id="3" name="Content Placeholder 2"/>
          <p:cNvSpPr>
            <a:spLocks noGrp="1"/>
          </p:cNvSpPr>
          <p:nvPr>
            <p:ph sz="quarter" idx="13"/>
          </p:nvPr>
        </p:nvSpPr>
        <p:spPr/>
        <p:txBody>
          <a:bodyPr/>
          <a:lstStyle/>
          <a:p>
            <a:r>
              <a:rPr lang="en-GB" sz="2400" cap="none" dirty="0" smtClean="0"/>
              <a:t>Effective communication is crucial in palliative care. </a:t>
            </a:r>
          </a:p>
          <a:p>
            <a:r>
              <a:rPr lang="en-GB" sz="2400" cap="none" dirty="0" smtClean="0"/>
              <a:t>Nurses help facilitate open and honest discussions about the patient's prognosis, treatment options, and goals of care.</a:t>
            </a:r>
            <a:endParaRPr lang="en-MY" sz="2400" cap="none" dirty="0" smtClean="0"/>
          </a:p>
          <a:p>
            <a:r>
              <a:rPr lang="en-GB" sz="2400" cap="none" dirty="0" smtClean="0"/>
              <a:t>They assist patients in making informed decisions about their treatment and end-of-life preferences</a:t>
            </a:r>
            <a:r>
              <a:rPr lang="en-GB" sz="2400" cap="none" dirty="0" smtClean="0"/>
              <a:t>.</a:t>
            </a:r>
          </a:p>
          <a:p>
            <a:pPr lvl="1"/>
            <a:r>
              <a:rPr lang="en-GB" sz="2200" cap="none" dirty="0" smtClean="0"/>
              <a:t>DNR</a:t>
            </a:r>
            <a:endParaRPr lang="en-MY" sz="2200" cap="none" dirty="0" smtClean="0"/>
          </a:p>
          <a:p>
            <a:endParaRPr lang="en-MY" dirty="0"/>
          </a:p>
        </p:txBody>
      </p:sp>
    </p:spTree>
    <p:extLst>
      <p:ext uri="{BB962C8B-B14F-4D97-AF65-F5344CB8AC3E}">
        <p14:creationId xmlns:p14="http://schemas.microsoft.com/office/powerpoint/2010/main" val="17670095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Advance Care Planning:</a:t>
            </a:r>
            <a:r>
              <a:rPr lang="en-MY" dirty="0"/>
              <a:t/>
            </a:r>
            <a:br>
              <a:rPr lang="en-MY" dirty="0"/>
            </a:br>
            <a:endParaRPr lang="en-MY" dirty="0"/>
          </a:p>
        </p:txBody>
      </p:sp>
      <p:sp>
        <p:nvSpPr>
          <p:cNvPr id="3" name="Content Placeholder 2"/>
          <p:cNvSpPr>
            <a:spLocks noGrp="1"/>
          </p:cNvSpPr>
          <p:nvPr>
            <p:ph sz="quarter" idx="13"/>
          </p:nvPr>
        </p:nvSpPr>
        <p:spPr>
          <a:xfrm>
            <a:off x="913774" y="1889760"/>
            <a:ext cx="10363826" cy="3901439"/>
          </a:xfrm>
        </p:spPr>
        <p:txBody>
          <a:bodyPr/>
          <a:lstStyle/>
          <a:p>
            <a:r>
              <a:rPr lang="en-GB" sz="2400" cap="none" dirty="0" smtClean="0"/>
              <a:t>Palliative nurses guide patients in advance care planning, helping them document their healthcare wishes in advance directives or living wills.</a:t>
            </a:r>
            <a:endParaRPr lang="en-MY" sz="2400" cap="none" dirty="0" smtClean="0"/>
          </a:p>
          <a:p>
            <a:r>
              <a:rPr lang="en-GB" sz="2400" cap="none" dirty="0" smtClean="0"/>
              <a:t>They ensure that patients' preferences for end-of-life care are communicated and respected.</a:t>
            </a:r>
            <a:endParaRPr lang="en-MY" sz="2400" cap="none" dirty="0" smtClean="0"/>
          </a:p>
          <a:p>
            <a:endParaRPr lang="en-MY" dirty="0"/>
          </a:p>
        </p:txBody>
      </p:sp>
    </p:spTree>
    <p:extLst>
      <p:ext uri="{BB962C8B-B14F-4D97-AF65-F5344CB8AC3E}">
        <p14:creationId xmlns:p14="http://schemas.microsoft.com/office/powerpoint/2010/main" val="35348785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Spiritual and cultural care:</a:t>
            </a:r>
            <a:endParaRPr lang="en-MY" dirty="0"/>
          </a:p>
        </p:txBody>
      </p:sp>
      <p:sp>
        <p:nvSpPr>
          <p:cNvPr id="3" name="Content Placeholder 2"/>
          <p:cNvSpPr>
            <a:spLocks noGrp="1"/>
          </p:cNvSpPr>
          <p:nvPr>
            <p:ph sz="quarter" idx="13"/>
          </p:nvPr>
        </p:nvSpPr>
        <p:spPr>
          <a:xfrm>
            <a:off x="913774" y="1933304"/>
            <a:ext cx="10363826" cy="3857896"/>
          </a:xfrm>
        </p:spPr>
        <p:txBody>
          <a:bodyPr>
            <a:normAutofit/>
          </a:bodyPr>
          <a:lstStyle/>
          <a:p>
            <a:r>
              <a:rPr lang="en-GB" sz="2400" cap="none" dirty="0" smtClean="0"/>
              <a:t>Palliative care includes addressing the patient's spiritual needs, which can vary widely. Nurses may facilitate access to spiritual </a:t>
            </a:r>
            <a:r>
              <a:rPr lang="en-GB" sz="2400" cap="none" dirty="0" err="1" smtClean="0"/>
              <a:t>counselors</a:t>
            </a:r>
            <a:r>
              <a:rPr lang="en-GB" sz="2400" cap="none" dirty="0" smtClean="0"/>
              <a:t> or </a:t>
            </a:r>
            <a:r>
              <a:rPr lang="en-GB" sz="2400" cap="none" dirty="0" err="1" smtClean="0"/>
              <a:t>ustaz</a:t>
            </a:r>
            <a:r>
              <a:rPr lang="en-GB" sz="2400" cap="none" dirty="0" smtClean="0"/>
              <a:t>/imam</a:t>
            </a:r>
            <a:r>
              <a:rPr lang="en-GB" sz="2400" cap="none" dirty="0" smtClean="0"/>
              <a:t>.</a:t>
            </a:r>
            <a:endParaRPr lang="en-MY" sz="2400" cap="none" dirty="0" smtClean="0"/>
          </a:p>
          <a:p>
            <a:r>
              <a:rPr lang="en-GB" sz="2400" cap="none" dirty="0" smtClean="0"/>
              <a:t>They support patients in finding meaning, purpose, and hope in their lives, even in the face of a serious illness.</a:t>
            </a:r>
          </a:p>
          <a:p>
            <a:r>
              <a:rPr lang="en-GB" sz="2400" cap="none" dirty="0" smtClean="0"/>
              <a:t>Respect the patient's spiritual and cultural beliefs and incorporate them into their care plan.</a:t>
            </a:r>
            <a:endParaRPr lang="en-MY" sz="2400" cap="none" dirty="0" smtClean="0"/>
          </a:p>
          <a:p>
            <a:r>
              <a:rPr lang="en-GB" sz="2400" cap="none" dirty="0" smtClean="0"/>
              <a:t>Offer spiritual support, such as access to a chaplain or religious leader if desired.</a:t>
            </a:r>
            <a:endParaRPr lang="en-MY" sz="2400" cap="none" dirty="0" smtClean="0"/>
          </a:p>
          <a:p>
            <a:endParaRPr lang="en-MY" dirty="0"/>
          </a:p>
          <a:p>
            <a:endParaRPr lang="en-MY" dirty="0"/>
          </a:p>
        </p:txBody>
      </p:sp>
    </p:spTree>
    <p:extLst>
      <p:ext uri="{BB962C8B-B14F-4D97-AF65-F5344CB8AC3E}">
        <p14:creationId xmlns:p14="http://schemas.microsoft.com/office/powerpoint/2010/main" val="24144854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Caregiver Support:</a:t>
            </a:r>
            <a:r>
              <a:rPr lang="en-MY" dirty="0"/>
              <a:t/>
            </a:r>
            <a:br>
              <a:rPr lang="en-MY" dirty="0"/>
            </a:br>
            <a:endParaRPr lang="en-MY" dirty="0"/>
          </a:p>
        </p:txBody>
      </p:sp>
      <p:sp>
        <p:nvSpPr>
          <p:cNvPr id="3" name="Content Placeholder 2"/>
          <p:cNvSpPr>
            <a:spLocks noGrp="1"/>
          </p:cNvSpPr>
          <p:nvPr>
            <p:ph sz="quarter" idx="13"/>
          </p:nvPr>
        </p:nvSpPr>
        <p:spPr>
          <a:xfrm>
            <a:off x="913774" y="1820092"/>
            <a:ext cx="10363826" cy="3971108"/>
          </a:xfrm>
        </p:spPr>
        <p:txBody>
          <a:bodyPr>
            <a:normAutofit/>
          </a:bodyPr>
          <a:lstStyle/>
          <a:p>
            <a:r>
              <a:rPr lang="en-GB" sz="2400" cap="none" dirty="0" smtClean="0"/>
              <a:t>Palliative nurses recognize the importance of supporting family caregivers who often bear a significant burden in caring for their loved ones.</a:t>
            </a:r>
            <a:endParaRPr lang="en-MY" sz="2400" cap="none" dirty="0" smtClean="0"/>
          </a:p>
          <a:p>
            <a:r>
              <a:rPr lang="en-GB" sz="2400" cap="none" dirty="0" smtClean="0"/>
              <a:t>They provide education, respite care, and emotional support to caregivers to help prevent burnout.</a:t>
            </a:r>
            <a:endParaRPr lang="en-MY" sz="2400" cap="none" dirty="0"/>
          </a:p>
        </p:txBody>
      </p:sp>
    </p:spTree>
    <p:extLst>
      <p:ext uri="{BB962C8B-B14F-4D97-AF65-F5344CB8AC3E}">
        <p14:creationId xmlns:p14="http://schemas.microsoft.com/office/powerpoint/2010/main" val="7234451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Complex Care Coordination:</a:t>
            </a:r>
            <a:r>
              <a:rPr lang="en-MY" dirty="0"/>
              <a:t/>
            </a:r>
            <a:br>
              <a:rPr lang="en-MY" dirty="0"/>
            </a:br>
            <a:r>
              <a:rPr lang="en-MY" dirty="0"/>
              <a:t/>
            </a:r>
            <a:br>
              <a:rPr lang="en-MY" dirty="0"/>
            </a:br>
            <a:endParaRPr lang="en-MY" dirty="0"/>
          </a:p>
        </p:txBody>
      </p:sp>
      <p:sp>
        <p:nvSpPr>
          <p:cNvPr id="3" name="Content Placeholder 2"/>
          <p:cNvSpPr>
            <a:spLocks noGrp="1"/>
          </p:cNvSpPr>
          <p:nvPr>
            <p:ph sz="quarter" idx="13"/>
          </p:nvPr>
        </p:nvSpPr>
        <p:spPr>
          <a:xfrm>
            <a:off x="913774" y="1698172"/>
            <a:ext cx="10363826" cy="4093028"/>
          </a:xfrm>
        </p:spPr>
        <p:txBody>
          <a:bodyPr>
            <a:normAutofit/>
          </a:bodyPr>
          <a:lstStyle/>
          <a:p>
            <a:r>
              <a:rPr lang="en-GB" sz="2400" cap="none" dirty="0" smtClean="0"/>
              <a:t>Palliative nurses work closely with the entire healthcare team, including physicians, social workers, pharmacists, and other specialists, to coordinate care and ensure the patient's needs are met.</a:t>
            </a:r>
            <a:endParaRPr lang="en-MY" sz="2400" cap="none" dirty="0" smtClean="0"/>
          </a:p>
          <a:p>
            <a:r>
              <a:rPr lang="en-GB" sz="2400" cap="none" dirty="0" smtClean="0"/>
              <a:t>They help navigate the complex healthcare system, assist with accessing resources, and advocate for the patient's preferences and well-being.</a:t>
            </a:r>
            <a:endParaRPr lang="en-MY" sz="2400" cap="none" dirty="0"/>
          </a:p>
        </p:txBody>
      </p:sp>
    </p:spTree>
    <p:extLst>
      <p:ext uri="{BB962C8B-B14F-4D97-AF65-F5344CB8AC3E}">
        <p14:creationId xmlns:p14="http://schemas.microsoft.com/office/powerpoint/2010/main" val="21534229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374677"/>
            <a:ext cx="10364451" cy="1596177"/>
          </a:xfrm>
        </p:spPr>
        <p:txBody>
          <a:bodyPr/>
          <a:lstStyle/>
          <a:p>
            <a:r>
              <a:rPr lang="en-GB" dirty="0"/>
              <a:t>End-of-Life Care:</a:t>
            </a:r>
            <a:r>
              <a:rPr lang="en-MY" dirty="0"/>
              <a:t/>
            </a:r>
            <a:br>
              <a:rPr lang="en-MY" dirty="0"/>
            </a:br>
            <a:endParaRPr lang="en-MY" dirty="0"/>
          </a:p>
        </p:txBody>
      </p:sp>
      <p:sp>
        <p:nvSpPr>
          <p:cNvPr id="3" name="Content Placeholder 2"/>
          <p:cNvSpPr>
            <a:spLocks noGrp="1"/>
          </p:cNvSpPr>
          <p:nvPr>
            <p:ph sz="quarter" idx="13"/>
          </p:nvPr>
        </p:nvSpPr>
        <p:spPr>
          <a:xfrm>
            <a:off x="913774" y="1419497"/>
            <a:ext cx="10363826" cy="5120640"/>
          </a:xfrm>
        </p:spPr>
        <p:txBody>
          <a:bodyPr>
            <a:normAutofit/>
          </a:bodyPr>
          <a:lstStyle/>
          <a:p>
            <a:r>
              <a:rPr lang="en-GB" sz="2400" cap="none" dirty="0" smtClean="0"/>
              <a:t>For patients with advanced cancer or HIV/AIDS, palliative nursing care includes end-of-life care, which focuses on ensuring comfort, dignity, and a peaceful transition.</a:t>
            </a:r>
            <a:endParaRPr lang="en-MY" sz="2400" cap="none" dirty="0" smtClean="0"/>
          </a:p>
          <a:p>
            <a:r>
              <a:rPr lang="en-GB" sz="2400" cap="none" dirty="0" smtClean="0"/>
              <a:t>Nurses provide expert symptom management, emotional support, and assistance with making the patient's final moments as comfortable as possible.</a:t>
            </a:r>
          </a:p>
          <a:p>
            <a:r>
              <a:rPr lang="en-GB" sz="2400" cap="none" dirty="0" smtClean="0"/>
              <a:t>Assist the patient and family in discussing and documenting their wishes regarding end-of-life care, resuscitation, and organ donation.</a:t>
            </a:r>
            <a:endParaRPr lang="en-MY" sz="2400" cap="none" dirty="0" smtClean="0"/>
          </a:p>
          <a:p>
            <a:r>
              <a:rPr lang="en-GB" sz="2400" cap="none" dirty="0" smtClean="0"/>
              <a:t>Help create an advance directive and ensure that it is up to date and legally valid.</a:t>
            </a:r>
            <a:endParaRPr lang="en-MY" sz="2400" cap="none" dirty="0" smtClean="0"/>
          </a:p>
          <a:p>
            <a:r>
              <a:rPr lang="en-GB" sz="2400" cap="none" dirty="0" smtClean="0"/>
              <a:t>Initiate discussions about hospice or palliative care options if appropriate.</a:t>
            </a:r>
            <a:endParaRPr lang="en-MY" sz="2400" cap="none" dirty="0" smtClean="0"/>
          </a:p>
          <a:p>
            <a:endParaRPr lang="en-MY" dirty="0"/>
          </a:p>
        </p:txBody>
      </p:sp>
    </p:spTree>
    <p:extLst>
      <p:ext uri="{BB962C8B-B14F-4D97-AF65-F5344CB8AC3E}">
        <p14:creationId xmlns:p14="http://schemas.microsoft.com/office/powerpoint/2010/main" val="3115982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Emotional support:</a:t>
            </a:r>
            <a:r>
              <a:rPr lang="en-MY" dirty="0"/>
              <a:t/>
            </a:r>
            <a:br>
              <a:rPr lang="en-MY" dirty="0"/>
            </a:br>
            <a:endParaRPr lang="en-MY" dirty="0"/>
          </a:p>
        </p:txBody>
      </p:sp>
      <p:sp>
        <p:nvSpPr>
          <p:cNvPr id="3" name="Content Placeholder 2"/>
          <p:cNvSpPr>
            <a:spLocks noGrp="1"/>
          </p:cNvSpPr>
          <p:nvPr>
            <p:ph sz="quarter" idx="13"/>
          </p:nvPr>
        </p:nvSpPr>
        <p:spPr>
          <a:xfrm>
            <a:off x="913774" y="1785258"/>
            <a:ext cx="10363826" cy="4005942"/>
          </a:xfrm>
        </p:spPr>
        <p:txBody>
          <a:bodyPr/>
          <a:lstStyle/>
          <a:p>
            <a:r>
              <a:rPr lang="en-GB" sz="2400" cap="none" dirty="0" smtClean="0"/>
              <a:t>Provide emotional support to the patient and their family. A terminal diagnosis can cause anxiety, depression, and fear.</a:t>
            </a:r>
            <a:endParaRPr lang="en-MY" sz="2400" cap="none" dirty="0" smtClean="0"/>
          </a:p>
          <a:p>
            <a:r>
              <a:rPr lang="en-GB" sz="2400" cap="none" dirty="0" smtClean="0"/>
              <a:t>Encourage open communication and active listening to address the patient's concerns and feelings.</a:t>
            </a:r>
            <a:endParaRPr lang="en-MY" sz="2400" cap="none" dirty="0" smtClean="0"/>
          </a:p>
          <a:p>
            <a:r>
              <a:rPr lang="en-GB" sz="2400" cap="none" dirty="0" smtClean="0"/>
              <a:t>Offer referrals to support groups or mental health professionals if necessary.</a:t>
            </a:r>
            <a:endParaRPr lang="en-MY" sz="2400" cap="none" dirty="0" smtClean="0"/>
          </a:p>
          <a:p>
            <a:endParaRPr lang="en-MY" dirty="0"/>
          </a:p>
        </p:txBody>
      </p:sp>
    </p:spTree>
    <p:extLst>
      <p:ext uri="{BB962C8B-B14F-4D97-AF65-F5344CB8AC3E}">
        <p14:creationId xmlns:p14="http://schemas.microsoft.com/office/powerpoint/2010/main" val="21517854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Family support:</a:t>
            </a:r>
            <a:r>
              <a:rPr lang="en-MY" dirty="0"/>
              <a:t/>
            </a:r>
            <a:br>
              <a:rPr lang="en-MY" dirty="0"/>
            </a:br>
            <a:endParaRPr lang="en-MY" dirty="0"/>
          </a:p>
        </p:txBody>
      </p:sp>
      <p:sp>
        <p:nvSpPr>
          <p:cNvPr id="3" name="Content Placeholder 2"/>
          <p:cNvSpPr>
            <a:spLocks noGrp="1"/>
          </p:cNvSpPr>
          <p:nvPr>
            <p:ph sz="quarter" idx="13"/>
          </p:nvPr>
        </p:nvSpPr>
        <p:spPr>
          <a:xfrm>
            <a:off x="913774" y="1776550"/>
            <a:ext cx="10363826" cy="4014650"/>
          </a:xfrm>
        </p:spPr>
        <p:txBody>
          <a:bodyPr/>
          <a:lstStyle/>
          <a:p>
            <a:r>
              <a:rPr lang="en-GB" dirty="0"/>
              <a:t> </a:t>
            </a:r>
            <a:r>
              <a:rPr lang="en-GB" sz="2400" cap="none" dirty="0" smtClean="0"/>
              <a:t>Include the patient's family in care discussions and decisions.</a:t>
            </a:r>
            <a:endParaRPr lang="en-MY" sz="2400" cap="none" dirty="0" smtClean="0"/>
          </a:p>
          <a:p>
            <a:r>
              <a:rPr lang="en-GB" sz="2400" cap="none" dirty="0" smtClean="0"/>
              <a:t>Offer family members emotional support and education on caregiving and end-of-life issues.</a:t>
            </a:r>
            <a:endParaRPr lang="en-MY" sz="2400" cap="none" dirty="0" smtClean="0"/>
          </a:p>
          <a:p>
            <a:r>
              <a:rPr lang="en-GB" sz="2400" cap="none" dirty="0" smtClean="0"/>
              <a:t>Help the family access resources for grief counselling and bereavement support</a:t>
            </a:r>
            <a:r>
              <a:rPr lang="en-GB" dirty="0" smtClean="0"/>
              <a:t>.</a:t>
            </a:r>
            <a:endParaRPr lang="en-MY" dirty="0"/>
          </a:p>
          <a:p>
            <a:endParaRPr lang="en-MY" dirty="0"/>
          </a:p>
        </p:txBody>
      </p:sp>
    </p:spTree>
    <p:extLst>
      <p:ext uri="{BB962C8B-B14F-4D97-AF65-F5344CB8AC3E}">
        <p14:creationId xmlns:p14="http://schemas.microsoft.com/office/powerpoint/2010/main" val="11818509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Overview about HIV&amp; AIDS</a:t>
            </a:r>
            <a:endParaRPr lang="en-MY" dirty="0"/>
          </a:p>
        </p:txBody>
      </p:sp>
      <p:pic>
        <p:nvPicPr>
          <p:cNvPr id="3" name="Picture 2"/>
          <p:cNvPicPr>
            <a:picLocks noChangeAspect="1"/>
          </p:cNvPicPr>
          <p:nvPr/>
        </p:nvPicPr>
        <p:blipFill>
          <a:blip r:embed="rId2"/>
          <a:stretch>
            <a:fillRect/>
          </a:stretch>
        </p:blipFill>
        <p:spPr>
          <a:xfrm>
            <a:off x="10148752" y="203426"/>
            <a:ext cx="1752600" cy="2619375"/>
          </a:xfrm>
          <a:prstGeom prst="rect">
            <a:avLst/>
          </a:prstGeom>
        </p:spPr>
      </p:pic>
      <p:pic>
        <p:nvPicPr>
          <p:cNvPr id="4" name="Picture 3"/>
          <p:cNvPicPr>
            <a:picLocks noChangeAspect="1"/>
          </p:cNvPicPr>
          <p:nvPr/>
        </p:nvPicPr>
        <p:blipFill>
          <a:blip r:embed="rId2"/>
          <a:stretch>
            <a:fillRect/>
          </a:stretch>
        </p:blipFill>
        <p:spPr>
          <a:xfrm>
            <a:off x="490946" y="4017780"/>
            <a:ext cx="1752600" cy="2619375"/>
          </a:xfrm>
          <a:prstGeom prst="rect">
            <a:avLst/>
          </a:prstGeom>
        </p:spPr>
      </p:pic>
    </p:spTree>
    <p:extLst>
      <p:ext uri="{BB962C8B-B14F-4D97-AF65-F5344CB8AC3E}">
        <p14:creationId xmlns:p14="http://schemas.microsoft.com/office/powerpoint/2010/main" val="15985298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Bereavement Support:</a:t>
            </a:r>
            <a:r>
              <a:rPr lang="en-MY" dirty="0"/>
              <a:t/>
            </a:r>
            <a:br>
              <a:rPr lang="en-MY" dirty="0"/>
            </a:br>
            <a:endParaRPr lang="en-MY" dirty="0"/>
          </a:p>
        </p:txBody>
      </p:sp>
      <p:sp>
        <p:nvSpPr>
          <p:cNvPr id="3" name="Content Placeholder 2"/>
          <p:cNvSpPr>
            <a:spLocks noGrp="1"/>
          </p:cNvSpPr>
          <p:nvPr>
            <p:ph sz="quarter" idx="13"/>
          </p:nvPr>
        </p:nvSpPr>
        <p:spPr>
          <a:xfrm>
            <a:off x="913774" y="1924594"/>
            <a:ext cx="10363826" cy="3866605"/>
          </a:xfrm>
        </p:spPr>
        <p:txBody>
          <a:bodyPr/>
          <a:lstStyle/>
          <a:p>
            <a:r>
              <a:rPr lang="en-GB" sz="2400" cap="none" dirty="0" smtClean="0"/>
              <a:t>After a patient's death, palliative nurses offer ongoing bereavement support to the family, helping them cope with grief and loss.</a:t>
            </a:r>
            <a:endParaRPr lang="en-MY" sz="2400" cap="none" dirty="0" smtClean="0"/>
          </a:p>
          <a:p>
            <a:r>
              <a:rPr lang="en-GB" sz="2400" cap="none" dirty="0" smtClean="0"/>
              <a:t>Palliative nursing care is a collaborative effort, and nurses work closely with interdisciplinary teams to provide comprehensive support to patients and their families. </a:t>
            </a:r>
          </a:p>
          <a:p>
            <a:r>
              <a:rPr lang="en-GB" sz="2400" b="1" cap="none" dirty="0" smtClean="0">
                <a:solidFill>
                  <a:srgbClr val="FF0000"/>
                </a:solidFill>
              </a:rPr>
              <a:t>The goal is to improve the patient's quality of life and relieve suffering</a:t>
            </a:r>
            <a:r>
              <a:rPr lang="en-GB" sz="2400" cap="none" dirty="0" smtClean="0"/>
              <a:t>, whether the patient is living with cancer or </a:t>
            </a:r>
            <a:r>
              <a:rPr lang="en-GB" sz="2400" cap="none" dirty="0" err="1" smtClean="0"/>
              <a:t>hiv</a:t>
            </a:r>
            <a:r>
              <a:rPr lang="en-GB" sz="2400" cap="none" dirty="0" smtClean="0"/>
              <a:t>/aids</a:t>
            </a:r>
            <a:endParaRPr lang="en-MY" sz="2400" cap="none" dirty="0" smtClean="0"/>
          </a:p>
          <a:p>
            <a:endParaRPr lang="en-MY" dirty="0"/>
          </a:p>
        </p:txBody>
      </p:sp>
    </p:spTree>
    <p:extLst>
      <p:ext uri="{BB962C8B-B14F-4D97-AF65-F5344CB8AC3E}">
        <p14:creationId xmlns:p14="http://schemas.microsoft.com/office/powerpoint/2010/main" val="16933995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MY" dirty="0"/>
          </a:p>
        </p:txBody>
      </p:sp>
      <p:sp>
        <p:nvSpPr>
          <p:cNvPr id="3" name="Content Placeholder 2"/>
          <p:cNvSpPr>
            <a:spLocks noGrp="1"/>
          </p:cNvSpPr>
          <p:nvPr>
            <p:ph sz="quarter" idx="13"/>
          </p:nvPr>
        </p:nvSpPr>
        <p:spPr/>
        <p:txBody>
          <a:bodyPr/>
          <a:lstStyle/>
          <a:p>
            <a:r>
              <a:rPr lang="en-GB" sz="2400" cap="none" dirty="0" smtClean="0"/>
              <a:t>Nursing care for terminal patients with HIV/AIDS should be tailored to the individual's needs, preferences, and stage of illness. </a:t>
            </a:r>
          </a:p>
          <a:p>
            <a:r>
              <a:rPr lang="en-GB" sz="2400" cap="none" dirty="0" smtClean="0"/>
              <a:t>It is essential to work collaboratively with the healthcare team, involve the patient and their family in decision-making, and provide compassionate care throughout the end-of-life journey.</a:t>
            </a:r>
            <a:endParaRPr lang="en-MY" sz="2400" cap="none" dirty="0" smtClean="0"/>
          </a:p>
          <a:p>
            <a:endParaRPr lang="en-MY" dirty="0"/>
          </a:p>
        </p:txBody>
      </p:sp>
    </p:spTree>
    <p:extLst>
      <p:ext uri="{BB962C8B-B14F-4D97-AF65-F5344CB8AC3E}">
        <p14:creationId xmlns:p14="http://schemas.microsoft.com/office/powerpoint/2010/main" val="21214108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91797"/>
            <a:ext cx="10364451" cy="1596177"/>
          </a:xfrm>
        </p:spPr>
        <p:txBody>
          <a:bodyPr/>
          <a:lstStyle/>
          <a:p>
            <a:r>
              <a:rPr lang="en-US" dirty="0" smtClean="0"/>
              <a:t>References</a:t>
            </a:r>
            <a:endParaRPr lang="en-MY" dirty="0"/>
          </a:p>
        </p:txBody>
      </p:sp>
      <p:sp>
        <p:nvSpPr>
          <p:cNvPr id="3" name="Content Placeholder 2"/>
          <p:cNvSpPr>
            <a:spLocks noGrp="1"/>
          </p:cNvSpPr>
          <p:nvPr>
            <p:ph sz="quarter" idx="13"/>
          </p:nvPr>
        </p:nvSpPr>
        <p:spPr>
          <a:xfrm>
            <a:off x="913774" y="1367246"/>
            <a:ext cx="10363826" cy="5172891"/>
          </a:xfrm>
        </p:spPr>
        <p:txBody>
          <a:bodyPr>
            <a:normAutofit fontScale="70000" lnSpcReduction="20000"/>
          </a:bodyPr>
          <a:lstStyle/>
          <a:p>
            <a:r>
              <a:rPr lang="en-US" cap="none" dirty="0" smtClean="0"/>
              <a:t>National Hospice And Palliative Care Organization (NHPCO): Website: </a:t>
            </a:r>
            <a:r>
              <a:rPr lang="en-US" cap="none" dirty="0" smtClean="0">
                <a:hlinkClick r:id="rId2"/>
              </a:rPr>
              <a:t>Https://Www.Nhpco.Org/</a:t>
            </a:r>
            <a:r>
              <a:rPr lang="en-US" cap="none" dirty="0" smtClean="0"/>
              <a:t> NHPCO Offers A Wealth Of Resources, Publications, And Educational Materials Related To Hospice And Palliative Care, Including Nursing Care For Patients With Serious Illnesses.</a:t>
            </a:r>
          </a:p>
          <a:p>
            <a:r>
              <a:rPr lang="en-US" cap="none" dirty="0" smtClean="0"/>
              <a:t>World Health Organization (Who) Palliative Care: Website: </a:t>
            </a:r>
            <a:r>
              <a:rPr lang="en-US" cap="none" dirty="0" smtClean="0">
                <a:hlinkClick r:id="rId3"/>
              </a:rPr>
              <a:t>Https://Www.Who.Int/Health-topics/Palliative-care</a:t>
            </a:r>
            <a:r>
              <a:rPr lang="en-US" cap="none" dirty="0" smtClean="0"/>
              <a:t> WHO Provides Information And Guidelines On Palliative Care, Which Can Include Nursing Care For Cancer And HIV/AIDS Patients.</a:t>
            </a:r>
          </a:p>
          <a:p>
            <a:r>
              <a:rPr lang="en-US" cap="none" dirty="0" smtClean="0"/>
              <a:t>American Cancer Society (</a:t>
            </a:r>
            <a:r>
              <a:rPr lang="en-US" cap="none" dirty="0" err="1" smtClean="0"/>
              <a:t>Acs</a:t>
            </a:r>
            <a:r>
              <a:rPr lang="en-US" cap="none" dirty="0" smtClean="0"/>
              <a:t>): Website: </a:t>
            </a:r>
            <a:r>
              <a:rPr lang="en-US" cap="none" dirty="0" smtClean="0">
                <a:hlinkClick r:id="rId4"/>
              </a:rPr>
              <a:t>Https://Www.Cancer.Org/</a:t>
            </a:r>
            <a:r>
              <a:rPr lang="en-US" cap="none" dirty="0" smtClean="0"/>
              <a:t> ACS Offers Resources And Information On Cancer Care, Including Palliative Care And Support For Patients And Their Families.</a:t>
            </a:r>
          </a:p>
          <a:p>
            <a:r>
              <a:rPr lang="en-US" cap="none" dirty="0" smtClean="0"/>
              <a:t>The Joint Commission: Website: </a:t>
            </a:r>
            <a:r>
              <a:rPr lang="en-US" cap="none" dirty="0" smtClean="0">
                <a:hlinkClick r:id="rId5"/>
              </a:rPr>
              <a:t>Https://Www.Jointcommission.Org/</a:t>
            </a:r>
            <a:r>
              <a:rPr lang="en-US" cap="none" dirty="0" smtClean="0"/>
              <a:t> The Joint Commission Provides Accreditation And Certification Information For Healthcare Organizations, Including Those That Offer Palliative Care Services.</a:t>
            </a:r>
          </a:p>
          <a:p>
            <a:r>
              <a:rPr lang="en-US" cap="none" dirty="0" smtClean="0"/>
              <a:t>National Institute Of Nursing Research (</a:t>
            </a:r>
            <a:r>
              <a:rPr lang="en-US" cap="none" dirty="0" err="1" smtClean="0"/>
              <a:t>Ninr</a:t>
            </a:r>
            <a:r>
              <a:rPr lang="en-US" cap="none" dirty="0" smtClean="0"/>
              <a:t>): Website: </a:t>
            </a:r>
            <a:r>
              <a:rPr lang="en-US" cap="none" dirty="0" smtClean="0">
                <a:hlinkClick r:id="rId6"/>
              </a:rPr>
              <a:t>Https://Www.Ninr.Nih.Gov/</a:t>
            </a:r>
            <a:r>
              <a:rPr lang="en-US" cap="none" dirty="0" smtClean="0"/>
              <a:t> NINR, Part Of The National Institutes Of Health (NIH), Conducts Research Related To Nursing Care, Including Palliative Care, And Provides Resources For Healthcare Professionals.</a:t>
            </a:r>
          </a:p>
          <a:p>
            <a:r>
              <a:rPr lang="en-US" cap="none" dirty="0" smtClean="0"/>
              <a:t>International Association For Hospice And Palliative Care (</a:t>
            </a:r>
            <a:r>
              <a:rPr lang="en-US" cap="none" dirty="0" err="1" smtClean="0"/>
              <a:t>Iahpc</a:t>
            </a:r>
            <a:r>
              <a:rPr lang="en-US" cap="none" dirty="0" smtClean="0"/>
              <a:t>): Website: </a:t>
            </a:r>
            <a:r>
              <a:rPr lang="en-US" cap="none" dirty="0" smtClean="0">
                <a:hlinkClick r:id="rId7"/>
              </a:rPr>
              <a:t>Https://Hospicecare.Com/Home/</a:t>
            </a:r>
            <a:r>
              <a:rPr lang="en-US" cap="none" dirty="0" smtClean="0"/>
              <a:t> IAHPC Is A Global Organization That Provides Resources, Research, And Education In The Field Of Palliative Care.</a:t>
            </a:r>
          </a:p>
          <a:p>
            <a:r>
              <a:rPr lang="en-GB" cap="none" dirty="0" smtClean="0"/>
              <a:t>Centres for Disease Control and Prevention (CDC). HIV Basics. </a:t>
            </a:r>
            <a:r>
              <a:rPr lang="en-GB" cap="none" dirty="0" smtClean="0">
                <a:hlinkClick r:id="rId8"/>
              </a:rPr>
              <a:t>Https://Www.Cdc.Gov/HIV/Basics/Index.Html</a:t>
            </a:r>
            <a:r>
              <a:rPr lang="en-GB" cap="none" dirty="0" smtClean="0"/>
              <a:t> </a:t>
            </a:r>
            <a:endParaRPr lang="en-MY" cap="none" dirty="0" smtClean="0"/>
          </a:p>
          <a:p>
            <a:r>
              <a:rPr lang="en-GB" cap="none" dirty="0" smtClean="0"/>
              <a:t>UNAIDS. HIV/AIDS Basics. </a:t>
            </a:r>
            <a:r>
              <a:rPr lang="en-GB" cap="none" dirty="0" smtClean="0">
                <a:hlinkClick r:id="rId9"/>
              </a:rPr>
              <a:t>Https://Www.UnAIDS.Org/En/Resources/Fact-sheet</a:t>
            </a:r>
            <a:r>
              <a:rPr lang="en-GB" cap="none" dirty="0" smtClean="0"/>
              <a:t> </a:t>
            </a:r>
            <a:endParaRPr lang="en-MY" cap="none" dirty="0" smtClean="0"/>
          </a:p>
          <a:p>
            <a:r>
              <a:rPr lang="en-GB" cap="none" dirty="0" smtClean="0"/>
              <a:t>World Health Organization (WHO). HIV/AIDS. </a:t>
            </a:r>
            <a:r>
              <a:rPr lang="en-GB" cap="none" dirty="0" smtClean="0">
                <a:hlinkClick r:id="rId10"/>
              </a:rPr>
              <a:t>Https://Www.Who.Int/Health-topics/HIV-AIDS#tab=tab_1</a:t>
            </a:r>
            <a:r>
              <a:rPr lang="en-GB" cap="none" dirty="0" smtClean="0"/>
              <a:t> </a:t>
            </a:r>
            <a:endParaRPr lang="en-MY" cap="none" dirty="0" smtClean="0"/>
          </a:p>
          <a:p>
            <a:r>
              <a:rPr lang="en-GB" cap="none" dirty="0" smtClean="0"/>
              <a:t> </a:t>
            </a:r>
            <a:endParaRPr lang="en-MY" cap="none" dirty="0" smtClean="0"/>
          </a:p>
          <a:p>
            <a:endParaRPr lang="en-US" cap="none" dirty="0" smtClean="0"/>
          </a:p>
          <a:p>
            <a:endParaRPr lang="en-MY" dirty="0"/>
          </a:p>
        </p:txBody>
      </p:sp>
    </p:spTree>
    <p:extLst>
      <p:ext uri="{BB962C8B-B14F-4D97-AF65-F5344CB8AC3E}">
        <p14:creationId xmlns:p14="http://schemas.microsoft.com/office/powerpoint/2010/main" val="2350871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HIV </a:t>
            </a:r>
            <a:r>
              <a:rPr lang="en-GB" dirty="0"/>
              <a:t>(Human Immunodeficiency Virus</a:t>
            </a:r>
            <a:r>
              <a:rPr lang="en-GB" dirty="0" smtClean="0"/>
              <a:t>)</a:t>
            </a:r>
            <a:r>
              <a:rPr lang="en-MY" dirty="0"/>
              <a:t/>
            </a:r>
            <a:br>
              <a:rPr lang="en-MY" dirty="0"/>
            </a:br>
            <a:endParaRPr lang="en-MY" dirty="0"/>
          </a:p>
        </p:txBody>
      </p:sp>
      <p:sp>
        <p:nvSpPr>
          <p:cNvPr id="3" name="Content Placeholder 2"/>
          <p:cNvSpPr>
            <a:spLocks noGrp="1"/>
          </p:cNvSpPr>
          <p:nvPr>
            <p:ph sz="quarter" idx="13"/>
          </p:nvPr>
        </p:nvSpPr>
        <p:spPr>
          <a:xfrm>
            <a:off x="913774" y="1811383"/>
            <a:ext cx="10363826" cy="4571999"/>
          </a:xfrm>
        </p:spPr>
        <p:txBody>
          <a:bodyPr>
            <a:normAutofit/>
          </a:bodyPr>
          <a:lstStyle/>
          <a:p>
            <a:r>
              <a:rPr lang="en-GB" sz="2400" cap="none" dirty="0" smtClean="0"/>
              <a:t>HIV is a virus that attacks </a:t>
            </a:r>
            <a:r>
              <a:rPr lang="en-GB" sz="2400" b="1" cap="none" dirty="0" smtClean="0">
                <a:solidFill>
                  <a:srgbClr val="FF0000"/>
                </a:solidFill>
              </a:rPr>
              <a:t>the immune system, specifically the CD4 cells (T cells),</a:t>
            </a:r>
            <a:r>
              <a:rPr lang="en-GB" sz="2400" cap="none" dirty="0" smtClean="0"/>
              <a:t> which are essential for the body's defences against infections.</a:t>
            </a:r>
          </a:p>
          <a:p>
            <a:pPr lvl="1"/>
            <a:r>
              <a:rPr lang="en-GB" sz="2000" cap="none" dirty="0" smtClean="0"/>
              <a:t>HIV weakens the immune system over time, making it harder for the body to fight off infections and diseases. </a:t>
            </a:r>
            <a:endParaRPr lang="en-MY" sz="2000" cap="none" dirty="0" smtClean="0"/>
          </a:p>
          <a:p>
            <a:r>
              <a:rPr lang="en-GB" sz="2400" cap="none" dirty="0" smtClean="0"/>
              <a:t>HIV is primarily transmitted through the exchange of certain body fluids, </a:t>
            </a:r>
            <a:r>
              <a:rPr lang="en-GB" sz="2400" b="1" cap="none" dirty="0" smtClean="0">
                <a:solidFill>
                  <a:srgbClr val="FF0000"/>
                </a:solidFill>
              </a:rPr>
              <a:t>including blood, semen, vaginal fluids, rectal fluids, and breast milk</a:t>
            </a:r>
            <a:r>
              <a:rPr lang="en-GB" sz="2400" cap="none" dirty="0" smtClean="0"/>
              <a:t>. </a:t>
            </a:r>
          </a:p>
          <a:p>
            <a:pPr lvl="1"/>
            <a:r>
              <a:rPr lang="en-GB" sz="2000" cap="none" dirty="0" smtClean="0"/>
              <a:t>Common modes of transmission include unprotected sexual intercourse, sharing needles for drug use, and from mother to child during childbirth or breastfeeding.</a:t>
            </a:r>
            <a:endParaRPr lang="en-MY" sz="2000" cap="none" dirty="0" smtClean="0"/>
          </a:p>
          <a:p>
            <a:pPr marL="0" indent="0">
              <a:buNone/>
            </a:pPr>
            <a:endParaRPr lang="en-MY" dirty="0"/>
          </a:p>
        </p:txBody>
      </p:sp>
      <p:pic>
        <p:nvPicPr>
          <p:cNvPr id="4" name="Picture 3"/>
          <p:cNvPicPr>
            <a:picLocks noChangeAspect="1"/>
          </p:cNvPicPr>
          <p:nvPr/>
        </p:nvPicPr>
        <p:blipFill>
          <a:blip r:embed="rId2"/>
          <a:stretch>
            <a:fillRect/>
          </a:stretch>
        </p:blipFill>
        <p:spPr>
          <a:xfrm>
            <a:off x="9086714" y="4970553"/>
            <a:ext cx="2657475" cy="1724025"/>
          </a:xfrm>
          <a:prstGeom prst="rect">
            <a:avLst/>
          </a:prstGeom>
        </p:spPr>
      </p:pic>
    </p:spTree>
    <p:extLst>
      <p:ext uri="{BB962C8B-B14F-4D97-AF65-F5344CB8AC3E}">
        <p14:creationId xmlns:p14="http://schemas.microsoft.com/office/powerpoint/2010/main" val="34053988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HIV </a:t>
            </a:r>
            <a:r>
              <a:rPr lang="en-GB" dirty="0"/>
              <a:t>(Human Immunodeficiency Virus</a:t>
            </a:r>
            <a:r>
              <a:rPr lang="en-GB" dirty="0" smtClean="0"/>
              <a:t>)</a:t>
            </a:r>
            <a:r>
              <a:rPr lang="en-MY" dirty="0"/>
              <a:t/>
            </a:r>
            <a:br>
              <a:rPr lang="en-MY" dirty="0"/>
            </a:br>
            <a:endParaRPr lang="en-MY" dirty="0"/>
          </a:p>
        </p:txBody>
      </p:sp>
      <p:sp>
        <p:nvSpPr>
          <p:cNvPr id="3" name="Content Placeholder 2"/>
          <p:cNvSpPr>
            <a:spLocks noGrp="1"/>
          </p:cNvSpPr>
          <p:nvPr>
            <p:ph sz="quarter" idx="13"/>
          </p:nvPr>
        </p:nvSpPr>
        <p:spPr>
          <a:xfrm>
            <a:off x="913774" y="1811383"/>
            <a:ext cx="10363826" cy="4571999"/>
          </a:xfrm>
        </p:spPr>
        <p:txBody>
          <a:bodyPr>
            <a:normAutofit/>
          </a:bodyPr>
          <a:lstStyle/>
          <a:p>
            <a:r>
              <a:rPr lang="en-GB" sz="2400" cap="none" dirty="0" smtClean="0"/>
              <a:t>HIV infection has several stages, including acute infection, clinical latency (a period of no symptoms), and eventually, if left untreated, progression to AIDS.</a:t>
            </a:r>
            <a:endParaRPr lang="en-MY" sz="2400" cap="none" dirty="0" smtClean="0"/>
          </a:p>
          <a:p>
            <a:r>
              <a:rPr lang="en-GB" sz="2400" b="1" cap="none" dirty="0" smtClean="0"/>
              <a:t>Antiretroviral therapy </a:t>
            </a:r>
            <a:r>
              <a:rPr lang="en-GB" sz="2400" b="1" cap="none" dirty="0" smtClean="0"/>
              <a:t>(ART) </a:t>
            </a:r>
            <a:r>
              <a:rPr lang="en-GB" sz="2400" cap="none" dirty="0" smtClean="0"/>
              <a:t>is the standard treatment for HIV. It involves taking a combination of medications that can suppress the virus, allowing the immune system to recover and preventing the progression of the disease. ART can also significantly reduce the risk of transmitting HIV to others.</a:t>
            </a:r>
            <a:endParaRPr lang="en-MY" sz="2400" cap="none" dirty="0" smtClean="0"/>
          </a:p>
          <a:p>
            <a:endParaRPr lang="en-MY" dirty="0"/>
          </a:p>
        </p:txBody>
      </p:sp>
      <p:pic>
        <p:nvPicPr>
          <p:cNvPr id="4" name="Picture 3"/>
          <p:cNvPicPr>
            <a:picLocks noChangeAspect="1"/>
          </p:cNvPicPr>
          <p:nvPr/>
        </p:nvPicPr>
        <p:blipFill>
          <a:blip r:embed="rId2"/>
          <a:stretch>
            <a:fillRect/>
          </a:stretch>
        </p:blipFill>
        <p:spPr>
          <a:xfrm>
            <a:off x="9239794" y="4212430"/>
            <a:ext cx="2191702" cy="2554945"/>
          </a:xfrm>
          <a:prstGeom prst="rect">
            <a:avLst/>
          </a:prstGeom>
        </p:spPr>
      </p:pic>
    </p:spTree>
    <p:extLst>
      <p:ext uri="{BB962C8B-B14F-4D97-AF65-F5344CB8AC3E}">
        <p14:creationId xmlns:p14="http://schemas.microsoft.com/office/powerpoint/2010/main" val="28967753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443" y="232623"/>
            <a:ext cx="10364451" cy="986577"/>
          </a:xfrm>
        </p:spPr>
        <p:txBody>
          <a:bodyPr/>
          <a:lstStyle/>
          <a:p>
            <a:r>
              <a:rPr lang="en-US" dirty="0"/>
              <a:t>The stages of </a:t>
            </a:r>
            <a:r>
              <a:rPr lang="en-US" dirty="0" smtClean="0"/>
              <a:t>HIV </a:t>
            </a:r>
            <a:r>
              <a:rPr lang="en-US" dirty="0"/>
              <a:t>infection </a:t>
            </a:r>
            <a:endParaRPr lang="en-MY" dirty="0"/>
          </a:p>
        </p:txBody>
      </p:sp>
      <p:sp>
        <p:nvSpPr>
          <p:cNvPr id="3" name="Content Placeholder 2"/>
          <p:cNvSpPr>
            <a:spLocks noGrp="1"/>
          </p:cNvSpPr>
          <p:nvPr>
            <p:ph sz="quarter" idx="13"/>
          </p:nvPr>
        </p:nvSpPr>
        <p:spPr>
          <a:xfrm>
            <a:off x="913774" y="1219201"/>
            <a:ext cx="10363826" cy="5059680"/>
          </a:xfrm>
        </p:spPr>
        <p:txBody>
          <a:bodyPr>
            <a:normAutofit/>
          </a:bodyPr>
          <a:lstStyle/>
          <a:p>
            <a:r>
              <a:rPr lang="en-US" sz="2400" cap="none" dirty="0" smtClean="0"/>
              <a:t>HIV infection, stage 0: first positive HIV test result within 6 months after a negative HIV test result. The stage remains stage 0 until 6 months after the first positive test result. </a:t>
            </a:r>
          </a:p>
          <a:p>
            <a:r>
              <a:rPr lang="en-US" sz="2400" cap="none" dirty="0" smtClean="0"/>
              <a:t>After 6 months, the stage may be classified as 1, 2, 3, or unknown if based on a </a:t>
            </a:r>
            <a:r>
              <a:rPr lang="en-US" sz="2400" b="1" cap="none" dirty="0" smtClean="0">
                <a:solidFill>
                  <a:srgbClr val="FF0000"/>
                </a:solidFill>
              </a:rPr>
              <a:t>CD4 test </a:t>
            </a:r>
            <a:r>
              <a:rPr lang="en-US" sz="2400" cap="none" dirty="0" smtClean="0"/>
              <a:t>result or the diagnosis of an AIDS-defining condition. </a:t>
            </a:r>
          </a:p>
          <a:p>
            <a:r>
              <a:rPr lang="en-US" sz="2400" cap="none" dirty="0" smtClean="0"/>
              <a:t>The diagnosis of an AIDS-defining condition or a low CD4 test result before the 6 months have elapsed does not change the stage from stage 0 to stage 3.</a:t>
            </a:r>
          </a:p>
          <a:p>
            <a:pPr marL="0" indent="0">
              <a:buNone/>
            </a:pPr>
            <a:endParaRPr lang="en-MY" sz="2400" dirty="0"/>
          </a:p>
        </p:txBody>
      </p:sp>
      <p:sp>
        <p:nvSpPr>
          <p:cNvPr id="4" name="TextBox 3"/>
          <p:cNvSpPr txBox="1"/>
          <p:nvPr/>
        </p:nvSpPr>
        <p:spPr>
          <a:xfrm>
            <a:off x="4563292" y="6348549"/>
            <a:ext cx="8255726" cy="646331"/>
          </a:xfrm>
          <a:prstGeom prst="rect">
            <a:avLst/>
          </a:prstGeom>
          <a:noFill/>
        </p:spPr>
        <p:txBody>
          <a:bodyPr wrap="square" rtlCol="0">
            <a:spAutoFit/>
          </a:bodyPr>
          <a:lstStyle/>
          <a:p>
            <a:r>
              <a:rPr lang="en-MY" dirty="0">
                <a:hlinkClick r:id="rId2"/>
              </a:rPr>
              <a:t>https://</a:t>
            </a:r>
            <a:r>
              <a:rPr lang="en-MY" dirty="0" smtClean="0">
                <a:hlinkClick r:id="rId2"/>
              </a:rPr>
              <a:t>www.cdc.gov/HIV/library/reports/HIV-surveillance/vol-26-no-2/content</a:t>
            </a:r>
            <a:endParaRPr lang="en-MY" dirty="0" smtClean="0"/>
          </a:p>
          <a:p>
            <a:endParaRPr lang="en-MY" dirty="0"/>
          </a:p>
        </p:txBody>
      </p:sp>
    </p:spTree>
    <p:extLst>
      <p:ext uri="{BB962C8B-B14F-4D97-AF65-F5344CB8AC3E}">
        <p14:creationId xmlns:p14="http://schemas.microsoft.com/office/powerpoint/2010/main" val="15045782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443" y="232623"/>
            <a:ext cx="10364451" cy="986577"/>
          </a:xfrm>
        </p:spPr>
        <p:txBody>
          <a:bodyPr/>
          <a:lstStyle/>
          <a:p>
            <a:r>
              <a:rPr lang="en-US" dirty="0"/>
              <a:t>The stages of </a:t>
            </a:r>
            <a:r>
              <a:rPr lang="en-US" dirty="0" smtClean="0"/>
              <a:t>HIV </a:t>
            </a:r>
            <a:r>
              <a:rPr lang="en-US" dirty="0"/>
              <a:t>infection </a:t>
            </a:r>
            <a:endParaRPr lang="en-MY" dirty="0"/>
          </a:p>
        </p:txBody>
      </p:sp>
      <p:sp>
        <p:nvSpPr>
          <p:cNvPr id="3" name="Content Placeholder 2"/>
          <p:cNvSpPr>
            <a:spLocks noGrp="1"/>
          </p:cNvSpPr>
          <p:nvPr>
            <p:ph sz="quarter" idx="13"/>
          </p:nvPr>
        </p:nvSpPr>
        <p:spPr>
          <a:xfrm>
            <a:off x="913774" y="1219201"/>
            <a:ext cx="10363826" cy="5059680"/>
          </a:xfrm>
        </p:spPr>
        <p:txBody>
          <a:bodyPr>
            <a:normAutofit/>
          </a:bodyPr>
          <a:lstStyle/>
          <a:p>
            <a:r>
              <a:rPr lang="en-US" sz="2400" cap="none" dirty="0" smtClean="0"/>
              <a:t>HIV infection, stages 1, 2, and 3: documentation of an AIDS-defining oi (excluding stage 0 as described above) is stage 3.</a:t>
            </a:r>
          </a:p>
          <a:p>
            <a:r>
              <a:rPr lang="en-US" sz="2400" cap="none" dirty="0" smtClean="0"/>
              <a:t> Otherwise, the stage is determined by the lowest CD4 lymphocyte test result:</a:t>
            </a:r>
          </a:p>
          <a:p>
            <a:pPr lvl="1"/>
            <a:r>
              <a:rPr lang="en-US" b="1" cap="none" dirty="0" smtClean="0">
                <a:solidFill>
                  <a:srgbClr val="FF0000"/>
                </a:solidFill>
              </a:rPr>
              <a:t>Stage 1—CD4 lymphocyte count of ≥500 or a CD4 percentage of total lymphocytes of ≥26</a:t>
            </a:r>
          </a:p>
          <a:p>
            <a:pPr lvl="1"/>
            <a:r>
              <a:rPr lang="en-US" b="1" cap="none" dirty="0" smtClean="0">
                <a:solidFill>
                  <a:srgbClr val="FF0000"/>
                </a:solidFill>
              </a:rPr>
              <a:t>Stage 2—CD4 lymphocyte count of 200–499 or a CD4 percentage of total lymphocytes of 14–25</a:t>
            </a:r>
          </a:p>
          <a:p>
            <a:pPr lvl="1"/>
            <a:r>
              <a:rPr lang="en-US" b="1" cap="none" dirty="0" smtClean="0">
                <a:solidFill>
                  <a:srgbClr val="FF0000"/>
                </a:solidFill>
              </a:rPr>
              <a:t>Stage 3—CD4 lymphocyte count of &lt;200 or a CD4 percentage of total lymphocytes of &lt;14 or documentation of an AIDS-defining condition.</a:t>
            </a:r>
          </a:p>
          <a:p>
            <a:r>
              <a:rPr lang="en-US" sz="2400" cap="none" dirty="0" smtClean="0"/>
              <a:t>HIV infection, stage unknown: no reported information on AIDS-defining conditions and no information available on cd4 count or percentage.</a:t>
            </a:r>
          </a:p>
          <a:p>
            <a:endParaRPr lang="en-MY" dirty="0"/>
          </a:p>
        </p:txBody>
      </p:sp>
      <p:sp>
        <p:nvSpPr>
          <p:cNvPr id="4" name="TextBox 3"/>
          <p:cNvSpPr txBox="1"/>
          <p:nvPr/>
        </p:nvSpPr>
        <p:spPr>
          <a:xfrm>
            <a:off x="4563292" y="6348549"/>
            <a:ext cx="8255726" cy="646331"/>
          </a:xfrm>
          <a:prstGeom prst="rect">
            <a:avLst/>
          </a:prstGeom>
          <a:noFill/>
        </p:spPr>
        <p:txBody>
          <a:bodyPr wrap="square" rtlCol="0">
            <a:spAutoFit/>
          </a:bodyPr>
          <a:lstStyle/>
          <a:p>
            <a:r>
              <a:rPr lang="en-MY" dirty="0">
                <a:hlinkClick r:id="rId2"/>
              </a:rPr>
              <a:t>https://</a:t>
            </a:r>
            <a:r>
              <a:rPr lang="en-MY" dirty="0" smtClean="0">
                <a:hlinkClick r:id="rId2"/>
              </a:rPr>
              <a:t>www.cdc.gov/HIV/library/reports/HIV-surveillance/vol-26-no-2/content</a:t>
            </a:r>
            <a:endParaRPr lang="en-MY" dirty="0" smtClean="0"/>
          </a:p>
          <a:p>
            <a:endParaRPr lang="en-MY" dirty="0"/>
          </a:p>
        </p:txBody>
      </p:sp>
    </p:spTree>
    <p:extLst>
      <p:ext uri="{BB962C8B-B14F-4D97-AF65-F5344CB8AC3E}">
        <p14:creationId xmlns:p14="http://schemas.microsoft.com/office/powerpoint/2010/main" val="24019156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426928"/>
            <a:ext cx="10364451" cy="1036112"/>
          </a:xfrm>
        </p:spPr>
        <p:txBody>
          <a:bodyPr>
            <a:normAutofit fontScale="90000"/>
          </a:bodyPr>
          <a:lstStyle/>
          <a:p>
            <a:r>
              <a:rPr lang="en-US" dirty="0"/>
              <a:t>Signs and symptoms</a:t>
            </a:r>
            <a:br>
              <a:rPr lang="en-US" dirty="0"/>
            </a:br>
            <a:endParaRPr lang="en-MY" dirty="0"/>
          </a:p>
        </p:txBody>
      </p:sp>
      <p:sp>
        <p:nvSpPr>
          <p:cNvPr id="3" name="Content Placeholder 2"/>
          <p:cNvSpPr>
            <a:spLocks noGrp="1"/>
          </p:cNvSpPr>
          <p:nvPr>
            <p:ph sz="quarter" idx="13"/>
          </p:nvPr>
        </p:nvSpPr>
        <p:spPr>
          <a:xfrm>
            <a:off x="913774" y="1463040"/>
            <a:ext cx="10363826" cy="5146766"/>
          </a:xfrm>
        </p:spPr>
        <p:txBody>
          <a:bodyPr>
            <a:noAutofit/>
          </a:bodyPr>
          <a:lstStyle/>
          <a:p>
            <a:r>
              <a:rPr lang="en-US" sz="2400" cap="none" dirty="0" smtClean="0"/>
              <a:t>The symptoms of HIV vary depending on the stage of infection. </a:t>
            </a:r>
          </a:p>
          <a:p>
            <a:r>
              <a:rPr lang="en-US" sz="2400" cap="none" dirty="0" smtClean="0"/>
              <a:t>The disease spreads more easily in the first few months after a person is infected, but many are unaware of their status until the later stages. </a:t>
            </a:r>
          </a:p>
          <a:p>
            <a:r>
              <a:rPr lang="en-US" sz="2400" cap="none" dirty="0" smtClean="0"/>
              <a:t>In the first few weeks after being infected people may not experience symptoms. Others may have an influenza-like illness including:</a:t>
            </a:r>
          </a:p>
          <a:p>
            <a:pPr lvl="1"/>
            <a:r>
              <a:rPr lang="en-US" sz="2200" cap="none" dirty="0" smtClean="0"/>
              <a:t>Fever</a:t>
            </a:r>
          </a:p>
          <a:p>
            <a:pPr lvl="1"/>
            <a:r>
              <a:rPr lang="en-US" sz="2200" cap="none" dirty="0" smtClean="0"/>
              <a:t>Headache</a:t>
            </a:r>
          </a:p>
          <a:p>
            <a:pPr lvl="1"/>
            <a:r>
              <a:rPr lang="en-US" sz="2200" cap="none" dirty="0" smtClean="0"/>
              <a:t>Rash</a:t>
            </a:r>
          </a:p>
          <a:p>
            <a:pPr lvl="1"/>
            <a:r>
              <a:rPr lang="en-US" sz="2200" cap="none" dirty="0" smtClean="0"/>
              <a:t>Sore throat.</a:t>
            </a:r>
          </a:p>
        </p:txBody>
      </p:sp>
    </p:spTree>
    <p:extLst>
      <p:ext uri="{BB962C8B-B14F-4D97-AF65-F5344CB8AC3E}">
        <p14:creationId xmlns:p14="http://schemas.microsoft.com/office/powerpoint/2010/main" val="20183559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1191" y="592393"/>
            <a:ext cx="10364451" cy="1036112"/>
          </a:xfrm>
        </p:spPr>
        <p:txBody>
          <a:bodyPr>
            <a:normAutofit fontScale="90000"/>
          </a:bodyPr>
          <a:lstStyle/>
          <a:p>
            <a:r>
              <a:rPr lang="en-US" dirty="0"/>
              <a:t>Signs and symptoms</a:t>
            </a:r>
            <a:br>
              <a:rPr lang="en-US" dirty="0"/>
            </a:br>
            <a:endParaRPr lang="en-MY" dirty="0"/>
          </a:p>
        </p:txBody>
      </p:sp>
      <p:sp>
        <p:nvSpPr>
          <p:cNvPr id="3" name="Content Placeholder 2"/>
          <p:cNvSpPr>
            <a:spLocks noGrp="1"/>
          </p:cNvSpPr>
          <p:nvPr>
            <p:ph sz="quarter" idx="13"/>
          </p:nvPr>
        </p:nvSpPr>
        <p:spPr>
          <a:xfrm>
            <a:off x="1018277" y="1489166"/>
            <a:ext cx="10363826" cy="4441372"/>
          </a:xfrm>
        </p:spPr>
        <p:txBody>
          <a:bodyPr>
            <a:noAutofit/>
          </a:bodyPr>
          <a:lstStyle/>
          <a:p>
            <a:pPr marL="0" indent="0">
              <a:buNone/>
            </a:pPr>
            <a:r>
              <a:rPr lang="en-US" sz="2400" cap="none" dirty="0" smtClean="0"/>
              <a:t>The infection progressively weakens the immune system. </a:t>
            </a:r>
          </a:p>
          <a:p>
            <a:pPr marL="0" indent="0">
              <a:buNone/>
            </a:pPr>
            <a:r>
              <a:rPr lang="en-US" sz="2400" cap="none" dirty="0" smtClean="0"/>
              <a:t>This can cause other signs and symptoms:</a:t>
            </a:r>
          </a:p>
          <a:p>
            <a:pPr lvl="1"/>
            <a:r>
              <a:rPr lang="en-US" sz="2200" cap="none" dirty="0" smtClean="0"/>
              <a:t>Swollen lymph nodes</a:t>
            </a:r>
          </a:p>
          <a:p>
            <a:pPr lvl="1"/>
            <a:r>
              <a:rPr lang="en-US" sz="2200" cap="none" dirty="0" smtClean="0"/>
              <a:t>Weight loss</a:t>
            </a:r>
          </a:p>
          <a:p>
            <a:pPr lvl="1"/>
            <a:r>
              <a:rPr lang="en-US" sz="2200" cap="none" dirty="0" smtClean="0"/>
              <a:t>Fever</a:t>
            </a:r>
          </a:p>
          <a:p>
            <a:pPr lvl="1"/>
            <a:r>
              <a:rPr lang="en-US" sz="2200" cap="none" dirty="0" err="1" smtClean="0"/>
              <a:t>Diarrhoea</a:t>
            </a:r>
            <a:endParaRPr lang="en-US" sz="2200" cap="none" dirty="0" smtClean="0"/>
          </a:p>
          <a:p>
            <a:pPr lvl="1"/>
            <a:r>
              <a:rPr lang="en-US" sz="2200" cap="none" dirty="0" smtClean="0"/>
              <a:t>Cough.</a:t>
            </a:r>
          </a:p>
        </p:txBody>
      </p:sp>
      <p:pic>
        <p:nvPicPr>
          <p:cNvPr id="4" name="Picture 3"/>
          <p:cNvPicPr>
            <a:picLocks noChangeAspect="1"/>
          </p:cNvPicPr>
          <p:nvPr/>
        </p:nvPicPr>
        <p:blipFill>
          <a:blip r:embed="rId2"/>
          <a:stretch>
            <a:fillRect/>
          </a:stretch>
        </p:blipFill>
        <p:spPr>
          <a:xfrm>
            <a:off x="8168640" y="1420142"/>
            <a:ext cx="2951253" cy="4649460"/>
          </a:xfrm>
          <a:prstGeom prst="rect">
            <a:avLst/>
          </a:prstGeom>
        </p:spPr>
      </p:pic>
    </p:spTree>
    <p:extLst>
      <p:ext uri="{BB962C8B-B14F-4D97-AF65-F5344CB8AC3E}">
        <p14:creationId xmlns:p14="http://schemas.microsoft.com/office/powerpoint/2010/main" val="960126259"/>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Droplet</Template>
  <TotalTime>784</TotalTime>
  <Words>2267</Words>
  <Application>Microsoft Office PowerPoint</Application>
  <PresentationFormat>Widescreen</PresentationFormat>
  <Paragraphs>158</Paragraphs>
  <Slides>32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32</vt:i4>
      </vt:variant>
    </vt:vector>
  </HeadingPairs>
  <TitlesOfParts>
    <vt:vector size="35" baseType="lpstr">
      <vt:lpstr>Arial</vt:lpstr>
      <vt:lpstr>Tw Cen MT</vt:lpstr>
      <vt:lpstr>Droplet</vt:lpstr>
      <vt:lpstr>5. Palliative nursing care for patients with cancer and HIV-AIDS</vt:lpstr>
      <vt:lpstr>Introduction </vt:lpstr>
      <vt:lpstr>Overview about HIV&amp; AIDS</vt:lpstr>
      <vt:lpstr>HIV (Human Immunodeficiency Virus) </vt:lpstr>
      <vt:lpstr>HIV (Human Immunodeficiency Virus) </vt:lpstr>
      <vt:lpstr>The stages of HIV infection </vt:lpstr>
      <vt:lpstr>The stages of HIV infection </vt:lpstr>
      <vt:lpstr>Signs and symptoms </vt:lpstr>
      <vt:lpstr>Signs and symptoms </vt:lpstr>
      <vt:lpstr>Signs and symptoms </vt:lpstr>
      <vt:lpstr>AIDS (Acquired Immunodeficiency Syndrome):</vt:lpstr>
      <vt:lpstr>key points about AIDS:</vt:lpstr>
      <vt:lpstr>The Relationship between HIV and AIDS:</vt:lpstr>
      <vt:lpstr>The key components and details of palliative nursing care for patients with cancer and HIV/AIDS</vt:lpstr>
      <vt:lpstr>  Holistic Assessment: </vt:lpstr>
      <vt:lpstr>Symptom Management: </vt:lpstr>
      <vt:lpstr>Nutritional support: </vt:lpstr>
      <vt:lpstr>Skin and wound care: </vt:lpstr>
      <vt:lpstr>Infection control: </vt:lpstr>
      <vt:lpstr>Medication management: </vt:lpstr>
      <vt:lpstr>Emotional and Psychological Support: </vt:lpstr>
      <vt:lpstr>Communication: </vt:lpstr>
      <vt:lpstr>Advance Care Planning: </vt:lpstr>
      <vt:lpstr>Spiritual and cultural care:</vt:lpstr>
      <vt:lpstr>Caregiver Support: </vt:lpstr>
      <vt:lpstr>Complex Care Coordination:  </vt:lpstr>
      <vt:lpstr>End-of-Life Care: </vt:lpstr>
      <vt:lpstr>Emotional support: </vt:lpstr>
      <vt:lpstr>Family support: </vt:lpstr>
      <vt:lpstr>Bereavement Support: </vt:lpstr>
      <vt:lpstr>Conclusion </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Activity and rest management for palliative patients</dc:title>
  <dc:creator>Mazlinda Musa</dc:creator>
  <cp:lastModifiedBy>Mazlinda Musa</cp:lastModifiedBy>
  <cp:revision>50</cp:revision>
  <dcterms:created xsi:type="dcterms:W3CDTF">2023-10-02T21:50:22Z</dcterms:created>
  <dcterms:modified xsi:type="dcterms:W3CDTF">2024-01-03T10:26:14Z</dcterms:modified>
</cp:coreProperties>
</file>