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
  </p:notesMasterIdLst>
  <p:handoutMasterIdLst>
    <p:handoutMasterId r:id="rId4"/>
  </p:handoutMasterIdLst>
  <p:sldIdLst>
    <p:sldId id="256" r:id="rId2"/>
  </p:sldIdLst>
  <p:sldSz cx="21396325" cy="30267275"/>
  <p:notesSz cx="6858000" cy="9144000"/>
  <p:defaultTextStyle>
    <a:defPPr>
      <a:defRPr lang="en-US"/>
    </a:defPPr>
    <a:lvl1pPr marL="0" algn="l" defTabSz="3039051" rtl="0" eaLnBrk="1" latinLnBrk="0" hangingPunct="1">
      <a:defRPr sz="6000" kern="1200">
        <a:solidFill>
          <a:schemeClr val="tx1"/>
        </a:solidFill>
        <a:latin typeface="+mn-lt"/>
        <a:ea typeface="+mn-ea"/>
        <a:cs typeface="+mn-cs"/>
      </a:defRPr>
    </a:lvl1pPr>
    <a:lvl2pPr marL="1519526" algn="l" defTabSz="3039051" rtl="0" eaLnBrk="1" latinLnBrk="0" hangingPunct="1">
      <a:defRPr sz="6000" kern="1200">
        <a:solidFill>
          <a:schemeClr val="tx1"/>
        </a:solidFill>
        <a:latin typeface="+mn-lt"/>
        <a:ea typeface="+mn-ea"/>
        <a:cs typeface="+mn-cs"/>
      </a:defRPr>
    </a:lvl2pPr>
    <a:lvl3pPr marL="3039051" algn="l" defTabSz="3039051" rtl="0" eaLnBrk="1" latinLnBrk="0" hangingPunct="1">
      <a:defRPr sz="6000" kern="1200">
        <a:solidFill>
          <a:schemeClr val="tx1"/>
        </a:solidFill>
        <a:latin typeface="+mn-lt"/>
        <a:ea typeface="+mn-ea"/>
        <a:cs typeface="+mn-cs"/>
      </a:defRPr>
    </a:lvl3pPr>
    <a:lvl4pPr marL="4558576" algn="l" defTabSz="3039051" rtl="0" eaLnBrk="1" latinLnBrk="0" hangingPunct="1">
      <a:defRPr sz="6000" kern="1200">
        <a:solidFill>
          <a:schemeClr val="tx1"/>
        </a:solidFill>
        <a:latin typeface="+mn-lt"/>
        <a:ea typeface="+mn-ea"/>
        <a:cs typeface="+mn-cs"/>
      </a:defRPr>
    </a:lvl4pPr>
    <a:lvl5pPr marL="6078101" algn="l" defTabSz="3039051" rtl="0" eaLnBrk="1" latinLnBrk="0" hangingPunct="1">
      <a:defRPr sz="6000" kern="1200">
        <a:solidFill>
          <a:schemeClr val="tx1"/>
        </a:solidFill>
        <a:latin typeface="+mn-lt"/>
        <a:ea typeface="+mn-ea"/>
        <a:cs typeface="+mn-cs"/>
      </a:defRPr>
    </a:lvl5pPr>
    <a:lvl6pPr marL="7597627" algn="l" defTabSz="3039051" rtl="0" eaLnBrk="1" latinLnBrk="0" hangingPunct="1">
      <a:defRPr sz="6000" kern="1200">
        <a:solidFill>
          <a:schemeClr val="tx1"/>
        </a:solidFill>
        <a:latin typeface="+mn-lt"/>
        <a:ea typeface="+mn-ea"/>
        <a:cs typeface="+mn-cs"/>
      </a:defRPr>
    </a:lvl6pPr>
    <a:lvl7pPr marL="9117153" algn="l" defTabSz="3039051" rtl="0" eaLnBrk="1" latinLnBrk="0" hangingPunct="1">
      <a:defRPr sz="6000" kern="1200">
        <a:solidFill>
          <a:schemeClr val="tx1"/>
        </a:solidFill>
        <a:latin typeface="+mn-lt"/>
        <a:ea typeface="+mn-ea"/>
        <a:cs typeface="+mn-cs"/>
      </a:defRPr>
    </a:lvl7pPr>
    <a:lvl8pPr marL="10636678" algn="l" defTabSz="3039051" rtl="0" eaLnBrk="1" latinLnBrk="0" hangingPunct="1">
      <a:defRPr sz="6000" kern="1200">
        <a:solidFill>
          <a:schemeClr val="tx1"/>
        </a:solidFill>
        <a:latin typeface="+mn-lt"/>
        <a:ea typeface="+mn-ea"/>
        <a:cs typeface="+mn-cs"/>
      </a:defRPr>
    </a:lvl8pPr>
    <a:lvl9pPr marL="12156204" algn="l" defTabSz="3039051" rtl="0" eaLnBrk="1" latinLnBrk="0" hangingPunct="1">
      <a:defRPr sz="60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425">
          <p15:clr>
            <a:srgbClr val="A4A3A4"/>
          </p15:clr>
        </p15:guide>
        <p15:guide id="2" orient="horz" pos="384">
          <p15:clr>
            <a:srgbClr val="A4A3A4"/>
          </p15:clr>
        </p15:guide>
        <p15:guide id="3" orient="horz" pos="26880">
          <p15:clr>
            <a:srgbClr val="A4A3A4"/>
          </p15:clr>
        </p15:guide>
        <p15:guide id="4" orient="horz">
          <p15:clr>
            <a:srgbClr val="A4A3A4"/>
          </p15:clr>
        </p15:guide>
        <p15:guide id="5" pos="434">
          <p15:clr>
            <a:srgbClr val="A4A3A4"/>
          </p15:clr>
        </p15:guide>
        <p15:guide id="6" pos="20190">
          <p15:clr>
            <a:srgbClr val="A4A3A4"/>
          </p15:clr>
        </p15:guide>
        <p15:guide id="7" orient="horz" pos="3051">
          <p15:clr>
            <a:srgbClr val="A4A3A4"/>
          </p15:clr>
        </p15:guide>
        <p15:guide id="8" orient="horz" pos="265">
          <p15:clr>
            <a:srgbClr val="A4A3A4"/>
          </p15:clr>
        </p15:guide>
        <p15:guide id="9" orient="horz" pos="18536">
          <p15:clr>
            <a:srgbClr val="A4A3A4"/>
          </p15:clr>
        </p15:guide>
        <p15:guide id="10" pos="284">
          <p15:clr>
            <a:srgbClr val="A4A3A4"/>
          </p15:clr>
        </p15:guide>
        <p15:guide id="11" pos="13196">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531" autoAdjust="0"/>
    <p:restoredTop sz="94676" autoAdjust="0"/>
  </p:normalViewPr>
  <p:slideViewPr>
    <p:cSldViewPr snapToGrid="0" snapToObjects="1" showGuides="1">
      <p:cViewPr>
        <p:scale>
          <a:sx n="44" d="100"/>
          <a:sy n="44" d="100"/>
        </p:scale>
        <p:origin x="-1308" y="-72"/>
      </p:cViewPr>
      <p:guideLst>
        <p:guide orient="horz" pos="4425"/>
        <p:guide orient="horz" pos="384"/>
        <p:guide orient="horz" pos="26880"/>
        <p:guide orient="horz"/>
        <p:guide orient="horz" pos="3051"/>
        <p:guide orient="horz" pos="265"/>
        <p:guide orient="horz" pos="18536"/>
        <p:guide pos="434"/>
        <p:guide pos="20190"/>
        <p:guide pos="284"/>
        <p:guide pos="131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7" d="100"/>
          <a:sy n="67" d="100"/>
        </p:scale>
        <p:origin x="-274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9/23/2024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1716219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9/23/2024</a:t>
            </a:fld>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
        <p:nvSpPr>
          <p:cNvPr id="8" name="Footer Placeholder 7"/>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10" name="Slide Image Placeholder 9"/>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2472068041"/>
      </p:ext>
    </p:extLst>
  </p:cSld>
  <p:clrMap bg1="lt1" tx1="dk1" bg2="lt2" tx2="dk2" accent1="accent1" accent2="accent2" accent3="accent3" accent4="accent4" accent5="accent5" accent6="accent6" hlink="hlink" folHlink="folHlink"/>
  <p:notesStyle>
    <a:lvl1pPr marL="0" algn="l" defTabSz="3039051" rtl="0" eaLnBrk="1" latinLnBrk="0" hangingPunct="1">
      <a:defRPr sz="4000" kern="1200">
        <a:solidFill>
          <a:schemeClr val="tx1"/>
        </a:solidFill>
        <a:latin typeface="+mn-lt"/>
        <a:ea typeface="+mn-ea"/>
        <a:cs typeface="+mn-cs"/>
      </a:defRPr>
    </a:lvl1pPr>
    <a:lvl2pPr marL="1519526" algn="l" defTabSz="3039051" rtl="0" eaLnBrk="1" latinLnBrk="0" hangingPunct="1">
      <a:defRPr sz="4000" kern="1200">
        <a:solidFill>
          <a:schemeClr val="tx1"/>
        </a:solidFill>
        <a:latin typeface="+mn-lt"/>
        <a:ea typeface="+mn-ea"/>
        <a:cs typeface="+mn-cs"/>
      </a:defRPr>
    </a:lvl2pPr>
    <a:lvl3pPr marL="3039051" algn="l" defTabSz="3039051" rtl="0" eaLnBrk="1" latinLnBrk="0" hangingPunct="1">
      <a:defRPr sz="4000" kern="1200">
        <a:solidFill>
          <a:schemeClr val="tx1"/>
        </a:solidFill>
        <a:latin typeface="+mn-lt"/>
        <a:ea typeface="+mn-ea"/>
        <a:cs typeface="+mn-cs"/>
      </a:defRPr>
    </a:lvl3pPr>
    <a:lvl4pPr marL="4558576" algn="l" defTabSz="3039051" rtl="0" eaLnBrk="1" latinLnBrk="0" hangingPunct="1">
      <a:defRPr sz="4000" kern="1200">
        <a:solidFill>
          <a:schemeClr val="tx1"/>
        </a:solidFill>
        <a:latin typeface="+mn-lt"/>
        <a:ea typeface="+mn-ea"/>
        <a:cs typeface="+mn-cs"/>
      </a:defRPr>
    </a:lvl4pPr>
    <a:lvl5pPr marL="6078101" algn="l" defTabSz="3039051" rtl="0" eaLnBrk="1" latinLnBrk="0" hangingPunct="1">
      <a:defRPr sz="4000" kern="1200">
        <a:solidFill>
          <a:schemeClr val="tx1"/>
        </a:solidFill>
        <a:latin typeface="+mn-lt"/>
        <a:ea typeface="+mn-ea"/>
        <a:cs typeface="+mn-cs"/>
      </a:defRPr>
    </a:lvl5pPr>
    <a:lvl6pPr marL="7597627" algn="l" defTabSz="3039051" rtl="0" eaLnBrk="1" latinLnBrk="0" hangingPunct="1">
      <a:defRPr sz="4000" kern="1200">
        <a:solidFill>
          <a:schemeClr val="tx1"/>
        </a:solidFill>
        <a:latin typeface="+mn-lt"/>
        <a:ea typeface="+mn-ea"/>
        <a:cs typeface="+mn-cs"/>
      </a:defRPr>
    </a:lvl6pPr>
    <a:lvl7pPr marL="9117153" algn="l" defTabSz="3039051" rtl="0" eaLnBrk="1" latinLnBrk="0" hangingPunct="1">
      <a:defRPr sz="4000" kern="1200">
        <a:solidFill>
          <a:schemeClr val="tx1"/>
        </a:solidFill>
        <a:latin typeface="+mn-lt"/>
        <a:ea typeface="+mn-ea"/>
        <a:cs typeface="+mn-cs"/>
      </a:defRPr>
    </a:lvl7pPr>
    <a:lvl8pPr marL="10636678" algn="l" defTabSz="3039051" rtl="0" eaLnBrk="1" latinLnBrk="0" hangingPunct="1">
      <a:defRPr sz="4000" kern="1200">
        <a:solidFill>
          <a:schemeClr val="tx1"/>
        </a:solidFill>
        <a:latin typeface="+mn-lt"/>
        <a:ea typeface="+mn-ea"/>
        <a:cs typeface="+mn-cs"/>
      </a:defRPr>
    </a:lvl8pPr>
    <a:lvl9pPr marL="12156204" algn="l" defTabSz="3039051" rtl="0" eaLnBrk="1" latinLnBrk="0" hangingPunct="1">
      <a:defRPr sz="4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7738" y="685800"/>
            <a:ext cx="2422525" cy="34290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68242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40780" y="5364164"/>
            <a:ext cx="10105604" cy="634712"/>
          </a:xfrm>
          <a:prstGeom prst="rect">
            <a:avLst/>
          </a:prstGeom>
        </p:spPr>
        <p:txBody>
          <a:bodyPr wrap="square" lIns="158285" tIns="158285" rIns="158285" bIns="158285">
            <a:spAutoFit/>
          </a:bodyPr>
          <a:lstStyle>
            <a:lvl1pPr marL="0" indent="0">
              <a:buNone/>
              <a:defRPr sz="1900">
                <a:solidFill>
                  <a:schemeClr val="accent5">
                    <a:lumMod val="50000"/>
                  </a:schemeClr>
                </a:solidFill>
                <a:latin typeface="Times New Roman" panose="02020603050405020304" pitchFamily="18" charset="0"/>
                <a:cs typeface="Times New Roman" panose="02020603050405020304" pitchFamily="18" charset="0"/>
              </a:defRPr>
            </a:lvl1pPr>
            <a:lvl2pPr marL="1028845" indent="-395710">
              <a:defRPr sz="1800">
                <a:latin typeface="Trebuchet MS" pitchFamily="34" charset="0"/>
              </a:defRPr>
            </a:lvl2pPr>
            <a:lvl3pPr marL="1424555" indent="-395710">
              <a:defRPr sz="1800">
                <a:latin typeface="Trebuchet MS" pitchFamily="34" charset="0"/>
              </a:defRPr>
            </a:lvl3pPr>
            <a:lvl4pPr marL="1859836" indent="-435281">
              <a:defRPr sz="1800">
                <a:latin typeface="Trebuchet MS" pitchFamily="34" charset="0"/>
              </a:defRPr>
            </a:lvl4pPr>
            <a:lvl5pPr marL="2176404" indent="-316568">
              <a:defRPr sz="1800">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449629" y="4841657"/>
            <a:ext cx="10097628" cy="565881"/>
          </a:xfrm>
          <a:prstGeom prst="rect">
            <a:avLst/>
          </a:prstGeom>
          <a:noFill/>
        </p:spPr>
        <p:txBody>
          <a:bodyPr wrap="square" lIns="63314" tIns="63314" rIns="63314" bIns="63314" anchor="ctr" anchorCtr="0">
            <a:spAutoFit/>
          </a:bodyPr>
          <a:lstStyle>
            <a:lvl1pPr marL="0" indent="0" algn="ctr">
              <a:buNone/>
              <a:defRPr sz="2800"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5499675" y="14698670"/>
            <a:ext cx="10100095" cy="565881"/>
          </a:xfrm>
          <a:prstGeom prst="rect">
            <a:avLst/>
          </a:prstGeom>
          <a:noFill/>
        </p:spPr>
        <p:txBody>
          <a:bodyPr wrap="square" lIns="63314" tIns="63314" rIns="63314" bIns="63314" anchor="ctr" anchorCtr="0">
            <a:spAutoFit/>
          </a:bodyPr>
          <a:lstStyle>
            <a:lvl1pPr marL="0" indent="0" algn="ctr">
              <a:buNone/>
              <a:defRPr sz="2800" b="1" u="sng" baseline="0">
                <a:solidFill>
                  <a:schemeClr val="accent5">
                    <a:lumMod val="50000"/>
                  </a:schemeClr>
                </a:solidFill>
              </a:defRPr>
            </a:lvl1pPr>
          </a:lstStyle>
          <a:p>
            <a:pPr lvl="0"/>
            <a:r>
              <a:rPr lang="en-US" dirty="0"/>
              <a:t>(click to edit)  OBJECTIVES</a:t>
            </a:r>
          </a:p>
        </p:txBody>
      </p:sp>
      <p:sp>
        <p:nvSpPr>
          <p:cNvPr id="25" name="Text Placeholder 5"/>
          <p:cNvSpPr>
            <a:spLocks noGrp="1"/>
          </p:cNvSpPr>
          <p:nvPr>
            <p:ph type="body" sz="quarter" idx="25" hasCustomPrompt="1"/>
          </p:nvPr>
        </p:nvSpPr>
        <p:spPr>
          <a:xfrm>
            <a:off x="10850619" y="4841657"/>
            <a:ext cx="10097497" cy="565881"/>
          </a:xfrm>
          <a:prstGeom prst="rect">
            <a:avLst/>
          </a:prstGeom>
          <a:noFill/>
        </p:spPr>
        <p:txBody>
          <a:bodyPr wrap="square" lIns="63314" tIns="63314" rIns="63314" bIns="63314" anchor="ctr" anchorCtr="0">
            <a:spAutoFit/>
          </a:bodyPr>
          <a:lstStyle>
            <a:lvl1pPr marL="0" indent="0" algn="ctr">
              <a:buNone/>
              <a:defRPr sz="2800"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10850619" y="5364164"/>
            <a:ext cx="10097497" cy="634712"/>
          </a:xfrm>
          <a:prstGeom prst="rect">
            <a:avLst/>
          </a:prstGeom>
        </p:spPr>
        <p:txBody>
          <a:bodyPr wrap="square" lIns="158285" tIns="158285" rIns="158285" bIns="158285">
            <a:spAutoFit/>
          </a:bodyPr>
          <a:lstStyle>
            <a:lvl1pPr marL="0" indent="0">
              <a:buNone/>
              <a:defRPr sz="1900">
                <a:solidFill>
                  <a:schemeClr val="accent5">
                    <a:lumMod val="50000"/>
                  </a:schemeClr>
                </a:solidFill>
                <a:latin typeface="Times New Roman" panose="02020603050405020304" pitchFamily="18" charset="0"/>
                <a:cs typeface="Times New Roman" panose="02020603050405020304" pitchFamily="18" charset="0"/>
              </a:defRPr>
            </a:lvl1pPr>
            <a:lvl2pPr marL="1028845" indent="-395710">
              <a:defRPr sz="1800">
                <a:latin typeface="Trebuchet MS" pitchFamily="34" charset="0"/>
              </a:defRPr>
            </a:lvl2pPr>
            <a:lvl3pPr marL="1424555" indent="-395710">
              <a:defRPr sz="1800">
                <a:latin typeface="Trebuchet MS" pitchFamily="34" charset="0"/>
              </a:defRPr>
            </a:lvl3pPr>
            <a:lvl4pPr marL="1859836" indent="-435281">
              <a:defRPr sz="1800">
                <a:latin typeface="Trebuchet MS" pitchFamily="34" charset="0"/>
              </a:defRPr>
            </a:lvl4pPr>
            <a:lvl5pPr marL="2176404" indent="-316568">
              <a:defRPr sz="1800">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10850619" y="13083856"/>
            <a:ext cx="10094723" cy="565881"/>
          </a:xfrm>
          <a:prstGeom prst="rect">
            <a:avLst/>
          </a:prstGeom>
          <a:noFill/>
        </p:spPr>
        <p:txBody>
          <a:bodyPr wrap="square" lIns="63314" tIns="63314" rIns="63314" bIns="63314" anchor="ctr" anchorCtr="0">
            <a:spAutoFit/>
          </a:bodyPr>
          <a:lstStyle>
            <a:lvl1pPr marL="0" indent="0" algn="ctr">
              <a:buNone/>
              <a:defRPr sz="2800"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10846750" y="13644800"/>
            <a:ext cx="10098592" cy="634712"/>
          </a:xfrm>
          <a:prstGeom prst="rect">
            <a:avLst/>
          </a:prstGeom>
        </p:spPr>
        <p:txBody>
          <a:bodyPr wrap="square" lIns="158285" tIns="158285" rIns="158285" bIns="158285">
            <a:spAutoFit/>
          </a:bodyPr>
          <a:lstStyle>
            <a:lvl1pPr marL="0" indent="0">
              <a:buNone/>
              <a:defRPr sz="1900">
                <a:solidFill>
                  <a:schemeClr val="accent5">
                    <a:lumMod val="50000"/>
                  </a:schemeClr>
                </a:solidFill>
                <a:latin typeface="Times New Roman" panose="02020603050405020304" pitchFamily="18" charset="0"/>
                <a:cs typeface="Times New Roman" panose="02020603050405020304" pitchFamily="18" charset="0"/>
              </a:defRPr>
            </a:lvl1pPr>
            <a:lvl2pPr marL="1028845" indent="-395710">
              <a:defRPr sz="1800">
                <a:latin typeface="Trebuchet MS" pitchFamily="34" charset="0"/>
              </a:defRPr>
            </a:lvl2pPr>
            <a:lvl3pPr marL="1424555" indent="-395710">
              <a:defRPr sz="1800">
                <a:latin typeface="Trebuchet MS" pitchFamily="34" charset="0"/>
              </a:defRPr>
            </a:lvl3pPr>
            <a:lvl4pPr marL="1859836" indent="-435281">
              <a:defRPr sz="1800">
                <a:latin typeface="Trebuchet MS" pitchFamily="34" charset="0"/>
              </a:defRPr>
            </a:lvl4pPr>
            <a:lvl5pPr marL="2176404" indent="-316568">
              <a:defRPr sz="1800">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10858446" y="23611279"/>
            <a:ext cx="10089669" cy="565881"/>
          </a:xfrm>
          <a:prstGeom prst="rect">
            <a:avLst/>
          </a:prstGeom>
          <a:noFill/>
        </p:spPr>
        <p:txBody>
          <a:bodyPr wrap="square" lIns="63314" tIns="63314" rIns="63314" bIns="63314" anchor="ctr" anchorCtr="0">
            <a:spAutoFit/>
          </a:bodyPr>
          <a:lstStyle>
            <a:lvl1pPr marL="0" indent="0" algn="ctr">
              <a:buNone/>
              <a:defRPr sz="2800"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10850619" y="24186365"/>
            <a:ext cx="10094723" cy="634712"/>
          </a:xfrm>
          <a:prstGeom prst="rect">
            <a:avLst/>
          </a:prstGeom>
        </p:spPr>
        <p:txBody>
          <a:bodyPr wrap="square" lIns="158285" tIns="158285" rIns="158285" bIns="158285">
            <a:spAutoFit/>
          </a:bodyPr>
          <a:lstStyle>
            <a:lvl1pPr marL="0" indent="0">
              <a:buNone/>
              <a:defRPr sz="1900">
                <a:solidFill>
                  <a:schemeClr val="accent5">
                    <a:lumMod val="50000"/>
                  </a:schemeClr>
                </a:solidFill>
                <a:latin typeface="Times New Roman" panose="02020603050405020304" pitchFamily="18" charset="0"/>
                <a:cs typeface="Times New Roman" panose="02020603050405020304" pitchFamily="18" charset="0"/>
              </a:defRPr>
            </a:lvl1pPr>
            <a:lvl2pPr marL="1028845" indent="-395710">
              <a:defRPr sz="1800">
                <a:latin typeface="Trebuchet MS" pitchFamily="34" charset="0"/>
              </a:defRPr>
            </a:lvl2pPr>
            <a:lvl3pPr marL="1424555" indent="-395710">
              <a:defRPr sz="1800">
                <a:latin typeface="Trebuchet MS" pitchFamily="34" charset="0"/>
              </a:defRPr>
            </a:lvl3pPr>
            <a:lvl4pPr marL="1859836" indent="-435281">
              <a:defRPr sz="1800">
                <a:latin typeface="Trebuchet MS" pitchFamily="34" charset="0"/>
              </a:defRPr>
            </a:lvl4pPr>
            <a:lvl5pPr marL="2176404" indent="-316568">
              <a:defRPr sz="1800">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440779" y="13630151"/>
            <a:ext cx="10106477" cy="634712"/>
          </a:xfrm>
          <a:prstGeom prst="rect">
            <a:avLst/>
          </a:prstGeom>
        </p:spPr>
        <p:txBody>
          <a:bodyPr wrap="square" lIns="158285" tIns="158285" rIns="158285" bIns="158285">
            <a:spAutoFit/>
          </a:bodyPr>
          <a:lstStyle>
            <a:lvl1pPr marL="0" indent="0">
              <a:buNone/>
              <a:defRPr sz="1900">
                <a:solidFill>
                  <a:schemeClr val="accent5">
                    <a:lumMod val="50000"/>
                  </a:schemeClr>
                </a:solidFill>
                <a:latin typeface="Times New Roman" panose="02020603050405020304" pitchFamily="18" charset="0"/>
                <a:cs typeface="Times New Roman" panose="02020603050405020304" pitchFamily="18" charset="0"/>
              </a:defRPr>
            </a:lvl1pPr>
            <a:lvl2pPr marL="1028845" indent="-395710">
              <a:defRPr sz="1800">
                <a:latin typeface="Trebuchet MS" pitchFamily="34" charset="0"/>
              </a:defRPr>
            </a:lvl2pPr>
            <a:lvl3pPr marL="1424555" indent="-395710">
              <a:defRPr sz="1800">
                <a:latin typeface="Trebuchet MS" pitchFamily="34" charset="0"/>
              </a:defRPr>
            </a:lvl3pPr>
            <a:lvl4pPr marL="1859836" indent="-435281">
              <a:defRPr sz="1800">
                <a:latin typeface="Trebuchet MS" pitchFamily="34" charset="0"/>
              </a:defRPr>
            </a:lvl4pPr>
            <a:lvl5pPr marL="2176404" indent="-316568">
              <a:defRPr sz="1800">
                <a:latin typeface="Trebuchet MS" pitchFamily="34" charset="0"/>
              </a:defRPr>
            </a:lvl5pPr>
          </a:lstStyle>
          <a:p>
            <a:pPr lvl="0"/>
            <a:r>
              <a:rPr lang="en-US" dirty="0"/>
              <a:t>Type in or paste your text here</a:t>
            </a:r>
          </a:p>
        </p:txBody>
      </p:sp>
      <p:sp>
        <p:nvSpPr>
          <p:cNvPr id="76" name="Text Placeholder 76"/>
          <p:cNvSpPr>
            <a:spLocks noGrp="1"/>
          </p:cNvSpPr>
          <p:nvPr>
            <p:ph type="body" sz="quarter" idx="150" hasCustomPrompt="1"/>
          </p:nvPr>
        </p:nvSpPr>
        <p:spPr>
          <a:xfrm>
            <a:off x="2906315" y="3437141"/>
            <a:ext cx="15583696" cy="882796"/>
          </a:xfrm>
          <a:prstGeom prst="rect">
            <a:avLst/>
          </a:prstGeom>
        </p:spPr>
        <p:txBody>
          <a:bodyPr lIns="61649" tIns="30824" rIns="61649" bIns="30824">
            <a:normAutofit/>
          </a:bodyPr>
          <a:lstStyle>
            <a:lvl1pPr marL="0" indent="0" algn="ctr">
              <a:buFontTx/>
              <a:buNone/>
              <a:defRPr sz="4400">
                <a:solidFill>
                  <a:schemeClr val="bg1"/>
                </a:solidFill>
                <a:latin typeface="+mj-lt"/>
              </a:defRPr>
            </a:lvl1pPr>
            <a:lvl2pPr>
              <a:buFontTx/>
              <a:buNone/>
              <a:defRPr sz="4900"/>
            </a:lvl2pPr>
            <a:lvl3pPr>
              <a:buFontTx/>
              <a:buNone/>
              <a:defRPr sz="4900"/>
            </a:lvl3pPr>
            <a:lvl4pPr>
              <a:buFontTx/>
              <a:buNone/>
              <a:defRPr sz="4900"/>
            </a:lvl4pPr>
            <a:lvl5pPr>
              <a:buFontTx/>
              <a:buNone/>
              <a:defRPr sz="4900"/>
            </a:lvl5pPr>
          </a:lstStyle>
          <a:p>
            <a:pPr lvl="0"/>
            <a:r>
              <a:rPr lang="en-US" dirty="0"/>
              <a:t>Click here to add affiliations</a:t>
            </a:r>
          </a:p>
        </p:txBody>
      </p:sp>
      <p:sp>
        <p:nvSpPr>
          <p:cNvPr id="79" name="Text Placeholder 76"/>
          <p:cNvSpPr>
            <a:spLocks noGrp="1"/>
          </p:cNvSpPr>
          <p:nvPr>
            <p:ph type="body" sz="quarter" idx="151" hasCustomPrompt="1"/>
          </p:nvPr>
        </p:nvSpPr>
        <p:spPr>
          <a:xfrm>
            <a:off x="2906315" y="2042009"/>
            <a:ext cx="15583696" cy="1321021"/>
          </a:xfrm>
          <a:prstGeom prst="rect">
            <a:avLst/>
          </a:prstGeom>
        </p:spPr>
        <p:txBody>
          <a:bodyPr lIns="61649" tIns="30824" rIns="61649" bIns="30824" anchor="t" anchorCtr="1">
            <a:normAutofit/>
          </a:bodyPr>
          <a:lstStyle>
            <a:lvl1pPr marL="0" indent="0" algn="ctr">
              <a:buFontTx/>
              <a:buNone/>
              <a:defRPr sz="6500">
                <a:solidFill>
                  <a:schemeClr val="bg1"/>
                </a:solidFill>
                <a:latin typeface="+mj-lt"/>
              </a:defRPr>
            </a:lvl1pPr>
            <a:lvl2pPr>
              <a:buFontTx/>
              <a:buNone/>
              <a:defRPr sz="4900"/>
            </a:lvl2pPr>
            <a:lvl3pPr>
              <a:buFontTx/>
              <a:buNone/>
              <a:defRPr sz="4900"/>
            </a:lvl3pPr>
            <a:lvl4pPr>
              <a:buFontTx/>
              <a:buNone/>
              <a:defRPr sz="4900"/>
            </a:lvl4pPr>
            <a:lvl5pPr>
              <a:buFontTx/>
              <a:buNone/>
              <a:defRPr sz="4900"/>
            </a:lvl5pPr>
          </a:lstStyle>
          <a:p>
            <a:pPr lvl="0"/>
            <a:r>
              <a:rPr lang="en-US" dirty="0"/>
              <a:t>Click here to add authors</a:t>
            </a:r>
          </a:p>
        </p:txBody>
      </p:sp>
      <p:sp>
        <p:nvSpPr>
          <p:cNvPr id="80" name="Text Placeholder 76"/>
          <p:cNvSpPr>
            <a:spLocks noGrp="1"/>
          </p:cNvSpPr>
          <p:nvPr>
            <p:ph type="body" sz="quarter" idx="153" hasCustomPrompt="1"/>
          </p:nvPr>
        </p:nvSpPr>
        <p:spPr>
          <a:xfrm>
            <a:off x="2906315" y="400130"/>
            <a:ext cx="15583696" cy="1641879"/>
          </a:xfrm>
          <a:prstGeom prst="rect">
            <a:avLst/>
          </a:prstGeom>
        </p:spPr>
        <p:txBody>
          <a:bodyPr lIns="61649" tIns="30824" rIns="61649" bIns="30824" anchor="t" anchorCtr="1">
            <a:normAutofit/>
          </a:bodyPr>
          <a:lstStyle>
            <a:lvl1pPr marL="0" indent="0" algn="ctr">
              <a:buFontTx/>
              <a:buNone/>
              <a:defRPr sz="9300" b="1">
                <a:solidFill>
                  <a:schemeClr val="bg1"/>
                </a:solidFill>
                <a:latin typeface="+mj-lt"/>
              </a:defRPr>
            </a:lvl1pPr>
            <a:lvl2pPr>
              <a:buFontTx/>
              <a:buNone/>
              <a:defRPr sz="4900"/>
            </a:lvl2pPr>
            <a:lvl3pPr>
              <a:buFontTx/>
              <a:buNone/>
              <a:defRPr sz="4900"/>
            </a:lvl3pPr>
            <a:lvl4pPr>
              <a:buFontTx/>
              <a:buNone/>
              <a:defRPr sz="4900"/>
            </a:lvl4pPr>
            <a:lvl5pPr>
              <a:buFontTx/>
              <a:buNone/>
              <a:defRPr sz="4900"/>
            </a:lvl5pPr>
          </a:lstStyle>
          <a:p>
            <a:pPr lvl="0"/>
            <a:r>
              <a:rPr lang="en-US" dirty="0"/>
              <a:t>Click here to add title</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35000">
              <a:schemeClr val="accent2">
                <a:lumMod val="50000"/>
              </a:schemeClr>
            </a:gs>
            <a:gs pos="62000">
              <a:schemeClr val="accent2">
                <a:lumMod val="50000"/>
              </a:schemeClr>
            </a:gs>
            <a:gs pos="48000">
              <a:schemeClr val="bg1">
                <a:lumMod val="85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31455" y="0"/>
            <a:ext cx="21396325" cy="4413978"/>
          </a:xfrm>
          <a:prstGeom prst="rect">
            <a:avLst/>
          </a:prstGeom>
          <a:solidFill>
            <a:schemeClr val="accent2">
              <a:lumMod val="50000"/>
            </a:schemeClr>
          </a:solidFill>
          <a:ln w="9525">
            <a:solidFill>
              <a:schemeClr val="tx1"/>
            </a:solidFill>
            <a:miter lim="800000"/>
            <a:headEnd/>
            <a:tailEnd/>
          </a:ln>
          <a:effectLst/>
        </p:spPr>
        <p:txBody>
          <a:bodyPr wrap="none" lIns="63314" tIns="31656" rIns="63314" bIns="31656" anchor="ctr"/>
          <a:lstStyle/>
          <a:p>
            <a:pPr>
              <a:defRPr/>
            </a:pPr>
            <a:endParaRPr lang="en-US" dirty="0"/>
          </a:p>
        </p:txBody>
      </p:sp>
      <p:sp>
        <p:nvSpPr>
          <p:cNvPr id="9" name="Rectangle 9"/>
          <p:cNvSpPr>
            <a:spLocks noChangeArrowheads="1"/>
          </p:cNvSpPr>
          <p:nvPr/>
        </p:nvSpPr>
        <p:spPr bwMode="auto">
          <a:xfrm>
            <a:off x="0" y="4418359"/>
            <a:ext cx="21396325" cy="140126"/>
          </a:xfrm>
          <a:prstGeom prst="rect">
            <a:avLst/>
          </a:prstGeom>
          <a:solidFill>
            <a:schemeClr val="bg1">
              <a:lumMod val="85000"/>
            </a:schemeClr>
          </a:solidFill>
          <a:ln w="152400">
            <a:noFill/>
            <a:miter lim="800000"/>
            <a:headEnd/>
            <a:tailEnd/>
          </a:ln>
          <a:effectLst/>
        </p:spPr>
        <p:txBody>
          <a:bodyPr wrap="none" lIns="63314" tIns="31656" rIns="63314" bIns="31656" anchor="ctr"/>
          <a:lstStyle/>
          <a:p>
            <a:pPr>
              <a:defRPr/>
            </a:pPr>
            <a:endParaRPr lang="en-US" dirty="0"/>
          </a:p>
        </p:txBody>
      </p:sp>
      <p:sp>
        <p:nvSpPr>
          <p:cNvPr id="16" name="Rectangle 33"/>
          <p:cNvSpPr>
            <a:spLocks noChangeArrowheads="1"/>
          </p:cNvSpPr>
          <p:nvPr/>
        </p:nvSpPr>
        <p:spPr bwMode="auto">
          <a:xfrm>
            <a:off x="267915" y="4785387"/>
            <a:ext cx="10281663" cy="8086902"/>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63314" tIns="31656" rIns="63314" bIns="31656" anchor="ctr"/>
          <a:lstStyle/>
          <a:p>
            <a:pPr>
              <a:defRPr/>
            </a:pPr>
            <a:endParaRPr lang="en-US" dirty="0"/>
          </a:p>
        </p:txBody>
      </p:sp>
      <p:sp>
        <p:nvSpPr>
          <p:cNvPr id="21" name="Rectangle 33"/>
          <p:cNvSpPr>
            <a:spLocks noChangeArrowheads="1"/>
          </p:cNvSpPr>
          <p:nvPr userDrawn="1"/>
        </p:nvSpPr>
        <p:spPr bwMode="auto">
          <a:xfrm>
            <a:off x="10849169" y="4785387"/>
            <a:ext cx="10336738" cy="8086902"/>
          </a:xfrm>
          <a:prstGeom prst="roundRect">
            <a:avLst>
              <a:gd name="adj" fmla="val 4092"/>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63314" tIns="31656" rIns="63314" bIns="31656" anchor="ctr"/>
          <a:lstStyle/>
          <a:p>
            <a:pPr>
              <a:defRPr/>
            </a:pPr>
            <a:endParaRPr lang="en-US" dirty="0"/>
          </a:p>
        </p:txBody>
      </p:sp>
      <p:sp>
        <p:nvSpPr>
          <p:cNvPr id="37" name="Rectangle 33"/>
          <p:cNvSpPr>
            <a:spLocks noChangeArrowheads="1"/>
          </p:cNvSpPr>
          <p:nvPr userDrawn="1"/>
        </p:nvSpPr>
        <p:spPr bwMode="auto">
          <a:xfrm>
            <a:off x="267915" y="13089727"/>
            <a:ext cx="20917992" cy="10676172"/>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63314" tIns="31656" rIns="63314" bIns="31656" anchor="ctr"/>
          <a:lstStyle/>
          <a:p>
            <a:pPr>
              <a:defRPr/>
            </a:pPr>
            <a:endParaRPr lang="en-US" dirty="0"/>
          </a:p>
        </p:txBody>
      </p:sp>
      <p:sp>
        <p:nvSpPr>
          <p:cNvPr id="38" name="Rectangle 33"/>
          <p:cNvSpPr>
            <a:spLocks noChangeArrowheads="1"/>
          </p:cNvSpPr>
          <p:nvPr userDrawn="1"/>
        </p:nvSpPr>
        <p:spPr bwMode="auto">
          <a:xfrm>
            <a:off x="267915" y="24048568"/>
            <a:ext cx="10281663" cy="5849064"/>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63314" tIns="31656" rIns="63314" bIns="31656" anchor="ctr"/>
          <a:lstStyle/>
          <a:p>
            <a:pPr>
              <a:defRPr/>
            </a:pPr>
            <a:endParaRPr lang="en-US" dirty="0"/>
          </a:p>
        </p:txBody>
      </p:sp>
      <p:sp>
        <p:nvSpPr>
          <p:cNvPr id="40" name="Rectangle 33"/>
          <p:cNvSpPr>
            <a:spLocks noChangeArrowheads="1"/>
          </p:cNvSpPr>
          <p:nvPr userDrawn="1"/>
        </p:nvSpPr>
        <p:spPr bwMode="auto">
          <a:xfrm>
            <a:off x="10849169" y="24048567"/>
            <a:ext cx="10336738" cy="2609248"/>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63314" tIns="31656" rIns="63314" bIns="31656" anchor="ctr"/>
          <a:lstStyle/>
          <a:p>
            <a:pPr>
              <a:defRPr/>
            </a:pPr>
            <a:endParaRPr lang="en-US" dirty="0"/>
          </a:p>
        </p:txBody>
      </p:sp>
      <p:sp>
        <p:nvSpPr>
          <p:cNvPr id="41" name="Rectangle 33"/>
          <p:cNvSpPr>
            <a:spLocks noChangeArrowheads="1"/>
          </p:cNvSpPr>
          <p:nvPr userDrawn="1"/>
        </p:nvSpPr>
        <p:spPr bwMode="auto">
          <a:xfrm>
            <a:off x="10849169" y="26810022"/>
            <a:ext cx="10336738" cy="3087610"/>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63314" tIns="31656" rIns="63314" bIns="31656" anchor="ct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3039051" rtl="0" eaLnBrk="1" latinLnBrk="0" hangingPunct="1">
        <a:spcBef>
          <a:spcPct val="0"/>
        </a:spcBef>
        <a:buNone/>
        <a:defRPr sz="6100" kern="1200">
          <a:solidFill>
            <a:schemeClr val="bg1"/>
          </a:solidFill>
          <a:latin typeface="Trebuchet MS" pitchFamily="34" charset="0"/>
          <a:ea typeface="+mj-ea"/>
          <a:cs typeface="+mj-cs"/>
        </a:defRPr>
      </a:lvl1pPr>
    </p:titleStyle>
    <p:bodyStyle>
      <a:lvl1pPr marL="1139644" indent="-1139644" algn="l" defTabSz="3039051" rtl="0" eaLnBrk="1" latinLnBrk="0" hangingPunct="1">
        <a:spcBef>
          <a:spcPct val="20000"/>
        </a:spcBef>
        <a:buFont typeface="Arial" pitchFamily="34" charset="0"/>
        <a:buChar char="•"/>
        <a:defRPr sz="10700" kern="1200">
          <a:solidFill>
            <a:schemeClr val="tx1"/>
          </a:solidFill>
          <a:latin typeface="+mn-lt"/>
          <a:ea typeface="+mn-ea"/>
          <a:cs typeface="+mn-cs"/>
        </a:defRPr>
      </a:lvl1pPr>
      <a:lvl2pPr marL="2469229" indent="-949703" algn="l" defTabSz="3039051" rtl="0" eaLnBrk="1" latinLnBrk="0" hangingPunct="1">
        <a:spcBef>
          <a:spcPct val="20000"/>
        </a:spcBef>
        <a:buFont typeface="Arial" pitchFamily="34" charset="0"/>
        <a:buChar char="–"/>
        <a:defRPr sz="9400" kern="1200">
          <a:solidFill>
            <a:schemeClr val="tx1"/>
          </a:solidFill>
          <a:latin typeface="+mn-lt"/>
          <a:ea typeface="+mn-ea"/>
          <a:cs typeface="+mn-cs"/>
        </a:defRPr>
      </a:lvl2pPr>
      <a:lvl3pPr marL="3798814" indent="-759763" algn="l" defTabSz="3039051" rtl="0" eaLnBrk="1" latinLnBrk="0" hangingPunct="1">
        <a:spcBef>
          <a:spcPct val="20000"/>
        </a:spcBef>
        <a:buFont typeface="Arial" pitchFamily="34" charset="0"/>
        <a:buChar char="•"/>
        <a:defRPr sz="8000" kern="1200">
          <a:solidFill>
            <a:schemeClr val="tx1"/>
          </a:solidFill>
          <a:latin typeface="+mn-lt"/>
          <a:ea typeface="+mn-ea"/>
          <a:cs typeface="+mn-cs"/>
        </a:defRPr>
      </a:lvl3pPr>
      <a:lvl4pPr marL="5318339"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4pPr>
      <a:lvl5pPr marL="6837864"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5pPr>
      <a:lvl6pPr marL="8357390"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6pPr>
      <a:lvl7pPr marL="9876914"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7pPr>
      <a:lvl8pPr marL="11396440"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8pPr>
      <a:lvl9pPr marL="12915966" indent="-759763" algn="l" defTabSz="3039051" rtl="0" eaLnBrk="1" latinLnBrk="0" hangingPunct="1">
        <a:spcBef>
          <a:spcPct val="20000"/>
        </a:spcBef>
        <a:buFont typeface="Arial" pitchFamily="34" charset="0"/>
        <a:buChar char="•"/>
        <a:defRPr sz="6700" kern="1200">
          <a:solidFill>
            <a:schemeClr val="tx1"/>
          </a:solidFill>
          <a:latin typeface="+mn-lt"/>
          <a:ea typeface="+mn-ea"/>
          <a:cs typeface="+mn-cs"/>
        </a:defRPr>
      </a:lvl9pPr>
    </p:bodyStyle>
    <p:otherStyle>
      <a:defPPr>
        <a:defRPr lang="en-US"/>
      </a:defPPr>
      <a:lvl1pPr marL="0" algn="l" defTabSz="3039051" rtl="0" eaLnBrk="1" latinLnBrk="0" hangingPunct="1">
        <a:defRPr sz="6000" kern="1200">
          <a:solidFill>
            <a:schemeClr val="tx1"/>
          </a:solidFill>
          <a:latin typeface="+mn-lt"/>
          <a:ea typeface="+mn-ea"/>
          <a:cs typeface="+mn-cs"/>
        </a:defRPr>
      </a:lvl1pPr>
      <a:lvl2pPr marL="1519526" algn="l" defTabSz="3039051" rtl="0" eaLnBrk="1" latinLnBrk="0" hangingPunct="1">
        <a:defRPr sz="6000" kern="1200">
          <a:solidFill>
            <a:schemeClr val="tx1"/>
          </a:solidFill>
          <a:latin typeface="+mn-lt"/>
          <a:ea typeface="+mn-ea"/>
          <a:cs typeface="+mn-cs"/>
        </a:defRPr>
      </a:lvl2pPr>
      <a:lvl3pPr marL="3039051" algn="l" defTabSz="3039051" rtl="0" eaLnBrk="1" latinLnBrk="0" hangingPunct="1">
        <a:defRPr sz="6000" kern="1200">
          <a:solidFill>
            <a:schemeClr val="tx1"/>
          </a:solidFill>
          <a:latin typeface="+mn-lt"/>
          <a:ea typeface="+mn-ea"/>
          <a:cs typeface="+mn-cs"/>
        </a:defRPr>
      </a:lvl3pPr>
      <a:lvl4pPr marL="4558576" algn="l" defTabSz="3039051" rtl="0" eaLnBrk="1" latinLnBrk="0" hangingPunct="1">
        <a:defRPr sz="6000" kern="1200">
          <a:solidFill>
            <a:schemeClr val="tx1"/>
          </a:solidFill>
          <a:latin typeface="+mn-lt"/>
          <a:ea typeface="+mn-ea"/>
          <a:cs typeface="+mn-cs"/>
        </a:defRPr>
      </a:lvl4pPr>
      <a:lvl5pPr marL="6078101" algn="l" defTabSz="3039051" rtl="0" eaLnBrk="1" latinLnBrk="0" hangingPunct="1">
        <a:defRPr sz="6000" kern="1200">
          <a:solidFill>
            <a:schemeClr val="tx1"/>
          </a:solidFill>
          <a:latin typeface="+mn-lt"/>
          <a:ea typeface="+mn-ea"/>
          <a:cs typeface="+mn-cs"/>
        </a:defRPr>
      </a:lvl5pPr>
      <a:lvl6pPr marL="7597627" algn="l" defTabSz="3039051" rtl="0" eaLnBrk="1" latinLnBrk="0" hangingPunct="1">
        <a:defRPr sz="6000" kern="1200">
          <a:solidFill>
            <a:schemeClr val="tx1"/>
          </a:solidFill>
          <a:latin typeface="+mn-lt"/>
          <a:ea typeface="+mn-ea"/>
          <a:cs typeface="+mn-cs"/>
        </a:defRPr>
      </a:lvl6pPr>
      <a:lvl7pPr marL="9117153" algn="l" defTabSz="3039051" rtl="0" eaLnBrk="1" latinLnBrk="0" hangingPunct="1">
        <a:defRPr sz="6000" kern="1200">
          <a:solidFill>
            <a:schemeClr val="tx1"/>
          </a:solidFill>
          <a:latin typeface="+mn-lt"/>
          <a:ea typeface="+mn-ea"/>
          <a:cs typeface="+mn-cs"/>
        </a:defRPr>
      </a:lvl7pPr>
      <a:lvl8pPr marL="10636678" algn="l" defTabSz="3039051" rtl="0" eaLnBrk="1" latinLnBrk="0" hangingPunct="1">
        <a:defRPr sz="6000" kern="1200">
          <a:solidFill>
            <a:schemeClr val="tx1"/>
          </a:solidFill>
          <a:latin typeface="+mn-lt"/>
          <a:ea typeface="+mn-ea"/>
          <a:cs typeface="+mn-cs"/>
        </a:defRPr>
      </a:lvl8pPr>
      <a:lvl9pPr marL="12156204" algn="l" defTabSz="3039051" rtl="0" eaLnBrk="1" latinLnBrk="0" hangingPunct="1">
        <a:defRPr sz="6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8271" r="29043"/>
          <a:stretch/>
        </p:blipFill>
        <p:spPr bwMode="auto">
          <a:xfrm>
            <a:off x="17147760" y="95250"/>
            <a:ext cx="4171951" cy="22098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p:cNvSpPr>
            <a:spLocks noGrp="1"/>
          </p:cNvSpPr>
          <p:nvPr>
            <p:ph type="body" sz="quarter" idx="10"/>
          </p:nvPr>
        </p:nvSpPr>
        <p:spPr>
          <a:xfrm>
            <a:off x="396942" y="5274495"/>
            <a:ext cx="10074115" cy="7712985"/>
          </a:xfrm>
        </p:spPr>
        <p:txBody>
          <a:bodyPr/>
          <a:lstStyle/>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Patients have been using drugs for a long time to cure or control diseases and symptoms. Drugs can do good or can do harm to the users. Indiscriminate use of drugs also can endanger patient’s lives. Drug therapy therefore requires knowledge, judgment, skill and wisdom, but above all a sense of responsibility</a:t>
            </a:r>
            <a:r>
              <a:rPr lang="en-US" sz="2000" b="1" baseline="30000"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algn="just"/>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Irrational prescribing has further complicated the drug use problem. Numerous studies done at developed and developing countries, describe it as a pattern consisting of polypharmacy, use of drugs that are not related to the diagnosis, irrational use of antibiotics and self-medication, with many drugs taken in insufficient quantities. Rational prescribing is therefore one important aspect of rational use of drugs</a:t>
            </a:r>
            <a:r>
              <a:rPr lang="en-US" sz="2000" b="1" baseline="30000"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n-US" sz="20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The impact of irrational use of drug is reduction in the quality of drug therapy leading to increased morbidity and mortality.</a:t>
            </a:r>
          </a:p>
          <a:p>
            <a:pPr algn="just"/>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One of the most widely used and abused drugs all over the world are pain-killers. Fever and pain are usually the early symptoms of most of the inflammatory diseases. The introduction of non-steroidal anti-inflammatory drugs (NSAIDs) was a landmark event and soon these drugs became the most widely used medication not only for the relief of pain and fever but also for their anti-inflammatory effect</a:t>
            </a:r>
            <a:r>
              <a:rPr lang="en-US" sz="2000" b="1" baseline="30000"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a:t>
            </a: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The main aim of this study was to obtain information regarding the prescribing pattern with respect to pharmacological subclasses of NSAIDs by the medical prescribers in the OPDs of some selected polyclinics in Kota </a:t>
            </a:r>
            <a:r>
              <a:rPr lang="en-US" sz="2000" dirty="0" err="1">
                <a:solidFill>
                  <a:schemeClr val="tx1"/>
                </a:solidFill>
                <a:latin typeface="Tahoma" panose="020B0604030504040204" pitchFamily="34" charset="0"/>
                <a:ea typeface="Tahoma" panose="020B0604030504040204" pitchFamily="34" charset="0"/>
                <a:cs typeface="Tahoma" panose="020B0604030504040204" pitchFamily="34" charset="0"/>
              </a:rPr>
              <a:t>Kinabalu</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Sabah.</a:t>
            </a:r>
          </a:p>
        </p:txBody>
      </p:sp>
      <p:sp>
        <p:nvSpPr>
          <p:cNvPr id="3" name="Text Placeholder 2"/>
          <p:cNvSpPr>
            <a:spLocks noGrp="1"/>
          </p:cNvSpPr>
          <p:nvPr>
            <p:ph type="body" sz="quarter" idx="11"/>
          </p:nvPr>
        </p:nvSpPr>
        <p:spPr>
          <a:xfrm>
            <a:off x="449629" y="4809428"/>
            <a:ext cx="10097628"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Introduction</a:t>
            </a:r>
          </a:p>
        </p:txBody>
      </p:sp>
      <p:sp>
        <p:nvSpPr>
          <p:cNvPr id="4" name="Text Placeholder 3"/>
          <p:cNvSpPr>
            <a:spLocks noGrp="1"/>
          </p:cNvSpPr>
          <p:nvPr>
            <p:ph type="body" sz="quarter" idx="20"/>
          </p:nvPr>
        </p:nvSpPr>
        <p:spPr>
          <a:xfrm>
            <a:off x="5595040" y="13123454"/>
            <a:ext cx="10100095"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Results</a:t>
            </a:r>
          </a:p>
        </p:txBody>
      </p:sp>
      <p:sp>
        <p:nvSpPr>
          <p:cNvPr id="5" name="Text Placeholder 4"/>
          <p:cNvSpPr>
            <a:spLocks noGrp="1"/>
          </p:cNvSpPr>
          <p:nvPr>
            <p:ph type="body" sz="quarter" idx="25"/>
          </p:nvPr>
        </p:nvSpPr>
        <p:spPr>
          <a:xfrm>
            <a:off x="10850619" y="4809428"/>
            <a:ext cx="10097497"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Methodology</a:t>
            </a:r>
          </a:p>
        </p:txBody>
      </p:sp>
      <p:sp>
        <p:nvSpPr>
          <p:cNvPr id="6" name="Text Placeholder 5"/>
          <p:cNvSpPr>
            <a:spLocks noGrp="1"/>
          </p:cNvSpPr>
          <p:nvPr>
            <p:ph type="body" sz="quarter" idx="26"/>
          </p:nvPr>
        </p:nvSpPr>
        <p:spPr>
          <a:xfrm>
            <a:off x="10945869" y="5274495"/>
            <a:ext cx="10097497" cy="6057497"/>
          </a:xfrm>
        </p:spPr>
        <p:txBody>
          <a:bodyPr/>
          <a:lstStyle/>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This is a prospective cross sectional (descriptive) study. The study was carried out in outpatient departments of two selected polyclinics in Kota </a:t>
            </a:r>
            <a:r>
              <a:rPr lang="en-US" sz="2000" dirty="0" err="1">
                <a:solidFill>
                  <a:schemeClr val="tx1"/>
                </a:solidFill>
                <a:latin typeface="Tahoma" panose="020B0604030504040204" pitchFamily="34" charset="0"/>
                <a:ea typeface="Tahoma" panose="020B0604030504040204" pitchFamily="34" charset="0"/>
                <a:cs typeface="Tahoma" panose="020B0604030504040204" pitchFamily="34" charset="0"/>
              </a:rPr>
              <a:t>Kinabalu</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Sabah, namely: UMS polyclinic (UPC) and a private polyclinic (PPC).  Duration of study period was one year.</a:t>
            </a:r>
          </a:p>
          <a:p>
            <a:pPr algn="just"/>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Four hundred (200 from each polyclinic) prescriptions containing NSAIDs were collected, photocopied and later analyzed. The patients having prescriptions that did not contain NSAIDs were excluded. A total of 200 patients (100 from each polyclinic) attending OPDs were selected for an in depth interview. After obtaining their consent, they were interviewed using a questionnaire. </a:t>
            </a:r>
          </a:p>
          <a:p>
            <a:pPr algn="just"/>
            <a:endParaRPr lang="en-US" sz="20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Sample size was determined as per guideline of WHO/DAP</a:t>
            </a:r>
            <a:r>
              <a:rPr lang="en-US" sz="2000" b="1" baseline="30000"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Sample size for prescriptions was 200 from OPD of each polyclinic. On the other hand, sample size for patients was 100 from OPD of each polyclinic in this study. Patients were interviewed using a questionnaire. Data were analyzed by using percentage according to WHO guideline. As it was a descriptive study statistical analysis was not done. </a:t>
            </a:r>
          </a:p>
          <a:p>
            <a:endParaRPr lang="en-US" sz="2000" dirty="0">
              <a:latin typeface="Tahoma" panose="020B0604030504040204" pitchFamily="34" charset="0"/>
              <a:ea typeface="Tahoma" panose="020B0604030504040204" pitchFamily="34" charset="0"/>
              <a:cs typeface="Tahoma" panose="020B0604030504040204" pitchFamily="34" charset="0"/>
            </a:endParaRPr>
          </a:p>
        </p:txBody>
      </p:sp>
      <p:sp>
        <p:nvSpPr>
          <p:cNvPr id="9" name="Text Placeholder 8"/>
          <p:cNvSpPr>
            <a:spLocks noGrp="1"/>
          </p:cNvSpPr>
          <p:nvPr>
            <p:ph type="body" sz="quarter" idx="29"/>
          </p:nvPr>
        </p:nvSpPr>
        <p:spPr>
          <a:xfrm>
            <a:off x="449629" y="24079700"/>
            <a:ext cx="10089669"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Discussion</a:t>
            </a:r>
          </a:p>
        </p:txBody>
      </p:sp>
      <p:sp>
        <p:nvSpPr>
          <p:cNvPr id="10" name="Text Placeholder 9"/>
          <p:cNvSpPr>
            <a:spLocks noGrp="1"/>
          </p:cNvSpPr>
          <p:nvPr>
            <p:ph type="body" sz="quarter" idx="30"/>
          </p:nvPr>
        </p:nvSpPr>
        <p:spPr>
          <a:xfrm>
            <a:off x="10985219" y="24559044"/>
            <a:ext cx="10094723" cy="1600414"/>
          </a:xfrm>
        </p:spPr>
        <p:txBody>
          <a:bodyPr/>
          <a:lstStyle/>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In conclusion, it may be said that the overall prescribing pattern of NSAIDs among two polyclinics is satisfactory. However, appropriate educational intervention can be designed for rational prescribing to improve the quality of health care and better quality of life of the public.</a:t>
            </a:r>
          </a:p>
        </p:txBody>
      </p:sp>
      <p:sp>
        <p:nvSpPr>
          <p:cNvPr id="11" name="Text Placeholder 10"/>
          <p:cNvSpPr>
            <a:spLocks noGrp="1"/>
          </p:cNvSpPr>
          <p:nvPr>
            <p:ph type="body" sz="quarter" idx="96"/>
          </p:nvPr>
        </p:nvSpPr>
        <p:spPr>
          <a:xfrm>
            <a:off x="231021" y="24559044"/>
            <a:ext cx="10335287" cy="5484443"/>
          </a:xfrm>
        </p:spPr>
        <p:txBody>
          <a:bodyPr/>
          <a:lstStyle/>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It was observed that educated and higher income group of patients mostly attended OPDs in PPC whereas less educated and lower income group of patients generally attended UPC. This was probably responsible for the substantial variations in the prescribing pattern with respect to pharmacological sub-classes of NSAIDs in the medical OPDs of two polyclinics. Analgesics with no or minimal anti-inflammatory effects were the most commonly prescribed NSAIDs in the medical OPDs of UPC, whereas analgesics with potent anti-inflammatory effects were the most commonly prescribed NSAIDs in the same OPD of PPC</a:t>
            </a:r>
            <a:r>
              <a:rPr lang="en-US" sz="2000" b="1" baseline="30000" dirty="0">
                <a:solidFill>
                  <a:schemeClr val="tx1"/>
                </a:solidFill>
                <a:latin typeface="Tahoma" panose="020B0604030504040204" pitchFamily="34" charset="0"/>
                <a:ea typeface="Tahoma" panose="020B0604030504040204" pitchFamily="34" charset="0"/>
                <a:cs typeface="Tahoma" panose="020B0604030504040204" pitchFamily="34" charset="0"/>
              </a:rPr>
              <a:t> 5</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 Due to the nature of potent drugs, socioeconomically advantaged patients attending PPC is more likely to develop adverse effects.</a:t>
            </a:r>
          </a:p>
          <a:p>
            <a:pPr algn="just"/>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Moreover, the prescribers in PPC had to prescribe more additional drugs than the prescribers of UPC to counter the adverse effects of NSAIDs. Ultimately the cost of prescribed NSAIDs per prescription and the cost of total drugs per prescription became greater in PPC compared to UPC. Therefore, educational and socio-economic status of the patients may have some effects on the prescribing pattern of NSAIDs</a:t>
            </a:r>
            <a:r>
              <a:rPr lang="en-US" sz="2000" b="1"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2000" dirty="0">
                <a:solidFill>
                  <a:schemeClr val="tx1"/>
                </a:solidFill>
                <a:latin typeface="Tahoma" panose="020B0604030504040204" pitchFamily="34" charset="0"/>
                <a:ea typeface="Tahoma" panose="020B0604030504040204" pitchFamily="34" charset="0"/>
                <a:cs typeface="Tahoma" panose="020B0604030504040204" pitchFamily="34" charset="0"/>
              </a:rPr>
              <a:t>The patients taking NSAIDs before coming to hospital were influenced by pharmacists, friends and doctor’s advice given previously. </a:t>
            </a:r>
            <a:endParaRPr lang="en-US" sz="2000"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 Placeholder 12"/>
          <p:cNvSpPr>
            <a:spLocks noGrp="1"/>
          </p:cNvSpPr>
          <p:nvPr>
            <p:ph type="body" sz="quarter" idx="151"/>
          </p:nvPr>
        </p:nvSpPr>
        <p:spPr>
          <a:xfrm>
            <a:off x="2799745" y="2218119"/>
            <a:ext cx="15583696" cy="1045344"/>
          </a:xfrm>
        </p:spPr>
        <p:txBody>
          <a:bodyPr>
            <a:normAutofit/>
          </a:bodyPr>
          <a:lstStyle/>
          <a:p>
            <a:r>
              <a:rPr lang="en-US" sz="2800" dirty="0" err="1">
                <a:solidFill>
                  <a:srgbClr val="FFFF00"/>
                </a:solidFill>
                <a:latin typeface="Tahoma" panose="020B0604030504040204" pitchFamily="34" charset="0"/>
                <a:ea typeface="Tahoma" panose="020B0604030504040204" pitchFamily="34" charset="0"/>
                <a:cs typeface="Tahoma" panose="020B0604030504040204" pitchFamily="34" charset="0"/>
              </a:rPr>
              <a:t>Md.Shamsur</a:t>
            </a:r>
            <a:r>
              <a:rPr lang="en-US" sz="2800" dirty="0">
                <a:solidFill>
                  <a:srgbClr val="FFFF00"/>
                </a:solidFill>
                <a:latin typeface="Tahoma" panose="020B0604030504040204" pitchFamily="34" charset="0"/>
                <a:ea typeface="Tahoma" panose="020B0604030504040204" pitchFamily="34" charset="0"/>
                <a:cs typeface="Tahoma" panose="020B0604030504040204" pitchFamily="34" charset="0"/>
              </a:rPr>
              <a:t> Rahman</a:t>
            </a:r>
            <a:r>
              <a:rPr lang="en-US" sz="2800" baseline="30000" dirty="0">
                <a:solidFill>
                  <a:srgbClr val="FFFF00"/>
                </a:solidFill>
                <a:latin typeface="Tahoma" panose="020B0604030504040204" pitchFamily="34" charset="0"/>
                <a:ea typeface="Tahoma" panose="020B0604030504040204" pitchFamily="34" charset="0"/>
                <a:cs typeface="Tahoma" panose="020B0604030504040204" pitchFamily="34" charset="0"/>
              </a:rPr>
              <a:t>1*</a:t>
            </a:r>
            <a:r>
              <a:rPr lang="en-US" sz="2800" dirty="0">
                <a:latin typeface="Tahoma" panose="020B0604030504040204" pitchFamily="34" charset="0"/>
                <a:ea typeface="Tahoma" panose="020B0604030504040204" pitchFamily="34" charset="0"/>
                <a:cs typeface="Tahoma" panose="020B0604030504040204" pitchFamily="34" charset="0"/>
              </a:rPr>
              <a:t>, Che Ismail </a:t>
            </a:r>
            <a:r>
              <a:rPr lang="en-US" sz="2800">
                <a:latin typeface="Tahoma" panose="020B0604030504040204" pitchFamily="34" charset="0"/>
                <a:ea typeface="Tahoma" panose="020B0604030504040204" pitchFamily="34" charset="0"/>
                <a:cs typeface="Tahoma" panose="020B0604030504040204" pitchFamily="34" charset="0"/>
              </a:rPr>
              <a:t>Che Noh</a:t>
            </a:r>
            <a:r>
              <a:rPr lang="en-US" sz="2800" baseline="30000">
                <a:latin typeface="Tahoma" panose="020B0604030504040204" pitchFamily="34" charset="0"/>
                <a:ea typeface="Tahoma" panose="020B0604030504040204" pitchFamily="34" charset="0"/>
                <a:cs typeface="Tahoma" panose="020B0604030504040204" pitchFamily="34" charset="0"/>
              </a:rPr>
              <a:t>1</a:t>
            </a:r>
            <a:r>
              <a:rPr lang="ms-MY" sz="2800">
                <a:latin typeface="Tahoma" panose="020B0604030504040204" pitchFamily="34" charset="0"/>
                <a:ea typeface="Tahoma" panose="020B0604030504040204" pitchFamily="34" charset="0"/>
                <a:cs typeface="Tahoma" panose="020B0604030504040204" pitchFamily="34" charset="0"/>
              </a:rPr>
              <a:t>, </a:t>
            </a:r>
            <a:r>
              <a:rPr lang="ms-MY" sz="2800" dirty="0">
                <a:latin typeface="Tahoma" panose="020B0604030504040204" pitchFamily="34" charset="0"/>
                <a:ea typeface="Tahoma" panose="020B0604030504040204" pitchFamily="34" charset="0"/>
                <a:cs typeface="Tahoma" panose="020B0604030504040204" pitchFamily="34" charset="0"/>
              </a:rPr>
              <a:t>Mohd.Hijaz Mohd Sani</a:t>
            </a:r>
            <a:r>
              <a:rPr lang="ms-MY" sz="2800" baseline="30000" dirty="0">
                <a:latin typeface="Tahoma" panose="020B0604030504040204" pitchFamily="34" charset="0"/>
                <a:ea typeface="Tahoma" panose="020B0604030504040204" pitchFamily="34" charset="0"/>
                <a:cs typeface="Tahoma" panose="020B0604030504040204" pitchFamily="34" charset="0"/>
              </a:rPr>
              <a:t>1</a:t>
            </a:r>
            <a:r>
              <a:rPr lang="ms-MY" sz="2800" baseline="-25000" dirty="0">
                <a:latin typeface="Tahoma" panose="020B0604030504040204" pitchFamily="34" charset="0"/>
                <a:ea typeface="Tahoma" panose="020B0604030504040204" pitchFamily="34" charset="0"/>
                <a:cs typeface="Tahoma" panose="020B0604030504040204" pitchFamily="34" charset="0"/>
              </a:rPr>
              <a:t>, </a:t>
            </a:r>
            <a:r>
              <a:rPr lang="ms-MY" sz="2800" dirty="0">
                <a:latin typeface="Tahoma" panose="020B0604030504040204" pitchFamily="34" charset="0"/>
                <a:ea typeface="Tahoma" panose="020B0604030504040204" pitchFamily="34" charset="0"/>
                <a:cs typeface="Tahoma" panose="020B0604030504040204" pitchFamily="34" charset="0"/>
              </a:rPr>
              <a:t>Wan Salman Wan Saudi</a:t>
            </a:r>
            <a:r>
              <a:rPr lang="ms-MY" sz="2800" baseline="30000" dirty="0">
                <a:latin typeface="Tahoma" panose="020B0604030504040204" pitchFamily="34" charset="0"/>
                <a:ea typeface="Tahoma" panose="020B0604030504040204" pitchFamily="34" charset="0"/>
                <a:cs typeface="Tahoma" panose="020B0604030504040204" pitchFamily="34" charset="0"/>
              </a:rPr>
              <a:t>1</a:t>
            </a:r>
            <a:r>
              <a:rPr lang="ms-MY" sz="2800" dirty="0">
                <a:latin typeface="Tahoma" panose="020B0604030504040204" pitchFamily="34" charset="0"/>
                <a:ea typeface="Tahoma" panose="020B0604030504040204" pitchFamily="34" charset="0"/>
                <a:cs typeface="Tahoma" panose="020B0604030504040204" pitchFamily="34" charset="0"/>
              </a:rPr>
              <a:t>, Fairrul Kadir</a:t>
            </a:r>
            <a:r>
              <a:rPr lang="ms-MY" sz="2800" baseline="30000" dirty="0">
                <a:latin typeface="Tahoma" panose="020B0604030504040204" pitchFamily="34" charset="0"/>
                <a:ea typeface="Tahoma" panose="020B0604030504040204" pitchFamily="34" charset="0"/>
                <a:cs typeface="Tahoma" panose="020B0604030504040204" pitchFamily="34" charset="0"/>
              </a:rPr>
              <a:t>2</a:t>
            </a:r>
            <a:endParaRPr lang="en-US" sz="2800" dirty="0">
              <a:latin typeface="Tahoma" panose="020B0604030504040204" pitchFamily="34" charset="0"/>
              <a:ea typeface="Tahoma" panose="020B0604030504040204" pitchFamily="34" charset="0"/>
              <a:cs typeface="Tahoma" panose="020B0604030504040204" pitchFamily="34" charset="0"/>
            </a:endParaRPr>
          </a:p>
        </p:txBody>
      </p:sp>
      <p:sp>
        <p:nvSpPr>
          <p:cNvPr id="14" name="Text Placeholder 13"/>
          <p:cNvSpPr>
            <a:spLocks noGrp="1"/>
          </p:cNvSpPr>
          <p:nvPr>
            <p:ph type="body" sz="quarter" idx="153"/>
          </p:nvPr>
        </p:nvSpPr>
        <p:spPr>
          <a:xfrm>
            <a:off x="2430065" y="438230"/>
            <a:ext cx="15583696" cy="1641879"/>
          </a:xfrm>
        </p:spPr>
        <p:txBody>
          <a:bodyPr>
            <a:normAutofit fontScale="92500" lnSpcReduction="20000"/>
          </a:bodyPr>
          <a:lstStyle/>
          <a:p>
            <a:r>
              <a:rPr lang="en-US" sz="6500" dirty="0">
                <a:latin typeface="Tahoma" panose="020B0604030504040204" pitchFamily="34" charset="0"/>
                <a:ea typeface="Tahoma" panose="020B0604030504040204" pitchFamily="34" charset="0"/>
                <a:cs typeface="Tahoma" panose="020B0604030504040204" pitchFamily="34" charset="0"/>
              </a:rPr>
              <a:t>Rational Use of Drugs: A way to improve the quality of health care</a:t>
            </a:r>
            <a:endParaRPr lang="en-US"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6" name="Table 45"/>
          <p:cNvGraphicFramePr>
            <a:graphicFrameLocks noGrp="1"/>
          </p:cNvGraphicFramePr>
          <p:nvPr>
            <p:extLst>
              <p:ext uri="{D42A27DB-BD31-4B8C-83A1-F6EECF244321}">
                <p14:modId xmlns:p14="http://schemas.microsoft.com/office/powerpoint/2010/main" val="995925205"/>
              </p:ext>
            </p:extLst>
          </p:nvPr>
        </p:nvGraphicFramePr>
        <p:xfrm>
          <a:off x="11376091" y="18950801"/>
          <a:ext cx="8882417" cy="2383536"/>
        </p:xfrm>
        <a:graphic>
          <a:graphicData uri="http://schemas.openxmlformats.org/drawingml/2006/table">
            <a:tbl>
              <a:tblPr firstRow="1" firstCol="1" bandRow="1"/>
              <a:tblGrid>
                <a:gridCol w="5510652">
                  <a:extLst>
                    <a:ext uri="{9D8B030D-6E8A-4147-A177-3AD203B41FA5}">
                      <a16:colId xmlns:a16="http://schemas.microsoft.com/office/drawing/2014/main" xmlns="" val="20000"/>
                    </a:ext>
                  </a:extLst>
                </a:gridCol>
                <a:gridCol w="1687659">
                  <a:extLst>
                    <a:ext uri="{9D8B030D-6E8A-4147-A177-3AD203B41FA5}">
                      <a16:colId xmlns:a16="http://schemas.microsoft.com/office/drawing/2014/main" xmlns="" val="20001"/>
                    </a:ext>
                  </a:extLst>
                </a:gridCol>
                <a:gridCol w="1684106">
                  <a:extLst>
                    <a:ext uri="{9D8B030D-6E8A-4147-A177-3AD203B41FA5}">
                      <a16:colId xmlns:a16="http://schemas.microsoft.com/office/drawing/2014/main" xmlns="" val="20002"/>
                    </a:ext>
                  </a:extLst>
                </a:gridCol>
              </a:tblGrid>
              <a:tr h="580123">
                <a:tc>
                  <a:txBody>
                    <a:bodyPr/>
                    <a:lstStyle/>
                    <a:p>
                      <a:pPr marL="0" marR="0" algn="ctr">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Pharmacological sub-classes of NSAIDs</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UPC</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(n=200)</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PPC</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(n</a:t>
                      </a:r>
                      <a:r>
                        <a:rPr lang="en-MY" sz="1700" b="1" baseline="0" dirty="0">
                          <a:effectLst/>
                          <a:latin typeface="Tahoma" panose="020B0604030504040204" pitchFamily="34" charset="0"/>
                          <a:ea typeface="Tahoma" panose="020B0604030504040204" pitchFamily="34" charset="0"/>
                          <a:cs typeface="Tahoma" panose="020B0604030504040204" pitchFamily="34" charset="0"/>
                        </a:rPr>
                        <a:t>=</a:t>
                      </a:r>
                      <a:r>
                        <a:rPr lang="en-MY" sz="1700" b="1" dirty="0">
                          <a:effectLst/>
                          <a:latin typeface="Tahoma" panose="020B0604030504040204" pitchFamily="34" charset="0"/>
                          <a:ea typeface="Tahoma" panose="020B0604030504040204" pitchFamily="34" charset="0"/>
                          <a:cs typeface="Tahoma" panose="020B0604030504040204" pitchFamily="34" charset="0"/>
                        </a:rPr>
                        <a:t>200)</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870184">
                <a:tc>
                  <a:txBody>
                    <a:bodyPr/>
                    <a:lstStyle/>
                    <a:p>
                      <a:pPr marL="0" marR="0">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Analgesic with no or minimal anti-inflammatory effect.</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a:t>
                      </a:r>
                      <a:r>
                        <a:rPr lang="en-MY" sz="1700" dirty="0" err="1">
                          <a:effectLst/>
                          <a:latin typeface="Tahoma" panose="020B0604030504040204" pitchFamily="34" charset="0"/>
                          <a:ea typeface="Tahoma" panose="020B0604030504040204" pitchFamily="34" charset="0"/>
                          <a:cs typeface="Tahoma" panose="020B0604030504040204" pitchFamily="34" charset="0"/>
                        </a:rPr>
                        <a:t>eg</a:t>
                      </a:r>
                      <a:r>
                        <a:rPr lang="en-MY" sz="1700" dirty="0">
                          <a:effectLst/>
                          <a:latin typeface="Tahoma" panose="020B0604030504040204" pitchFamily="34" charset="0"/>
                          <a:ea typeface="Tahoma" panose="020B0604030504040204" pitchFamily="34" charset="0"/>
                          <a:cs typeface="Tahoma" panose="020B0604030504040204" pitchFamily="34" charset="0"/>
                        </a:rPr>
                        <a:t>. Paracetamol, Ibuprofen, </a:t>
                      </a:r>
                      <a:r>
                        <a:rPr lang="en-MY" sz="1700" dirty="0" err="1">
                          <a:effectLst/>
                          <a:latin typeface="Tahoma" panose="020B0604030504040204" pitchFamily="34" charset="0"/>
                          <a:ea typeface="Tahoma" panose="020B0604030504040204" pitchFamily="34" charset="0"/>
                          <a:cs typeface="Tahoma" panose="020B0604030504040204" pitchFamily="34" charset="0"/>
                        </a:rPr>
                        <a:t>Mefenamic</a:t>
                      </a:r>
                      <a:r>
                        <a:rPr lang="en-MY" sz="1700" dirty="0">
                          <a:effectLst/>
                          <a:latin typeface="Tahoma" panose="020B0604030504040204" pitchFamily="34" charset="0"/>
                          <a:ea typeface="Tahoma" panose="020B0604030504040204" pitchFamily="34" charset="0"/>
                          <a:cs typeface="Tahoma" panose="020B0604030504040204" pitchFamily="34" charset="0"/>
                        </a:rPr>
                        <a:t> acid)</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a:effectLst/>
                          <a:latin typeface="Tahoma" panose="020B0604030504040204" pitchFamily="34" charset="0"/>
                          <a:ea typeface="Tahoma" panose="020B0604030504040204" pitchFamily="34" charset="0"/>
                          <a:cs typeface="Tahoma" panose="020B0604030504040204" pitchFamily="34" charset="0"/>
                        </a:rPr>
                        <a:t> </a:t>
                      </a:r>
                      <a:endParaRPr lang="en-US" sz="170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a:effectLst/>
                          <a:latin typeface="Tahoma" panose="020B0604030504040204" pitchFamily="34" charset="0"/>
                          <a:ea typeface="Tahoma" panose="020B0604030504040204" pitchFamily="34" charset="0"/>
                          <a:cs typeface="Tahoma" panose="020B0604030504040204" pitchFamily="34" charset="0"/>
                        </a:rPr>
                        <a:t> </a:t>
                      </a:r>
                      <a:endParaRPr lang="en-US" sz="170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a:effectLst/>
                          <a:latin typeface="Tahoma" panose="020B0604030504040204" pitchFamily="34" charset="0"/>
                          <a:ea typeface="Tahoma" panose="020B0604030504040204" pitchFamily="34" charset="0"/>
                          <a:cs typeface="Tahoma" panose="020B0604030504040204" pitchFamily="34" charset="0"/>
                        </a:rPr>
                        <a:t>94.5%</a:t>
                      </a:r>
                      <a:endParaRPr lang="en-US" sz="170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24%</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870184">
                <a:tc>
                  <a:txBody>
                    <a:bodyPr/>
                    <a:lstStyle/>
                    <a:p>
                      <a:pPr marL="0" marR="0">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Analgesic with anti-inflammatory effect.</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a:t>
                      </a:r>
                      <a:r>
                        <a:rPr lang="en-MY" sz="1700" dirty="0" err="1">
                          <a:effectLst/>
                          <a:latin typeface="Tahoma" panose="020B0604030504040204" pitchFamily="34" charset="0"/>
                          <a:ea typeface="Tahoma" panose="020B0604030504040204" pitchFamily="34" charset="0"/>
                          <a:cs typeface="Tahoma" panose="020B0604030504040204" pitchFamily="34" charset="0"/>
                        </a:rPr>
                        <a:t>eg</a:t>
                      </a:r>
                      <a:r>
                        <a:rPr lang="en-MY" sz="1700" dirty="0">
                          <a:effectLst/>
                          <a:latin typeface="Tahoma" panose="020B0604030504040204" pitchFamily="34" charset="0"/>
                          <a:ea typeface="Tahoma" panose="020B0604030504040204" pitchFamily="34" charset="0"/>
                          <a:cs typeface="Tahoma" panose="020B0604030504040204" pitchFamily="34" charset="0"/>
                        </a:rPr>
                        <a:t>. Diclofenac sodium, </a:t>
                      </a:r>
                      <a:r>
                        <a:rPr lang="en-MY" sz="1700" dirty="0" err="1">
                          <a:effectLst/>
                          <a:latin typeface="Tahoma" panose="020B0604030504040204" pitchFamily="34" charset="0"/>
                          <a:ea typeface="Tahoma" panose="020B0604030504040204" pitchFamily="34" charset="0"/>
                          <a:cs typeface="Tahoma" panose="020B0604030504040204" pitchFamily="34" charset="0"/>
                        </a:rPr>
                        <a:t>Aceclofenac</a:t>
                      </a:r>
                      <a:r>
                        <a:rPr lang="en-MY" sz="1700" dirty="0">
                          <a:effectLst/>
                          <a:latin typeface="Tahoma" panose="020B0604030504040204" pitchFamily="34" charset="0"/>
                          <a:ea typeface="Tahoma" panose="020B0604030504040204" pitchFamily="34" charset="0"/>
                          <a:cs typeface="Tahoma" panose="020B0604030504040204" pitchFamily="34" charset="0"/>
                        </a:rPr>
                        <a:t>, Indomethacin, Naproxen, Ketorolac).</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5.5%</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 </a:t>
                      </a:r>
                      <a:endParaRPr lang="en-US" sz="1700" dirty="0">
                        <a:effectLst/>
                        <a:latin typeface="Tahoma" panose="020B0604030504040204" pitchFamily="34" charset="0"/>
                        <a:ea typeface="Tahoma" panose="020B0604030504040204" pitchFamily="34" charset="0"/>
                        <a:cs typeface="Tahoma" panose="020B0604030504040204" pitchFamily="34" charset="0"/>
                      </a:endParaRPr>
                    </a:p>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76%</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graphicFrame>
        <p:nvGraphicFramePr>
          <p:cNvPr id="47" name="Table 46"/>
          <p:cNvGraphicFramePr>
            <a:graphicFrameLocks noGrp="1"/>
          </p:cNvGraphicFramePr>
          <p:nvPr>
            <p:extLst>
              <p:ext uri="{D42A27DB-BD31-4B8C-83A1-F6EECF244321}">
                <p14:modId xmlns:p14="http://schemas.microsoft.com/office/powerpoint/2010/main" val="841580560"/>
              </p:ext>
            </p:extLst>
          </p:nvPr>
        </p:nvGraphicFramePr>
        <p:xfrm>
          <a:off x="11376091" y="21575787"/>
          <a:ext cx="8882416" cy="1693729"/>
        </p:xfrm>
        <a:graphic>
          <a:graphicData uri="http://schemas.openxmlformats.org/drawingml/2006/table">
            <a:tbl>
              <a:tblPr firstRow="1" firstCol="1" bandRow="1"/>
              <a:tblGrid>
                <a:gridCol w="4483844">
                  <a:extLst>
                    <a:ext uri="{9D8B030D-6E8A-4147-A177-3AD203B41FA5}">
                      <a16:colId xmlns:a16="http://schemas.microsoft.com/office/drawing/2014/main" xmlns="" val="20000"/>
                    </a:ext>
                  </a:extLst>
                </a:gridCol>
                <a:gridCol w="4398572">
                  <a:extLst>
                    <a:ext uri="{9D8B030D-6E8A-4147-A177-3AD203B41FA5}">
                      <a16:colId xmlns:a16="http://schemas.microsoft.com/office/drawing/2014/main" xmlns="" val="20001"/>
                    </a:ext>
                  </a:extLst>
                </a:gridCol>
              </a:tblGrid>
              <a:tr h="696303">
                <a:tc gridSpan="2">
                  <a:txBody>
                    <a:bodyPr/>
                    <a:lstStyle/>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Average cost of drugs per prescription (RM)</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0000"/>
                  </a:ext>
                </a:extLst>
              </a:tr>
              <a:tr h="622785">
                <a:tc>
                  <a:txBody>
                    <a:bodyPr/>
                    <a:lstStyle/>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UPC</a:t>
                      </a:r>
                      <a:r>
                        <a:rPr lang="en-US" sz="1700" b="0" baseline="0" dirty="0">
                          <a:effectLst/>
                          <a:latin typeface="Tahoma" panose="020B0604030504040204" pitchFamily="34" charset="0"/>
                          <a:ea typeface="Tahoma" panose="020B0604030504040204" pitchFamily="34" charset="0"/>
                          <a:cs typeface="Tahoma" panose="020B0604030504040204" pitchFamily="34" charset="0"/>
                        </a:rPr>
                        <a:t> (</a:t>
                      </a:r>
                      <a:r>
                        <a:rPr lang="en-MY" sz="1700" b="1" dirty="0">
                          <a:effectLst/>
                          <a:latin typeface="Tahoma" panose="020B0604030504040204" pitchFamily="34" charset="0"/>
                          <a:ea typeface="Tahoma" panose="020B0604030504040204" pitchFamily="34" charset="0"/>
                          <a:cs typeface="Tahoma" panose="020B0604030504040204" pitchFamily="34" charset="0"/>
                        </a:rPr>
                        <a:t>n=200)</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b="1" dirty="0">
                          <a:effectLst/>
                          <a:latin typeface="Tahoma" panose="020B0604030504040204" pitchFamily="34" charset="0"/>
                          <a:ea typeface="Tahoma" panose="020B0604030504040204" pitchFamily="34" charset="0"/>
                          <a:cs typeface="Tahoma" panose="020B0604030504040204" pitchFamily="34" charset="0"/>
                        </a:rPr>
                        <a:t>PPC</a:t>
                      </a:r>
                      <a:r>
                        <a:rPr lang="en-US" sz="1700" b="0" baseline="0" dirty="0">
                          <a:effectLst/>
                          <a:latin typeface="Tahoma" panose="020B0604030504040204" pitchFamily="34" charset="0"/>
                          <a:ea typeface="Tahoma" panose="020B0604030504040204" pitchFamily="34" charset="0"/>
                          <a:cs typeface="Tahoma" panose="020B0604030504040204" pitchFamily="34" charset="0"/>
                        </a:rPr>
                        <a:t> (</a:t>
                      </a:r>
                      <a:r>
                        <a:rPr lang="en-MY" sz="1700" b="1" dirty="0">
                          <a:effectLst/>
                          <a:latin typeface="Tahoma" panose="020B0604030504040204" pitchFamily="34" charset="0"/>
                          <a:ea typeface="Tahoma" panose="020B0604030504040204" pitchFamily="34" charset="0"/>
                          <a:cs typeface="Tahoma" panose="020B0604030504040204" pitchFamily="34" charset="0"/>
                        </a:rPr>
                        <a:t>n=200)</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74641">
                <a:tc>
                  <a:txBody>
                    <a:bodyPr/>
                    <a:lstStyle/>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29.79</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MY" sz="1700" dirty="0">
                          <a:effectLst/>
                          <a:latin typeface="Tahoma" panose="020B0604030504040204" pitchFamily="34" charset="0"/>
                          <a:ea typeface="Tahoma" panose="020B0604030504040204" pitchFamily="34" charset="0"/>
                          <a:cs typeface="Tahoma" panose="020B0604030504040204" pitchFamily="34" charset="0"/>
                        </a:rPr>
                        <a:t>47.17</a:t>
                      </a:r>
                      <a:endParaRPr lang="en-US" sz="1700" dirty="0">
                        <a:effectLst/>
                        <a:latin typeface="Tahoma" panose="020B0604030504040204" pitchFamily="34" charset="0"/>
                        <a:ea typeface="Tahoma" panose="020B0604030504040204" pitchFamily="34" charset="0"/>
                        <a:cs typeface="Tahoma" panose="020B0604030504040204" pitchFamily="34" charset="0"/>
                      </a:endParaRPr>
                    </a:p>
                  </a:txBody>
                  <a:tcPr marL="44824" marR="4482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3092"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917" y="13763782"/>
            <a:ext cx="9416382" cy="506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3" name="Picture 21"/>
          <p:cNvPicPr>
            <a:picLocks noChangeAspect="1" noChangeArrowheads="1"/>
          </p:cNvPicPr>
          <p:nvPr/>
        </p:nvPicPr>
        <p:blipFill rotWithShape="1">
          <a:blip r:embed="rId5">
            <a:extLst>
              <a:ext uri="{28A0092B-C50C-407E-A947-70E740481C1C}">
                <a14:useLocalDpi xmlns:a14="http://schemas.microsoft.com/office/drawing/2010/main" val="0"/>
              </a:ext>
            </a:extLst>
          </a:blip>
          <a:srcRect l="5833"/>
          <a:stretch/>
        </p:blipFill>
        <p:spPr bwMode="auto">
          <a:xfrm>
            <a:off x="10629693" y="13676807"/>
            <a:ext cx="9917339" cy="514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 Placeholder 8"/>
          <p:cNvSpPr>
            <a:spLocks noGrp="1"/>
          </p:cNvSpPr>
          <p:nvPr>
            <p:ph type="body" sz="quarter" idx="29"/>
          </p:nvPr>
        </p:nvSpPr>
        <p:spPr>
          <a:xfrm>
            <a:off x="10942443" y="24076076"/>
            <a:ext cx="10089669"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Conclusion &amp; Recommendation</a:t>
            </a:r>
          </a:p>
        </p:txBody>
      </p:sp>
      <p:pic>
        <p:nvPicPr>
          <p:cNvPr id="3094"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2917" y="18766493"/>
            <a:ext cx="9624659" cy="482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Text Placeholder 9"/>
          <p:cNvSpPr>
            <a:spLocks noGrp="1"/>
          </p:cNvSpPr>
          <p:nvPr>
            <p:ph type="body" sz="quarter" idx="30"/>
          </p:nvPr>
        </p:nvSpPr>
        <p:spPr>
          <a:xfrm>
            <a:off x="10850620" y="27339070"/>
            <a:ext cx="10248372" cy="2480253"/>
          </a:xfrm>
        </p:spPr>
        <p:txBody>
          <a:bodyPr/>
          <a:lstStyle/>
          <a:p>
            <a:pPr marL="308244" indent="-308244" algn="just">
              <a:buAutoNum type="arabicPlain"/>
            </a:pP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Bennett PN, Brown MJ. (2008). Topics in drug therapy. In: Clinical Pharmacology.10</a:t>
            </a:r>
            <a:r>
              <a:rPr lang="en-US" sz="1300" baseline="30000" dirty="0">
                <a:solidFill>
                  <a:schemeClr val="tx1"/>
                </a:solidFill>
                <a:latin typeface="Tahoma" panose="020B0604030504040204" pitchFamily="34" charset="0"/>
                <a:ea typeface="Tahoma" panose="020B0604030504040204" pitchFamily="34" charset="0"/>
                <a:cs typeface="Tahoma" panose="020B0604030504040204" pitchFamily="34" charset="0"/>
              </a:rPr>
              <a:t>th</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Edition. New York: Churchill Livingstone p.5-31</a:t>
            </a:r>
          </a:p>
          <a:p>
            <a:pPr marL="308244" indent="-308244" algn="just">
              <a:buAutoNum type="arabicPlain" startAt="2"/>
            </a:pP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Hogerzeil</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HV. (1988). Promoting Rational Prescribing: an International Perspective. In: Chowdhury RR. International Experience in Rational Use of Drugs; The College of Public Health,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Chulalongkoron</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University, Bangkok, Thailand p.1-2.</a:t>
            </a:r>
          </a:p>
          <a:p>
            <a:pPr marL="308244" indent="-308244" algn="just">
              <a:buAutoNum type="arabicPlain" startAt="3"/>
            </a:pP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Fernandez UR,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Pedregal</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GM,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Torrecila</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RMT. (2008). Development of NSAIDs prescription indicators based on health outcomes.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Eur</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J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ClinPharmacol</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64(1): 61-70. </a:t>
            </a:r>
          </a:p>
          <a:p>
            <a:pPr marL="308244" indent="-308244" algn="just">
              <a:buAutoNum type="arabicPeriod" startAt="4"/>
            </a:pP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WHO/DAP. (1993). How  to investigate drug use in health facilities p 25-31.</a:t>
            </a:r>
          </a:p>
          <a:p>
            <a:pPr marL="308244" indent="-308244" algn="just">
              <a:buAutoNum type="arabicPeriod" startAt="4"/>
            </a:pP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Md.Shamsur</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Rahman, David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Matanjun</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Mohammad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Tauffik</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Mohd</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Noor,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Fairrul</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Kadir</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Nur</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Asikin</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(2014). Prescribing pattern of non-steroidal anti-inflammatory drugs at outpatient departments in government and private polyclinics in </a:t>
            </a:r>
            <a:r>
              <a:rPr lang="en-US" sz="1300" dirty="0" err="1">
                <a:solidFill>
                  <a:schemeClr val="tx1"/>
                </a:solidFill>
                <a:latin typeface="Tahoma" panose="020B0604030504040204" pitchFamily="34" charset="0"/>
                <a:ea typeface="Tahoma" panose="020B0604030504040204" pitchFamily="34" charset="0"/>
                <a:cs typeface="Tahoma" panose="020B0604030504040204" pitchFamily="34" charset="0"/>
              </a:rPr>
              <a:t>sabah</a:t>
            </a:r>
            <a:r>
              <a:rPr lang="en-US" sz="1300" dirty="0">
                <a:solidFill>
                  <a:schemeClr val="tx1"/>
                </a:solidFill>
                <a:latin typeface="Tahoma" panose="020B0604030504040204" pitchFamily="34" charset="0"/>
                <a:ea typeface="Tahoma" panose="020B0604030504040204" pitchFamily="34" charset="0"/>
                <a:cs typeface="Tahoma" panose="020B0604030504040204" pitchFamily="34" charset="0"/>
              </a:rPr>
              <a:t> state. Borneo Journal of  Medical Science.8:21-26.</a:t>
            </a:r>
          </a:p>
        </p:txBody>
      </p:sp>
      <p:sp>
        <p:nvSpPr>
          <p:cNvPr id="54" name="Text Placeholder 8"/>
          <p:cNvSpPr>
            <a:spLocks noGrp="1"/>
          </p:cNvSpPr>
          <p:nvPr>
            <p:ph type="body" sz="quarter" idx="29"/>
          </p:nvPr>
        </p:nvSpPr>
        <p:spPr>
          <a:xfrm>
            <a:off x="10973557" y="26813926"/>
            <a:ext cx="10089669" cy="543363"/>
          </a:xfrm>
        </p:spPr>
        <p:txBody>
          <a:bodyPr/>
          <a:lstStyle/>
          <a:p>
            <a:r>
              <a:rPr lang="en-US" sz="2700" dirty="0">
                <a:latin typeface="Tahoma" panose="020B0604030504040204" pitchFamily="34" charset="0"/>
                <a:ea typeface="Tahoma" panose="020B0604030504040204" pitchFamily="34" charset="0"/>
                <a:cs typeface="Tahoma" panose="020B0604030504040204" pitchFamily="34" charset="0"/>
              </a:rPr>
              <a:t>References</a:t>
            </a:r>
          </a:p>
        </p:txBody>
      </p:sp>
      <p:sp>
        <p:nvSpPr>
          <p:cNvPr id="22" name="Text Placeholder 11"/>
          <p:cNvSpPr>
            <a:spLocks noGrp="1"/>
          </p:cNvSpPr>
          <p:nvPr>
            <p:ph type="body" sz="quarter" idx="150"/>
          </p:nvPr>
        </p:nvSpPr>
        <p:spPr>
          <a:xfrm>
            <a:off x="2057401" y="3279419"/>
            <a:ext cx="17068800" cy="848281"/>
          </a:xfrm>
        </p:spPr>
        <p:txBody>
          <a:bodyPr>
            <a:noAutofit/>
          </a:bodyPr>
          <a:lstStyle/>
          <a:p>
            <a:pPr>
              <a:lnSpc>
                <a:spcPct val="120000"/>
              </a:lnSpc>
            </a:pPr>
            <a:r>
              <a:rPr lang="en-US" sz="1700" baseline="30000" dirty="0">
                <a:latin typeface="Tahoma" panose="020B0604030504040204" pitchFamily="34" charset="0"/>
                <a:ea typeface="Tahoma" panose="020B0604030504040204" pitchFamily="34" charset="0"/>
                <a:cs typeface="Tahoma" panose="020B0604030504040204" pitchFamily="34" charset="0"/>
              </a:rPr>
              <a:t>1</a:t>
            </a:r>
            <a:r>
              <a:rPr lang="en-US" sz="1700" dirty="0">
                <a:latin typeface="Tahoma" panose="020B0604030504040204" pitchFamily="34" charset="0"/>
                <a:ea typeface="Tahoma" panose="020B0604030504040204" pitchFamily="34" charset="0"/>
                <a:cs typeface="Tahoma" panose="020B0604030504040204" pitchFamily="34" charset="0"/>
              </a:rPr>
              <a:t>Department of Biomedical science and Therapeutics, Faculty of Medicine and Health Sciences, </a:t>
            </a:r>
            <a:r>
              <a:rPr lang="en-US" sz="1700" dirty="0" err="1">
                <a:latin typeface="Tahoma" panose="020B0604030504040204" pitchFamily="34" charset="0"/>
                <a:ea typeface="Tahoma" panose="020B0604030504040204" pitchFamily="34" charset="0"/>
                <a:cs typeface="Tahoma" panose="020B0604030504040204" pitchFamily="34" charset="0"/>
              </a:rPr>
              <a:t>Universiti</a:t>
            </a:r>
            <a:r>
              <a:rPr lang="en-US" sz="1700" dirty="0">
                <a:latin typeface="Tahoma" panose="020B0604030504040204" pitchFamily="34" charset="0"/>
                <a:ea typeface="Tahoma" panose="020B0604030504040204" pitchFamily="34" charset="0"/>
                <a:cs typeface="Tahoma" panose="020B0604030504040204" pitchFamily="34" charset="0"/>
              </a:rPr>
              <a:t> Malaysia Sabah, </a:t>
            </a:r>
            <a:r>
              <a:rPr lang="en-US" sz="1700" dirty="0" err="1">
                <a:latin typeface="Tahoma" panose="020B0604030504040204" pitchFamily="34" charset="0"/>
                <a:ea typeface="Tahoma" panose="020B0604030504040204" pitchFamily="34" charset="0"/>
                <a:cs typeface="Tahoma" panose="020B0604030504040204" pitchFamily="34" charset="0"/>
              </a:rPr>
              <a:t>Jalan</a:t>
            </a:r>
            <a:r>
              <a:rPr lang="en-US" sz="1700" dirty="0">
                <a:latin typeface="Tahoma" panose="020B0604030504040204" pitchFamily="34" charset="0"/>
                <a:ea typeface="Tahoma" panose="020B0604030504040204" pitchFamily="34" charset="0"/>
                <a:cs typeface="Tahoma" panose="020B0604030504040204" pitchFamily="34" charset="0"/>
              </a:rPr>
              <a:t> UMS, 88400 Kota </a:t>
            </a:r>
            <a:r>
              <a:rPr lang="en-US" sz="1700" dirty="0" err="1">
                <a:latin typeface="Tahoma" panose="020B0604030504040204" pitchFamily="34" charset="0"/>
                <a:ea typeface="Tahoma" panose="020B0604030504040204" pitchFamily="34" charset="0"/>
                <a:cs typeface="Tahoma" panose="020B0604030504040204" pitchFamily="34" charset="0"/>
              </a:rPr>
              <a:t>Kinabalu</a:t>
            </a:r>
            <a:r>
              <a:rPr lang="en-US" sz="1700" dirty="0">
                <a:latin typeface="Tahoma" panose="020B0604030504040204" pitchFamily="34" charset="0"/>
                <a:ea typeface="Tahoma" panose="020B0604030504040204" pitchFamily="34" charset="0"/>
                <a:cs typeface="Tahoma" panose="020B0604030504040204" pitchFamily="34" charset="0"/>
              </a:rPr>
              <a:t>, Sabah, Malaysia.</a:t>
            </a:r>
            <a:br>
              <a:rPr lang="en-US" sz="1700" dirty="0">
                <a:latin typeface="Tahoma" panose="020B0604030504040204" pitchFamily="34" charset="0"/>
                <a:ea typeface="Tahoma" panose="020B0604030504040204" pitchFamily="34" charset="0"/>
                <a:cs typeface="Tahoma" panose="020B0604030504040204" pitchFamily="34" charset="0"/>
              </a:rPr>
            </a:br>
            <a:r>
              <a:rPr lang="en-US" sz="1700" baseline="30000" dirty="0">
                <a:latin typeface="Tahoma" panose="020B0604030504040204" pitchFamily="34" charset="0"/>
                <a:ea typeface="Tahoma" panose="020B0604030504040204" pitchFamily="34" charset="0"/>
                <a:cs typeface="Tahoma" panose="020B0604030504040204" pitchFamily="34" charset="0"/>
              </a:rPr>
              <a:t>2</a:t>
            </a:r>
            <a:r>
              <a:rPr lang="en-US" sz="1700" dirty="0">
                <a:latin typeface="Tahoma" panose="020B0604030504040204" pitchFamily="34" charset="0"/>
                <a:ea typeface="Tahoma" panose="020B0604030504040204" pitchFamily="34" charset="0"/>
                <a:cs typeface="Tahoma" panose="020B0604030504040204" pitchFamily="34" charset="0"/>
              </a:rPr>
              <a:t>Department of Medicine based discipline, Faculty of Medicine and Health Sciences, </a:t>
            </a:r>
            <a:r>
              <a:rPr lang="en-US" sz="1700" dirty="0" err="1">
                <a:latin typeface="Tahoma" panose="020B0604030504040204" pitchFamily="34" charset="0"/>
                <a:ea typeface="Tahoma" panose="020B0604030504040204" pitchFamily="34" charset="0"/>
                <a:cs typeface="Tahoma" panose="020B0604030504040204" pitchFamily="34" charset="0"/>
              </a:rPr>
              <a:t>Universiti</a:t>
            </a:r>
            <a:r>
              <a:rPr lang="en-US" sz="1700" dirty="0">
                <a:latin typeface="Tahoma" panose="020B0604030504040204" pitchFamily="34" charset="0"/>
                <a:ea typeface="Tahoma" panose="020B0604030504040204" pitchFamily="34" charset="0"/>
                <a:cs typeface="Tahoma" panose="020B0604030504040204" pitchFamily="34" charset="0"/>
              </a:rPr>
              <a:t> Malaysia Sabah, </a:t>
            </a:r>
            <a:r>
              <a:rPr lang="en-US" sz="1700" dirty="0" err="1">
                <a:latin typeface="Tahoma" panose="020B0604030504040204" pitchFamily="34" charset="0"/>
                <a:ea typeface="Tahoma" panose="020B0604030504040204" pitchFamily="34" charset="0"/>
                <a:cs typeface="Tahoma" panose="020B0604030504040204" pitchFamily="34" charset="0"/>
              </a:rPr>
              <a:t>Jalan</a:t>
            </a:r>
            <a:r>
              <a:rPr lang="en-US" sz="1700" dirty="0">
                <a:latin typeface="Tahoma" panose="020B0604030504040204" pitchFamily="34" charset="0"/>
                <a:ea typeface="Tahoma" panose="020B0604030504040204" pitchFamily="34" charset="0"/>
                <a:cs typeface="Tahoma" panose="020B0604030504040204" pitchFamily="34" charset="0"/>
              </a:rPr>
              <a:t> UMS, 88400 Kota </a:t>
            </a:r>
            <a:r>
              <a:rPr lang="en-US" sz="1700" dirty="0" err="1">
                <a:latin typeface="Tahoma" panose="020B0604030504040204" pitchFamily="34" charset="0"/>
                <a:ea typeface="Tahoma" panose="020B0604030504040204" pitchFamily="34" charset="0"/>
                <a:cs typeface="Tahoma" panose="020B0604030504040204" pitchFamily="34" charset="0"/>
              </a:rPr>
              <a:t>Kinabalu</a:t>
            </a:r>
            <a:r>
              <a:rPr lang="en-US" sz="1700" dirty="0">
                <a:latin typeface="Tahoma" panose="020B0604030504040204" pitchFamily="34" charset="0"/>
                <a:ea typeface="Tahoma" panose="020B0604030504040204" pitchFamily="34" charset="0"/>
                <a:cs typeface="Tahoma" panose="020B0604030504040204" pitchFamily="34" charset="0"/>
              </a:rPr>
              <a:t>, Sabah, Malaysia.</a:t>
            </a:r>
          </a:p>
          <a:p>
            <a:pPr>
              <a:lnSpc>
                <a:spcPct val="120000"/>
              </a:lnSpc>
            </a:pPr>
            <a:r>
              <a:rPr lang="en-US" sz="1700" dirty="0">
                <a:latin typeface="Tahoma" panose="020B0604030504040204" pitchFamily="34" charset="0"/>
                <a:ea typeface="Tahoma" panose="020B0604030504040204" pitchFamily="34" charset="0"/>
                <a:cs typeface="Tahoma" panose="020B0604030504040204" pitchFamily="34" charset="0"/>
              </a:rPr>
              <a:t>*Corresponding author: shamsur@ums.edu.my</a:t>
            </a:r>
          </a:p>
        </p:txBody>
      </p:sp>
      <p:pic>
        <p:nvPicPr>
          <p:cNvPr id="24" name="Picture 7" descr="Image result for ums logo .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821" y="166438"/>
            <a:ext cx="2647950" cy="264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783993"/>
      </p:ext>
    </p:extLst>
  </p:cSld>
  <p:clrMapOvr>
    <a:masterClrMapping/>
  </p:clrMapOvr>
</p:sld>
</file>

<file path=ppt/theme/theme1.xml><?xml version="1.0" encoding="utf-8"?>
<a:theme xmlns:a="http://schemas.openxmlformats.org/drawingml/2006/main" name="PosterPresentations.com-91CMx122C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PosterPresentations.com-91CMx122CM</Template>
  <TotalTime>261</TotalTime>
  <Words>993</Words>
  <Application>Microsoft Office PowerPoint</Application>
  <PresentationFormat>Custom</PresentationFormat>
  <Paragraphs>57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PosterPresentations.com-91CMx122CM</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PC045</cp:lastModifiedBy>
  <cp:revision>42</cp:revision>
  <dcterms:created xsi:type="dcterms:W3CDTF">2012-02-10T00:16:25Z</dcterms:created>
  <dcterms:modified xsi:type="dcterms:W3CDTF">2024-09-23T04:10:00Z</dcterms:modified>
</cp:coreProperties>
</file>