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7" r:id="rId2"/>
    <p:sldId id="310" r:id="rId3"/>
    <p:sldId id="313" r:id="rId4"/>
    <p:sldId id="314" r:id="rId5"/>
    <p:sldId id="319" r:id="rId6"/>
    <p:sldId id="320" r:id="rId7"/>
    <p:sldId id="321" r:id="rId8"/>
    <p:sldId id="322" r:id="rId9"/>
    <p:sldId id="323" r:id="rId10"/>
    <p:sldId id="316"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EC27"/>
    <a:srgbClr val="70AD47"/>
    <a:srgbClr val="5B9BD5"/>
    <a:srgbClr val="B2F514"/>
    <a:srgbClr val="39E37B"/>
    <a:srgbClr val="4ADCD2"/>
    <a:srgbClr val="4DC58D"/>
    <a:srgbClr val="5F9DAC"/>
    <a:srgbClr val="A5A5A5"/>
    <a:srgbClr val="8064A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C3D28F7-0576-4DEC-8D71-D3EF91F8BA87}" v="239" dt="2024-11-25T05:13:39.69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15" autoAdjust="0"/>
    <p:restoredTop sz="95033" autoAdjust="0"/>
  </p:normalViewPr>
  <p:slideViewPr>
    <p:cSldViewPr snapToGrid="0">
      <p:cViewPr varScale="1">
        <p:scale>
          <a:sx n="85" d="100"/>
          <a:sy n="85" d="100"/>
        </p:scale>
        <p:origin x="1238" y="62"/>
      </p:cViewPr>
      <p:guideLst>
        <p:guide orient="horz" pos="2160"/>
        <p:guide pos="2880"/>
      </p:guideLst>
    </p:cSldViewPr>
  </p:slideViewPr>
  <p:outlineViewPr>
    <p:cViewPr>
      <p:scale>
        <a:sx n="33" d="100"/>
        <a:sy n="33" d="100"/>
      </p:scale>
      <p:origin x="246" y="1434"/>
    </p:cViewPr>
  </p:outlineViewPr>
  <p:notesTextViewPr>
    <p:cViewPr>
      <p:scale>
        <a:sx n="1" d="1"/>
        <a:sy n="1" d="1"/>
      </p:scale>
      <p:origin x="0" y="0"/>
    </p:cViewPr>
  </p:notesTextViewPr>
  <p:sorterViewPr>
    <p:cViewPr>
      <p:scale>
        <a:sx n="66" d="100"/>
        <a:sy n="66" d="100"/>
      </p:scale>
      <p:origin x="0" y="0"/>
    </p:cViewPr>
  </p:sorterViewPr>
  <p:notesViewPr>
    <p:cSldViewPr snapToGrid="0">
      <p:cViewPr varScale="1">
        <p:scale>
          <a:sx n="56" d="100"/>
          <a:sy n="56" d="100"/>
        </p:scale>
        <p:origin x="-2790"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OR KAZIEMAH BINTI SARIMAN" userId="06b84b09-c90a-4d04-b881-589ec8a3763d" providerId="ADAL" clId="{EB13F859-EC71-AD46-886C-816E8EF60C00}"/>
    <pc:docChg chg="undo custSel modSld">
      <pc:chgData name="NOOR KAZIEMAH BINTI SARIMAN" userId="06b84b09-c90a-4d04-b881-589ec8a3763d" providerId="ADAL" clId="{EB13F859-EC71-AD46-886C-816E8EF60C00}" dt="2024-11-06T01:02:50.401" v="1" actId="1076"/>
      <pc:docMkLst>
        <pc:docMk/>
      </pc:docMkLst>
      <pc:sldChg chg="modSp">
        <pc:chgData name="NOOR KAZIEMAH BINTI SARIMAN" userId="06b84b09-c90a-4d04-b881-589ec8a3763d" providerId="ADAL" clId="{EB13F859-EC71-AD46-886C-816E8EF60C00}" dt="2024-11-06T01:02:50.401" v="1" actId="1076"/>
        <pc:sldMkLst>
          <pc:docMk/>
          <pc:sldMk cId="3886474954" sldId="313"/>
        </pc:sldMkLst>
        <pc:graphicFrameChg chg="mod">
          <ac:chgData name="NOOR KAZIEMAH BINTI SARIMAN" userId="06b84b09-c90a-4d04-b881-589ec8a3763d" providerId="ADAL" clId="{EB13F859-EC71-AD46-886C-816E8EF60C00}" dt="2024-11-06T01:02:50.401" v="1" actId="1076"/>
          <ac:graphicFrameMkLst>
            <pc:docMk/>
            <pc:sldMk cId="3886474954" sldId="313"/>
            <ac:graphicFrameMk id="7" creationId="{B2150A6F-C9F4-AD71-4DDF-7F05740C0CF2}"/>
          </ac:graphicFrameMkLst>
        </pc:graphicFrameChg>
      </pc:sldChg>
    </pc:docChg>
  </pc:docChgLst>
  <pc:docChgLst>
    <pc:chgData name="NOOR KAZIEMAH BINTI SARIMAN" userId="06b84b09-c90a-4d04-b881-589ec8a3763d" providerId="ADAL" clId="{A095BD4A-8209-1145-84A2-0DA1198BB102}"/>
    <pc:docChg chg="modSld">
      <pc:chgData name="NOOR KAZIEMAH BINTI SARIMAN" userId="06b84b09-c90a-4d04-b881-589ec8a3763d" providerId="ADAL" clId="{A095BD4A-8209-1145-84A2-0DA1198BB102}" dt="2024-11-06T00:31:48.942" v="6" actId="20577"/>
      <pc:docMkLst>
        <pc:docMk/>
      </pc:docMkLst>
      <pc:sldChg chg="modSp">
        <pc:chgData name="NOOR KAZIEMAH BINTI SARIMAN" userId="06b84b09-c90a-4d04-b881-589ec8a3763d" providerId="ADAL" clId="{A095BD4A-8209-1145-84A2-0DA1198BB102}" dt="2024-11-06T00:31:48.942" v="6" actId="20577"/>
        <pc:sldMkLst>
          <pc:docMk/>
          <pc:sldMk cId="1330377270" sldId="310"/>
        </pc:sldMkLst>
        <pc:spChg chg="mod">
          <ac:chgData name="NOOR KAZIEMAH BINTI SARIMAN" userId="06b84b09-c90a-4d04-b881-589ec8a3763d" providerId="ADAL" clId="{A095BD4A-8209-1145-84A2-0DA1198BB102}" dt="2024-11-06T00:31:48.942" v="6" actId="20577"/>
          <ac:spMkLst>
            <pc:docMk/>
            <pc:sldMk cId="1330377270" sldId="310"/>
            <ac:spMk id="14" creationId="{A99E6219-9ACF-4EFB-1AB1-4FCAAA665879}"/>
          </ac:spMkLst>
        </pc:spChg>
      </pc:sldChg>
    </pc:docChg>
  </pc:docChgLst>
  <pc:docChgLst>
    <pc:chgData name="NOOR KAZIEMAH BINTI SARIMAN" userId="06b84b09-c90a-4d04-b881-589ec8a3763d" providerId="ADAL" clId="{EC3D28F7-0576-4DEC-8D71-D3EF91F8BA87}"/>
    <pc:docChg chg="custSel modSld">
      <pc:chgData name="NOOR KAZIEMAH BINTI SARIMAN" userId="06b84b09-c90a-4d04-b881-589ec8a3763d" providerId="ADAL" clId="{EC3D28F7-0576-4DEC-8D71-D3EF91F8BA87}" dt="2024-11-25T05:15:04.867" v="274" actId="1076"/>
      <pc:docMkLst>
        <pc:docMk/>
      </pc:docMkLst>
      <pc:sldChg chg="modSp modAnim">
        <pc:chgData name="NOOR KAZIEMAH BINTI SARIMAN" userId="06b84b09-c90a-4d04-b881-589ec8a3763d" providerId="ADAL" clId="{EC3D28F7-0576-4DEC-8D71-D3EF91F8BA87}" dt="2024-11-06T02:52:14.838" v="244" actId="20577"/>
        <pc:sldMkLst>
          <pc:docMk/>
          <pc:sldMk cId="1330377270" sldId="310"/>
        </pc:sldMkLst>
        <pc:spChg chg="mod">
          <ac:chgData name="NOOR KAZIEMAH BINTI SARIMAN" userId="06b84b09-c90a-4d04-b881-589ec8a3763d" providerId="ADAL" clId="{EC3D28F7-0576-4DEC-8D71-D3EF91F8BA87}" dt="2024-11-06T02:52:14.838" v="244" actId="20577"/>
          <ac:spMkLst>
            <pc:docMk/>
            <pc:sldMk cId="1330377270" sldId="310"/>
            <ac:spMk id="14" creationId="{A99E6219-9ACF-4EFB-1AB1-4FCAAA665879}"/>
          </ac:spMkLst>
        </pc:spChg>
      </pc:sldChg>
      <pc:sldChg chg="modSp mod modAnim">
        <pc:chgData name="NOOR KAZIEMAH BINTI SARIMAN" userId="06b84b09-c90a-4d04-b881-589ec8a3763d" providerId="ADAL" clId="{EC3D28F7-0576-4DEC-8D71-D3EF91F8BA87}" dt="2024-11-06T02:35:00.525" v="233" actId="20577"/>
        <pc:sldMkLst>
          <pc:docMk/>
          <pc:sldMk cId="3886474954" sldId="313"/>
        </pc:sldMkLst>
        <pc:graphicFrameChg chg="mod">
          <ac:chgData name="NOOR KAZIEMAH BINTI SARIMAN" userId="06b84b09-c90a-4d04-b881-589ec8a3763d" providerId="ADAL" clId="{EC3D28F7-0576-4DEC-8D71-D3EF91F8BA87}" dt="2024-11-06T02:35:00.525" v="233" actId="20577"/>
          <ac:graphicFrameMkLst>
            <pc:docMk/>
            <pc:sldMk cId="3886474954" sldId="313"/>
            <ac:graphicFrameMk id="7" creationId="{B2150A6F-C9F4-AD71-4DDF-7F05740C0CF2}"/>
          </ac:graphicFrameMkLst>
        </pc:graphicFrameChg>
        <pc:picChg chg="mod">
          <ac:chgData name="NOOR KAZIEMAH BINTI SARIMAN" userId="06b84b09-c90a-4d04-b881-589ec8a3763d" providerId="ADAL" clId="{EC3D28F7-0576-4DEC-8D71-D3EF91F8BA87}" dt="2024-11-06T01:51:15.100" v="100" actId="1036"/>
          <ac:picMkLst>
            <pc:docMk/>
            <pc:sldMk cId="3886474954" sldId="313"/>
            <ac:picMk id="10" creationId="{840D6D7B-5418-9A5F-AF50-4149D2FBDBA5}"/>
          </ac:picMkLst>
        </pc:picChg>
      </pc:sldChg>
      <pc:sldChg chg="modSp modAnim">
        <pc:chgData name="NOOR KAZIEMAH BINTI SARIMAN" userId="06b84b09-c90a-4d04-b881-589ec8a3763d" providerId="ADAL" clId="{EC3D28F7-0576-4DEC-8D71-D3EF91F8BA87}" dt="2024-11-06T02:54:58.868" v="245" actId="20577"/>
        <pc:sldMkLst>
          <pc:docMk/>
          <pc:sldMk cId="2149407837" sldId="314"/>
        </pc:sldMkLst>
        <pc:graphicFrameChg chg="mod">
          <ac:chgData name="NOOR KAZIEMAH BINTI SARIMAN" userId="06b84b09-c90a-4d04-b881-589ec8a3763d" providerId="ADAL" clId="{EC3D28F7-0576-4DEC-8D71-D3EF91F8BA87}" dt="2024-11-06T02:54:58.868" v="245" actId="20577"/>
          <ac:graphicFrameMkLst>
            <pc:docMk/>
            <pc:sldMk cId="2149407837" sldId="314"/>
            <ac:graphicFrameMk id="2" creationId="{69912CDB-FE0E-2B69-201F-ABF49C729BBF}"/>
          </ac:graphicFrameMkLst>
        </pc:graphicFrameChg>
      </pc:sldChg>
      <pc:sldChg chg="modSp modAnim">
        <pc:chgData name="NOOR KAZIEMAH BINTI SARIMAN" userId="06b84b09-c90a-4d04-b881-589ec8a3763d" providerId="ADAL" clId="{EC3D28F7-0576-4DEC-8D71-D3EF91F8BA87}" dt="2024-11-06T02:13:14.246" v="189"/>
        <pc:sldMkLst>
          <pc:docMk/>
          <pc:sldMk cId="4277535487" sldId="316"/>
        </pc:sldMkLst>
        <pc:graphicFrameChg chg="mod">
          <ac:chgData name="NOOR KAZIEMAH BINTI SARIMAN" userId="06b84b09-c90a-4d04-b881-589ec8a3763d" providerId="ADAL" clId="{EC3D28F7-0576-4DEC-8D71-D3EF91F8BA87}" dt="2024-11-06T02:11:45.645" v="186" actId="20577"/>
          <ac:graphicFrameMkLst>
            <pc:docMk/>
            <pc:sldMk cId="4277535487" sldId="316"/>
            <ac:graphicFrameMk id="4" creationId="{ECB128C4-970C-51A8-F614-A561B4D17937}"/>
          </ac:graphicFrameMkLst>
        </pc:graphicFrameChg>
      </pc:sldChg>
      <pc:sldChg chg="addSp delSp modSp mod">
        <pc:chgData name="NOOR KAZIEMAH BINTI SARIMAN" userId="06b84b09-c90a-4d04-b881-589ec8a3763d" providerId="ADAL" clId="{EC3D28F7-0576-4DEC-8D71-D3EF91F8BA87}" dt="2024-11-25T05:15:04.867" v="274" actId="1076"/>
        <pc:sldMkLst>
          <pc:docMk/>
          <pc:sldMk cId="501226592" sldId="320"/>
        </pc:sldMkLst>
        <pc:picChg chg="del">
          <ac:chgData name="NOOR KAZIEMAH BINTI SARIMAN" userId="06b84b09-c90a-4d04-b881-589ec8a3763d" providerId="ADAL" clId="{EC3D28F7-0576-4DEC-8D71-D3EF91F8BA87}" dt="2024-11-25T05:13:24.681" v="246" actId="478"/>
          <ac:picMkLst>
            <pc:docMk/>
            <pc:sldMk cId="501226592" sldId="320"/>
            <ac:picMk id="2" creationId="{BBB31183-A7E1-9B46-50C0-0426AFA201A7}"/>
          </ac:picMkLst>
        </pc:picChg>
        <pc:picChg chg="add mod">
          <ac:chgData name="NOOR KAZIEMAH BINTI SARIMAN" userId="06b84b09-c90a-4d04-b881-589ec8a3763d" providerId="ADAL" clId="{EC3D28F7-0576-4DEC-8D71-D3EF91F8BA87}" dt="2024-11-25T05:15:02.299" v="273" actId="1076"/>
          <ac:picMkLst>
            <pc:docMk/>
            <pc:sldMk cId="501226592" sldId="320"/>
            <ac:picMk id="4" creationId="{7822FE4B-D407-B8EE-9546-A6E59DE9937F}"/>
          </ac:picMkLst>
        </pc:picChg>
        <pc:picChg chg="del">
          <ac:chgData name="NOOR KAZIEMAH BINTI SARIMAN" userId="06b84b09-c90a-4d04-b881-589ec8a3763d" providerId="ADAL" clId="{EC3D28F7-0576-4DEC-8D71-D3EF91F8BA87}" dt="2024-11-25T05:13:28.377" v="248" actId="478"/>
          <ac:picMkLst>
            <pc:docMk/>
            <pc:sldMk cId="501226592" sldId="320"/>
            <ac:picMk id="5" creationId="{E0B814FD-E906-5B53-06EA-68E6AC9793DA}"/>
          </ac:picMkLst>
        </pc:picChg>
        <pc:picChg chg="del">
          <ac:chgData name="NOOR KAZIEMAH BINTI SARIMAN" userId="06b84b09-c90a-4d04-b881-589ec8a3763d" providerId="ADAL" clId="{EC3D28F7-0576-4DEC-8D71-D3EF91F8BA87}" dt="2024-11-25T05:13:30.238" v="249" actId="478"/>
          <ac:picMkLst>
            <pc:docMk/>
            <pc:sldMk cId="501226592" sldId="320"/>
            <ac:picMk id="6" creationId="{1F56D85A-03F2-408A-D2C5-316FA26CA9A0}"/>
          </ac:picMkLst>
        </pc:picChg>
        <pc:picChg chg="add del mod">
          <ac:chgData name="NOOR KAZIEMAH BINTI SARIMAN" userId="06b84b09-c90a-4d04-b881-589ec8a3763d" providerId="ADAL" clId="{EC3D28F7-0576-4DEC-8D71-D3EF91F8BA87}" dt="2024-11-25T05:13:26.774" v="247" actId="478"/>
          <ac:picMkLst>
            <pc:docMk/>
            <pc:sldMk cId="501226592" sldId="320"/>
            <ac:picMk id="8" creationId="{B0690905-278D-997C-274A-2A28B539302D}"/>
          </ac:picMkLst>
        </pc:picChg>
        <pc:picChg chg="add mod">
          <ac:chgData name="NOOR KAZIEMAH BINTI SARIMAN" userId="06b84b09-c90a-4d04-b881-589ec8a3763d" providerId="ADAL" clId="{EC3D28F7-0576-4DEC-8D71-D3EF91F8BA87}" dt="2024-11-25T05:15:04.867" v="274" actId="1076"/>
          <ac:picMkLst>
            <pc:docMk/>
            <pc:sldMk cId="501226592" sldId="320"/>
            <ac:picMk id="9" creationId="{3ED2DDC6-A480-3B66-047E-B00304FBA501}"/>
          </ac:picMkLst>
        </pc:picChg>
      </pc:sldChg>
      <pc:sldChg chg="modAnim">
        <pc:chgData name="NOOR KAZIEMAH BINTI SARIMAN" userId="06b84b09-c90a-4d04-b881-589ec8a3763d" providerId="ADAL" clId="{EC3D28F7-0576-4DEC-8D71-D3EF91F8BA87}" dt="2024-11-06T02:13:21.130" v="191"/>
        <pc:sldMkLst>
          <pc:docMk/>
          <pc:sldMk cId="1821581721" sldId="322"/>
        </pc:sldMkLst>
      </pc:sldChg>
      <pc:sldChg chg="modSp modAnim">
        <pc:chgData name="NOOR KAZIEMAH BINTI SARIMAN" userId="06b84b09-c90a-4d04-b881-589ec8a3763d" providerId="ADAL" clId="{EC3D28F7-0576-4DEC-8D71-D3EF91F8BA87}" dt="2024-11-06T02:13:08.014" v="187"/>
        <pc:sldMkLst>
          <pc:docMk/>
          <pc:sldMk cId="2619288325" sldId="323"/>
        </pc:sldMkLst>
        <pc:graphicFrameChg chg="mod">
          <ac:chgData name="NOOR KAZIEMAH BINTI SARIMAN" userId="06b84b09-c90a-4d04-b881-589ec8a3763d" providerId="ADAL" clId="{EC3D28F7-0576-4DEC-8D71-D3EF91F8BA87}" dt="2024-11-06T02:03:13.750" v="159" actId="20577"/>
          <ac:graphicFrameMkLst>
            <pc:docMk/>
            <pc:sldMk cId="2619288325" sldId="323"/>
            <ac:graphicFrameMk id="4" creationId="{1079CB6F-0A2C-540E-1071-10C8B0B73F49}"/>
          </ac:graphicFrameMkLst>
        </pc:graphicFrameChg>
      </pc:sldChg>
    </pc:docChg>
  </pc:docChgLst>
</pc:chgInfo>
</file>

<file path=ppt/diagrams/_rels/data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image" Target="../media/image8.jpeg"/></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E80CB6-A485-45AA-89BF-9AB2A9252615}" type="doc">
      <dgm:prSet loTypeId="urn:diagrams.loki3.com/BracketList" loCatId="officeonline" qsTypeId="urn:microsoft.com/office/officeart/2005/8/quickstyle/simple1" qsCatId="simple" csTypeId="urn:microsoft.com/office/officeart/2005/8/colors/accent0_2" csCatId="mainScheme" phldr="1"/>
      <dgm:spPr/>
      <dgm:t>
        <a:bodyPr/>
        <a:lstStyle/>
        <a:p>
          <a:endParaRPr lang="en-GB"/>
        </a:p>
      </dgm:t>
    </dgm:pt>
    <dgm:pt modelId="{8CEAFF1F-0DEB-4F94-BDEA-DBAD2BD52210}">
      <dgm:prSet phldrT="[Text]"/>
      <dgm:spPr/>
      <dgm:t>
        <a:bodyPr/>
        <a:lstStyle/>
        <a:p>
          <a:pPr algn="l"/>
          <a:r>
            <a:rPr lang="en-US"/>
            <a:t>RO1</a:t>
          </a:r>
          <a:endParaRPr lang="en-GB"/>
        </a:p>
      </dgm:t>
    </dgm:pt>
    <dgm:pt modelId="{CABEFA15-DC9A-429E-911F-667AEF7A2A8D}" type="parTrans" cxnId="{14C83B61-B80A-42C4-A61F-7AA81D92EABB}">
      <dgm:prSet/>
      <dgm:spPr/>
      <dgm:t>
        <a:bodyPr/>
        <a:lstStyle/>
        <a:p>
          <a:endParaRPr lang="en-GB"/>
        </a:p>
      </dgm:t>
    </dgm:pt>
    <dgm:pt modelId="{3FB3F798-E90D-4321-BCC1-99F3287D7D40}" type="sibTrans" cxnId="{14C83B61-B80A-42C4-A61F-7AA81D92EABB}">
      <dgm:prSet/>
      <dgm:spPr/>
      <dgm:t>
        <a:bodyPr/>
        <a:lstStyle/>
        <a:p>
          <a:endParaRPr lang="en-GB"/>
        </a:p>
      </dgm:t>
    </dgm:pt>
    <dgm:pt modelId="{CBCD5A95-44C7-4CD6-9964-8B06C01ED68B}">
      <dgm:prSet phldrT="[Text]" custT="1"/>
      <dgm:spPr/>
      <dgm:t>
        <a:bodyPr/>
        <a:lstStyle/>
        <a:p>
          <a:pPr marL="0" indent="0" algn="just">
            <a:buNone/>
          </a:pPr>
          <a:r>
            <a:rPr lang="en-US" sz="2200" dirty="0">
              <a:solidFill>
                <a:schemeClr val="tx1"/>
              </a:solidFill>
            </a:rPr>
            <a:t>To </a:t>
          </a:r>
          <a:r>
            <a:rPr lang="en-MY" sz="2200" dirty="0">
              <a:solidFill>
                <a:schemeClr val="tx1"/>
              </a:solidFill>
            </a:rPr>
            <a:t>examine the level of awareness and corporate governance practices among Malaysian SMEs. </a:t>
          </a:r>
          <a:endParaRPr lang="en-GB" sz="2400" dirty="0">
            <a:solidFill>
              <a:schemeClr val="tx1"/>
            </a:solidFill>
          </a:endParaRPr>
        </a:p>
      </dgm:t>
    </dgm:pt>
    <dgm:pt modelId="{7F848E19-B92A-4C0D-AA0D-6B012BCB1E7A}" type="parTrans" cxnId="{789B2077-A604-450F-8A46-080230160809}">
      <dgm:prSet/>
      <dgm:spPr/>
      <dgm:t>
        <a:bodyPr/>
        <a:lstStyle/>
        <a:p>
          <a:endParaRPr lang="en-GB"/>
        </a:p>
      </dgm:t>
    </dgm:pt>
    <dgm:pt modelId="{7950DE72-52BC-4CDB-B075-626970B5D8F0}" type="sibTrans" cxnId="{789B2077-A604-450F-8A46-080230160809}">
      <dgm:prSet/>
      <dgm:spPr/>
      <dgm:t>
        <a:bodyPr/>
        <a:lstStyle/>
        <a:p>
          <a:endParaRPr lang="en-GB"/>
        </a:p>
      </dgm:t>
    </dgm:pt>
    <dgm:pt modelId="{83BD12F2-1A13-4997-BE65-186937FCE500}">
      <dgm:prSet phldrT="[Text]"/>
      <dgm:spPr/>
      <dgm:t>
        <a:bodyPr/>
        <a:lstStyle/>
        <a:p>
          <a:pPr algn="l"/>
          <a:r>
            <a:rPr lang="en-US"/>
            <a:t>RO2</a:t>
          </a:r>
          <a:endParaRPr lang="en-GB"/>
        </a:p>
      </dgm:t>
    </dgm:pt>
    <dgm:pt modelId="{4287318D-D830-4A19-AEF5-11D50BCB1211}" type="parTrans" cxnId="{3B774D4C-B882-4D8A-B12B-9538567EAC7E}">
      <dgm:prSet/>
      <dgm:spPr/>
      <dgm:t>
        <a:bodyPr/>
        <a:lstStyle/>
        <a:p>
          <a:endParaRPr lang="en-GB"/>
        </a:p>
      </dgm:t>
    </dgm:pt>
    <dgm:pt modelId="{CC536DBC-4C7B-47DA-B92F-EF044EFB3E9D}" type="sibTrans" cxnId="{3B774D4C-B882-4D8A-B12B-9538567EAC7E}">
      <dgm:prSet/>
      <dgm:spPr/>
      <dgm:t>
        <a:bodyPr/>
        <a:lstStyle/>
        <a:p>
          <a:endParaRPr lang="en-GB"/>
        </a:p>
      </dgm:t>
    </dgm:pt>
    <dgm:pt modelId="{4EF9D225-74B5-4960-B282-BD4616DD65F2}">
      <dgm:prSet phldrT="[Text]" custT="1"/>
      <dgm:spPr/>
      <dgm:t>
        <a:bodyPr/>
        <a:lstStyle/>
        <a:p>
          <a:pPr marL="0" indent="0" algn="just">
            <a:buClr>
              <a:schemeClr val="tx1"/>
            </a:buClr>
            <a:buFont typeface="+mj-lt"/>
            <a:buNone/>
          </a:pPr>
          <a:r>
            <a:rPr lang="en-US" sz="2200" dirty="0">
              <a:solidFill>
                <a:schemeClr val="tx1"/>
              </a:solidFill>
            </a:rPr>
            <a:t>To examine </a:t>
          </a:r>
          <a:r>
            <a:rPr lang="en-MY" sz="2200" dirty="0">
              <a:solidFill>
                <a:schemeClr val="tx1"/>
              </a:solidFill>
            </a:rPr>
            <a:t>the existence of corporate governance disclosure practices among Malaysian SMEs. </a:t>
          </a:r>
          <a:endParaRPr lang="en-GB" sz="2200" dirty="0">
            <a:solidFill>
              <a:schemeClr val="tx1"/>
            </a:solidFill>
          </a:endParaRPr>
        </a:p>
      </dgm:t>
    </dgm:pt>
    <dgm:pt modelId="{2B987D65-0A5C-4738-BEC4-D6ABC8B0DAFD}" type="parTrans" cxnId="{9944D706-CD5B-4BB8-9771-23086C80DB52}">
      <dgm:prSet/>
      <dgm:spPr/>
      <dgm:t>
        <a:bodyPr/>
        <a:lstStyle/>
        <a:p>
          <a:endParaRPr lang="en-GB"/>
        </a:p>
      </dgm:t>
    </dgm:pt>
    <dgm:pt modelId="{30130638-AC22-45B0-8138-6B3A5198E3FA}" type="sibTrans" cxnId="{9944D706-CD5B-4BB8-9771-23086C80DB52}">
      <dgm:prSet/>
      <dgm:spPr/>
      <dgm:t>
        <a:bodyPr/>
        <a:lstStyle/>
        <a:p>
          <a:endParaRPr lang="en-GB"/>
        </a:p>
      </dgm:t>
    </dgm:pt>
    <dgm:pt modelId="{97C91DE6-C82A-437A-B371-F6B29ECBA328}" type="pres">
      <dgm:prSet presAssocID="{DBE80CB6-A485-45AA-89BF-9AB2A9252615}" presName="Name0" presStyleCnt="0">
        <dgm:presLayoutVars>
          <dgm:dir/>
          <dgm:animLvl val="lvl"/>
          <dgm:resizeHandles val="exact"/>
        </dgm:presLayoutVars>
      </dgm:prSet>
      <dgm:spPr/>
    </dgm:pt>
    <dgm:pt modelId="{CC734942-E356-4F6A-B4E3-B088A6D28D61}" type="pres">
      <dgm:prSet presAssocID="{8CEAFF1F-0DEB-4F94-BDEA-DBAD2BD52210}" presName="linNode" presStyleCnt="0"/>
      <dgm:spPr/>
    </dgm:pt>
    <dgm:pt modelId="{25047B0F-9C29-4BCF-96B2-A75D4B65FD69}" type="pres">
      <dgm:prSet presAssocID="{8CEAFF1F-0DEB-4F94-BDEA-DBAD2BD52210}" presName="parTx" presStyleLbl="revTx" presStyleIdx="0" presStyleCnt="2" custScaleX="39250">
        <dgm:presLayoutVars>
          <dgm:chMax val="1"/>
          <dgm:bulletEnabled val="1"/>
        </dgm:presLayoutVars>
      </dgm:prSet>
      <dgm:spPr/>
    </dgm:pt>
    <dgm:pt modelId="{A860A46A-B149-43D1-BAD4-E9DAC7775F3D}" type="pres">
      <dgm:prSet presAssocID="{8CEAFF1F-0DEB-4F94-BDEA-DBAD2BD52210}" presName="bracket" presStyleLbl="parChTrans1D1" presStyleIdx="0" presStyleCnt="2" custScaleX="55854"/>
      <dgm:spPr/>
    </dgm:pt>
    <dgm:pt modelId="{49861ED8-C4C7-44EC-B944-B2CF8356E5FB}" type="pres">
      <dgm:prSet presAssocID="{8CEAFF1F-0DEB-4F94-BDEA-DBAD2BD52210}" presName="spH" presStyleCnt="0"/>
      <dgm:spPr/>
    </dgm:pt>
    <dgm:pt modelId="{DFD56740-5ADE-433F-9FDD-43733F9F96A7}" type="pres">
      <dgm:prSet presAssocID="{8CEAFF1F-0DEB-4F94-BDEA-DBAD2BD52210}" presName="desTx" presStyleLbl="node1" presStyleIdx="0" presStyleCnt="2" custScaleX="113386" custLinFactNeighborX="17207" custLinFactNeighborY="-263">
        <dgm:presLayoutVars>
          <dgm:bulletEnabled val="1"/>
        </dgm:presLayoutVars>
      </dgm:prSet>
      <dgm:spPr/>
    </dgm:pt>
    <dgm:pt modelId="{2364B662-F4E6-4623-8493-F5662C8E6D49}" type="pres">
      <dgm:prSet presAssocID="{3FB3F798-E90D-4321-BCC1-99F3287D7D40}" presName="spV" presStyleCnt="0"/>
      <dgm:spPr/>
    </dgm:pt>
    <dgm:pt modelId="{823D4D96-5990-4C78-B32F-5CCFCBC24656}" type="pres">
      <dgm:prSet presAssocID="{83BD12F2-1A13-4997-BE65-186937FCE500}" presName="linNode" presStyleCnt="0"/>
      <dgm:spPr/>
    </dgm:pt>
    <dgm:pt modelId="{3E669CA8-9CC8-46C3-B7BF-2B73AD991BA5}" type="pres">
      <dgm:prSet presAssocID="{83BD12F2-1A13-4997-BE65-186937FCE500}" presName="parTx" presStyleLbl="revTx" presStyleIdx="1" presStyleCnt="2" custScaleX="39250">
        <dgm:presLayoutVars>
          <dgm:chMax val="1"/>
          <dgm:bulletEnabled val="1"/>
        </dgm:presLayoutVars>
      </dgm:prSet>
      <dgm:spPr/>
    </dgm:pt>
    <dgm:pt modelId="{78A2738F-2300-4302-B680-0591EE170871}" type="pres">
      <dgm:prSet presAssocID="{83BD12F2-1A13-4997-BE65-186937FCE500}" presName="bracket" presStyleLbl="parChTrans1D1" presStyleIdx="1" presStyleCnt="2" custScaleX="55854"/>
      <dgm:spPr/>
    </dgm:pt>
    <dgm:pt modelId="{D2871D42-5B3C-4642-B0D6-1ACF687B5092}" type="pres">
      <dgm:prSet presAssocID="{83BD12F2-1A13-4997-BE65-186937FCE500}" presName="spH" presStyleCnt="0"/>
      <dgm:spPr/>
    </dgm:pt>
    <dgm:pt modelId="{90A304D4-C63B-4CDD-A3D0-BECCB5F01A6F}" type="pres">
      <dgm:prSet presAssocID="{83BD12F2-1A13-4997-BE65-186937FCE500}" presName="desTx" presStyleLbl="node1" presStyleIdx="1" presStyleCnt="2" custScaleX="113386" custLinFactNeighborX="17207" custLinFactNeighborY="-263">
        <dgm:presLayoutVars>
          <dgm:bulletEnabled val="1"/>
        </dgm:presLayoutVars>
      </dgm:prSet>
      <dgm:spPr/>
    </dgm:pt>
  </dgm:ptLst>
  <dgm:cxnLst>
    <dgm:cxn modelId="{9944D706-CD5B-4BB8-9771-23086C80DB52}" srcId="{83BD12F2-1A13-4997-BE65-186937FCE500}" destId="{4EF9D225-74B5-4960-B282-BD4616DD65F2}" srcOrd="0" destOrd="0" parTransId="{2B987D65-0A5C-4738-BEC4-D6ABC8B0DAFD}" sibTransId="{30130638-AC22-45B0-8138-6B3A5198E3FA}"/>
    <dgm:cxn modelId="{51D7212D-EB40-4E07-B676-6871D96A139E}" type="presOf" srcId="{8CEAFF1F-0DEB-4F94-BDEA-DBAD2BD52210}" destId="{25047B0F-9C29-4BCF-96B2-A75D4B65FD69}" srcOrd="0" destOrd="0" presId="urn:diagrams.loki3.com/BracketList"/>
    <dgm:cxn modelId="{14C83B61-B80A-42C4-A61F-7AA81D92EABB}" srcId="{DBE80CB6-A485-45AA-89BF-9AB2A9252615}" destId="{8CEAFF1F-0DEB-4F94-BDEA-DBAD2BD52210}" srcOrd="0" destOrd="0" parTransId="{CABEFA15-DC9A-429E-911F-667AEF7A2A8D}" sibTransId="{3FB3F798-E90D-4321-BCC1-99F3287D7D40}"/>
    <dgm:cxn modelId="{BA3F8D66-2AF5-49EB-8EE1-E3CADBC9E1E9}" type="presOf" srcId="{CBCD5A95-44C7-4CD6-9964-8B06C01ED68B}" destId="{DFD56740-5ADE-433F-9FDD-43733F9F96A7}" srcOrd="0" destOrd="0" presId="urn:diagrams.loki3.com/BracketList"/>
    <dgm:cxn modelId="{3B774D4C-B882-4D8A-B12B-9538567EAC7E}" srcId="{DBE80CB6-A485-45AA-89BF-9AB2A9252615}" destId="{83BD12F2-1A13-4997-BE65-186937FCE500}" srcOrd="1" destOrd="0" parTransId="{4287318D-D830-4A19-AEF5-11D50BCB1211}" sibTransId="{CC536DBC-4C7B-47DA-B92F-EF044EFB3E9D}"/>
    <dgm:cxn modelId="{BFAE9F6C-8976-41EC-8C2D-9D8CB44827E5}" type="presOf" srcId="{DBE80CB6-A485-45AA-89BF-9AB2A9252615}" destId="{97C91DE6-C82A-437A-B371-F6B29ECBA328}" srcOrd="0" destOrd="0" presId="urn:diagrams.loki3.com/BracketList"/>
    <dgm:cxn modelId="{789B2077-A604-450F-8A46-080230160809}" srcId="{8CEAFF1F-0DEB-4F94-BDEA-DBAD2BD52210}" destId="{CBCD5A95-44C7-4CD6-9964-8B06C01ED68B}" srcOrd="0" destOrd="0" parTransId="{7F848E19-B92A-4C0D-AA0D-6B012BCB1E7A}" sibTransId="{7950DE72-52BC-4CDB-B075-626970B5D8F0}"/>
    <dgm:cxn modelId="{31CCA5D8-09DE-4439-B511-9440B5ADF56A}" type="presOf" srcId="{4EF9D225-74B5-4960-B282-BD4616DD65F2}" destId="{90A304D4-C63B-4CDD-A3D0-BECCB5F01A6F}" srcOrd="0" destOrd="0" presId="urn:diagrams.loki3.com/BracketList"/>
    <dgm:cxn modelId="{5E9DC3E7-5F84-4301-9DDF-685A3B137124}" type="presOf" srcId="{83BD12F2-1A13-4997-BE65-186937FCE500}" destId="{3E669CA8-9CC8-46C3-B7BF-2B73AD991BA5}" srcOrd="0" destOrd="0" presId="urn:diagrams.loki3.com/BracketList"/>
    <dgm:cxn modelId="{A3268C93-D2FC-4EE8-9898-E44DAF5B6762}" type="presParOf" srcId="{97C91DE6-C82A-437A-B371-F6B29ECBA328}" destId="{CC734942-E356-4F6A-B4E3-B088A6D28D61}" srcOrd="0" destOrd="0" presId="urn:diagrams.loki3.com/BracketList"/>
    <dgm:cxn modelId="{C6BD5F93-EF73-4833-839F-E0AB00774B16}" type="presParOf" srcId="{CC734942-E356-4F6A-B4E3-B088A6D28D61}" destId="{25047B0F-9C29-4BCF-96B2-A75D4B65FD69}" srcOrd="0" destOrd="0" presId="urn:diagrams.loki3.com/BracketList"/>
    <dgm:cxn modelId="{6A1AA660-DE35-4A30-B363-7D0125443F93}" type="presParOf" srcId="{CC734942-E356-4F6A-B4E3-B088A6D28D61}" destId="{A860A46A-B149-43D1-BAD4-E9DAC7775F3D}" srcOrd="1" destOrd="0" presId="urn:diagrams.loki3.com/BracketList"/>
    <dgm:cxn modelId="{AECA0021-3202-4096-98CC-AF2C22116ABA}" type="presParOf" srcId="{CC734942-E356-4F6A-B4E3-B088A6D28D61}" destId="{49861ED8-C4C7-44EC-B944-B2CF8356E5FB}" srcOrd="2" destOrd="0" presId="urn:diagrams.loki3.com/BracketList"/>
    <dgm:cxn modelId="{C5F056AE-B0F7-4AD3-BA3D-30745FE20C5C}" type="presParOf" srcId="{CC734942-E356-4F6A-B4E3-B088A6D28D61}" destId="{DFD56740-5ADE-433F-9FDD-43733F9F96A7}" srcOrd="3" destOrd="0" presId="urn:diagrams.loki3.com/BracketList"/>
    <dgm:cxn modelId="{9BDD1ACE-C630-4A8C-8EA0-0525D03821BC}" type="presParOf" srcId="{97C91DE6-C82A-437A-B371-F6B29ECBA328}" destId="{2364B662-F4E6-4623-8493-F5662C8E6D49}" srcOrd="1" destOrd="0" presId="urn:diagrams.loki3.com/BracketList"/>
    <dgm:cxn modelId="{E5C07722-9F37-441F-9153-B901C2B8D6FA}" type="presParOf" srcId="{97C91DE6-C82A-437A-B371-F6B29ECBA328}" destId="{823D4D96-5990-4C78-B32F-5CCFCBC24656}" srcOrd="2" destOrd="0" presId="urn:diagrams.loki3.com/BracketList"/>
    <dgm:cxn modelId="{D15B1F4A-32DA-4A72-AD4D-DE3D0C236A1E}" type="presParOf" srcId="{823D4D96-5990-4C78-B32F-5CCFCBC24656}" destId="{3E669CA8-9CC8-46C3-B7BF-2B73AD991BA5}" srcOrd="0" destOrd="0" presId="urn:diagrams.loki3.com/BracketList"/>
    <dgm:cxn modelId="{42427BD3-B48D-4EA9-BDE7-4CB78358454A}" type="presParOf" srcId="{823D4D96-5990-4C78-B32F-5CCFCBC24656}" destId="{78A2738F-2300-4302-B680-0591EE170871}" srcOrd="1" destOrd="0" presId="urn:diagrams.loki3.com/BracketList"/>
    <dgm:cxn modelId="{026AFB02-2A72-449A-BBD7-0C940693EF37}" type="presParOf" srcId="{823D4D96-5990-4C78-B32F-5CCFCBC24656}" destId="{D2871D42-5B3C-4642-B0D6-1ACF687B5092}" srcOrd="2" destOrd="0" presId="urn:diagrams.loki3.com/BracketList"/>
    <dgm:cxn modelId="{82DF4F99-C9DD-42FE-A5A5-2C37888353DF}" type="presParOf" srcId="{823D4D96-5990-4C78-B32F-5CCFCBC24656}" destId="{90A304D4-C63B-4CDD-A3D0-BECCB5F01A6F}" srcOrd="3" destOrd="0" presId="urn:diagrams.loki3.com/Bracket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5AA599-E14D-4BCD-BB57-3C821BCA06FE}" type="doc">
      <dgm:prSet loTypeId="urn:microsoft.com/office/officeart/2005/8/layout/bList2#4" loCatId="picture" qsTypeId="urn:microsoft.com/office/officeart/2005/8/quickstyle/simple1" qsCatId="simple" csTypeId="urn:microsoft.com/office/officeart/2005/8/colors/accent0_2" csCatId="mainScheme" phldr="1"/>
      <dgm:spPr/>
    </dgm:pt>
    <dgm:pt modelId="{CBAAE0BF-265F-4551-B8CF-8095181D798E}">
      <dgm:prSet phldrT="[Text]" custT="1"/>
      <dgm:spPr/>
      <dgm:t>
        <a:bodyPr/>
        <a:lstStyle/>
        <a:p>
          <a:pPr algn="l"/>
          <a:r>
            <a:rPr lang="en-US" sz="1900" b="1" dirty="0">
              <a:latin typeface="+mn-lt"/>
            </a:rPr>
            <a:t>Research Design</a:t>
          </a:r>
        </a:p>
      </dgm:t>
    </dgm:pt>
    <dgm:pt modelId="{00998808-66DC-47D2-A88A-32E8E59489FF}" type="parTrans" cxnId="{2DA78983-D591-4B05-910F-AF13B37BB9AA}">
      <dgm:prSet/>
      <dgm:spPr/>
      <dgm:t>
        <a:bodyPr/>
        <a:lstStyle/>
        <a:p>
          <a:endParaRPr lang="en-US" sz="1900">
            <a:latin typeface="+mn-lt"/>
          </a:endParaRPr>
        </a:p>
      </dgm:t>
    </dgm:pt>
    <dgm:pt modelId="{7B4B3517-DED5-4435-B447-D5AB16E9E0D4}" type="sibTrans" cxnId="{2DA78983-D591-4B05-910F-AF13B37BB9AA}">
      <dgm:prSet/>
      <dgm:spPr/>
      <dgm:t>
        <a:bodyPr/>
        <a:lstStyle/>
        <a:p>
          <a:endParaRPr lang="en-US" sz="1900">
            <a:latin typeface="+mn-lt"/>
          </a:endParaRPr>
        </a:p>
      </dgm:t>
    </dgm:pt>
    <dgm:pt modelId="{6E2AFDC0-0B4D-4991-AA6D-ABBE832F74FE}">
      <dgm:prSet custT="1"/>
      <dgm:spPr/>
      <dgm:t>
        <a:bodyPr anchor="ctr"/>
        <a:lstStyle/>
        <a:p>
          <a:pPr algn="l">
            <a:buFont typeface="Wingdings" panose="05000000000000000000" pitchFamily="2" charset="2"/>
            <a:buChar char="§"/>
          </a:pPr>
          <a:r>
            <a:rPr lang="en-US" sz="1900" b="0" dirty="0">
              <a:solidFill>
                <a:schemeClr val="tx1">
                  <a:lumMod val="95000"/>
                  <a:lumOff val="5000"/>
                </a:schemeClr>
              </a:solidFill>
              <a:latin typeface="+mn-lt"/>
            </a:rPr>
            <a:t>Quantitative approach</a:t>
          </a:r>
        </a:p>
      </dgm:t>
    </dgm:pt>
    <dgm:pt modelId="{1B64E48F-25BC-4408-8D86-AD11E7CACB6B}" type="parTrans" cxnId="{DD795DF1-A4A8-422B-BA52-7A34052F5C72}">
      <dgm:prSet/>
      <dgm:spPr/>
      <dgm:t>
        <a:bodyPr/>
        <a:lstStyle/>
        <a:p>
          <a:endParaRPr lang="en-US" sz="1900">
            <a:latin typeface="+mn-lt"/>
          </a:endParaRPr>
        </a:p>
      </dgm:t>
    </dgm:pt>
    <dgm:pt modelId="{E720EEFD-E6F2-421A-8189-AB417827AC77}" type="sibTrans" cxnId="{DD795DF1-A4A8-422B-BA52-7A34052F5C72}">
      <dgm:prSet/>
      <dgm:spPr/>
      <dgm:t>
        <a:bodyPr/>
        <a:lstStyle/>
        <a:p>
          <a:endParaRPr lang="en-US" sz="1900">
            <a:latin typeface="+mn-lt"/>
          </a:endParaRPr>
        </a:p>
      </dgm:t>
    </dgm:pt>
    <dgm:pt modelId="{B1F1B397-9AB1-4B09-81EE-375EF547B36B}">
      <dgm:prSet custT="1"/>
      <dgm:spPr/>
      <dgm:t>
        <a:bodyPr anchor="ctr"/>
        <a:lstStyle/>
        <a:p>
          <a:pPr algn="l"/>
          <a:r>
            <a:rPr lang="en-US" sz="1900" dirty="0">
              <a:solidFill>
                <a:schemeClr val="tx1">
                  <a:lumMod val="95000"/>
                  <a:lumOff val="5000"/>
                </a:schemeClr>
              </a:solidFill>
              <a:latin typeface="+mn-lt"/>
            </a:rPr>
            <a:t>Online questionnaire</a:t>
          </a:r>
        </a:p>
      </dgm:t>
    </dgm:pt>
    <dgm:pt modelId="{81DBE8C6-D43C-4D63-9BD1-6D66576F3C4D}" type="parTrans" cxnId="{EC8803AC-E357-4572-87C2-F8729B1FB630}">
      <dgm:prSet/>
      <dgm:spPr/>
      <dgm:t>
        <a:bodyPr/>
        <a:lstStyle/>
        <a:p>
          <a:endParaRPr lang="en-US" sz="1900">
            <a:latin typeface="+mn-lt"/>
          </a:endParaRPr>
        </a:p>
      </dgm:t>
    </dgm:pt>
    <dgm:pt modelId="{1E220B8C-8466-4504-BBCE-1D4D4D8AD8E6}" type="sibTrans" cxnId="{EC8803AC-E357-4572-87C2-F8729B1FB630}">
      <dgm:prSet/>
      <dgm:spPr/>
      <dgm:t>
        <a:bodyPr/>
        <a:lstStyle/>
        <a:p>
          <a:endParaRPr lang="en-US" sz="1900">
            <a:latin typeface="+mn-lt"/>
          </a:endParaRPr>
        </a:p>
      </dgm:t>
    </dgm:pt>
    <dgm:pt modelId="{CCF2D055-6F25-4156-B1D4-8B899CCF72A5}">
      <dgm:prSet phldrT="[Text]" custT="1"/>
      <dgm:spPr/>
      <dgm:t>
        <a:bodyPr/>
        <a:lstStyle/>
        <a:p>
          <a:pPr algn="l"/>
          <a:r>
            <a:rPr lang="en-US" sz="1900" b="1" dirty="0">
              <a:latin typeface="+mn-lt"/>
            </a:rPr>
            <a:t>Data Collection Technique</a:t>
          </a:r>
        </a:p>
      </dgm:t>
    </dgm:pt>
    <dgm:pt modelId="{6ED0BB00-6270-444F-A317-4E865386569F}" type="parTrans" cxnId="{3F1EC9F3-E22F-4A4D-AE9B-22EB12DD3A9C}">
      <dgm:prSet/>
      <dgm:spPr/>
      <dgm:t>
        <a:bodyPr/>
        <a:lstStyle/>
        <a:p>
          <a:endParaRPr lang="en-US" sz="1900">
            <a:latin typeface="+mn-lt"/>
          </a:endParaRPr>
        </a:p>
      </dgm:t>
    </dgm:pt>
    <dgm:pt modelId="{0D981ED3-4CC8-4D5B-BFCF-6DD5E562439B}" type="sibTrans" cxnId="{3F1EC9F3-E22F-4A4D-AE9B-22EB12DD3A9C}">
      <dgm:prSet/>
      <dgm:spPr/>
      <dgm:t>
        <a:bodyPr/>
        <a:lstStyle/>
        <a:p>
          <a:endParaRPr lang="en-US" sz="1900">
            <a:latin typeface="+mn-lt"/>
          </a:endParaRPr>
        </a:p>
      </dgm:t>
    </dgm:pt>
    <dgm:pt modelId="{6D227EC4-28E7-46EA-9536-D74299B2F6EF}">
      <dgm:prSet phldrT="[Text]" custT="1"/>
      <dgm:spPr/>
      <dgm:t>
        <a:bodyPr/>
        <a:lstStyle/>
        <a:p>
          <a:pPr algn="l"/>
          <a:r>
            <a:rPr lang="en-US" sz="1900" b="1" dirty="0">
              <a:latin typeface="+mn-lt"/>
            </a:rPr>
            <a:t>Respondents</a:t>
          </a:r>
        </a:p>
      </dgm:t>
    </dgm:pt>
    <dgm:pt modelId="{68D29932-F60C-40DF-B8E7-3BC6F9EB289E}" type="parTrans" cxnId="{5FB3C6ED-AE7D-4401-AD41-466B0973FD22}">
      <dgm:prSet/>
      <dgm:spPr/>
      <dgm:t>
        <a:bodyPr/>
        <a:lstStyle/>
        <a:p>
          <a:endParaRPr lang="en-US" sz="1900">
            <a:latin typeface="+mn-lt"/>
          </a:endParaRPr>
        </a:p>
      </dgm:t>
    </dgm:pt>
    <dgm:pt modelId="{1D4BBCF9-1135-47E7-8978-68F232760EDA}" type="sibTrans" cxnId="{5FB3C6ED-AE7D-4401-AD41-466B0973FD22}">
      <dgm:prSet/>
      <dgm:spPr/>
      <dgm:t>
        <a:bodyPr/>
        <a:lstStyle/>
        <a:p>
          <a:endParaRPr lang="en-US" sz="1900">
            <a:latin typeface="+mn-lt"/>
          </a:endParaRPr>
        </a:p>
      </dgm:t>
    </dgm:pt>
    <dgm:pt modelId="{AB9184D3-0A5D-4805-B885-A4329CF4DACD}">
      <dgm:prSet custT="1"/>
      <dgm:spPr/>
      <dgm:t>
        <a:bodyPr/>
        <a:lstStyle/>
        <a:p>
          <a:pPr marL="180975" indent="-180975" algn="l">
            <a:buFont typeface="Wingdings" panose="05000000000000000000" pitchFamily="2" charset="2"/>
            <a:buChar char="§"/>
          </a:pPr>
          <a:r>
            <a:rPr lang="en-US" sz="1800" dirty="0">
              <a:solidFill>
                <a:schemeClr val="tx1">
                  <a:lumMod val="95000"/>
                  <a:lumOff val="5000"/>
                </a:schemeClr>
              </a:solidFill>
            </a:rPr>
            <a:t>Malaysian SMEs*</a:t>
          </a:r>
          <a:endParaRPr lang="en-US" sz="1800" b="0" u="none" dirty="0">
            <a:solidFill>
              <a:schemeClr val="tx1">
                <a:lumMod val="95000"/>
                <a:lumOff val="5000"/>
              </a:schemeClr>
            </a:solidFill>
            <a:latin typeface="+mn-lt"/>
          </a:endParaRPr>
        </a:p>
      </dgm:t>
    </dgm:pt>
    <dgm:pt modelId="{81040EA0-F704-4169-AB37-9C944DB6C92D}" type="parTrans" cxnId="{1E2DA0C9-60D6-441E-A48B-5317C28FC8A3}">
      <dgm:prSet/>
      <dgm:spPr/>
      <dgm:t>
        <a:bodyPr/>
        <a:lstStyle/>
        <a:p>
          <a:endParaRPr lang="en-US" sz="1900">
            <a:latin typeface="+mn-lt"/>
          </a:endParaRPr>
        </a:p>
      </dgm:t>
    </dgm:pt>
    <dgm:pt modelId="{502E6303-CD78-4D8C-B358-045B8C3F7FD6}" type="sibTrans" cxnId="{1E2DA0C9-60D6-441E-A48B-5317C28FC8A3}">
      <dgm:prSet/>
      <dgm:spPr/>
      <dgm:t>
        <a:bodyPr/>
        <a:lstStyle/>
        <a:p>
          <a:endParaRPr lang="en-US" sz="1900">
            <a:latin typeface="+mn-lt"/>
          </a:endParaRPr>
        </a:p>
      </dgm:t>
    </dgm:pt>
    <dgm:pt modelId="{BE94FA0E-0F21-4A3A-BF5C-8D8D17350E55}">
      <dgm:prSet custT="1"/>
      <dgm:spPr/>
      <dgm:t>
        <a:bodyPr/>
        <a:lstStyle/>
        <a:p>
          <a:pPr marL="0" indent="0" algn="l">
            <a:buFont typeface="Wingdings" panose="05000000000000000000" pitchFamily="2" charset="2"/>
            <a:buNone/>
          </a:pPr>
          <a:r>
            <a:rPr lang="en-US" sz="1200" b="0" u="none" dirty="0">
              <a:solidFill>
                <a:schemeClr val="tx1">
                  <a:lumMod val="95000"/>
                  <a:lumOff val="5000"/>
                </a:schemeClr>
              </a:solidFill>
              <a:latin typeface="+mn-lt"/>
            </a:rPr>
            <a:t>*Definition of SMEs is according to the SME definitions by SME Corp Malaysia.</a:t>
          </a:r>
        </a:p>
      </dgm:t>
    </dgm:pt>
    <dgm:pt modelId="{3928CAE1-421C-4AC9-8270-55751EB66CA1}" type="parTrans" cxnId="{661737A4-4838-4F60-8C17-365D3AA3690C}">
      <dgm:prSet/>
      <dgm:spPr/>
      <dgm:t>
        <a:bodyPr/>
        <a:lstStyle/>
        <a:p>
          <a:endParaRPr lang="en-GB"/>
        </a:p>
      </dgm:t>
    </dgm:pt>
    <dgm:pt modelId="{A6E3506A-5FA6-4A66-8927-61E1A9FCA9E8}" type="sibTrans" cxnId="{661737A4-4838-4F60-8C17-365D3AA3690C}">
      <dgm:prSet/>
      <dgm:spPr/>
      <dgm:t>
        <a:bodyPr/>
        <a:lstStyle/>
        <a:p>
          <a:endParaRPr lang="en-GB"/>
        </a:p>
      </dgm:t>
    </dgm:pt>
    <dgm:pt modelId="{F7843690-01C3-4D33-8E4E-91DF99190BAC}">
      <dgm:prSet custT="1"/>
      <dgm:spPr/>
      <dgm:t>
        <a:bodyPr/>
        <a:lstStyle/>
        <a:p>
          <a:pPr marL="180975" indent="-180975" algn="l">
            <a:buFont typeface="Wingdings" panose="05000000000000000000" pitchFamily="2" charset="2"/>
            <a:buChar char="§"/>
          </a:pPr>
          <a:endParaRPr lang="en-US" sz="1800" b="0" u="none" dirty="0">
            <a:solidFill>
              <a:schemeClr val="tx1">
                <a:lumMod val="95000"/>
                <a:lumOff val="5000"/>
              </a:schemeClr>
            </a:solidFill>
            <a:latin typeface="+mn-lt"/>
          </a:endParaRPr>
        </a:p>
      </dgm:t>
    </dgm:pt>
    <dgm:pt modelId="{A248B7CD-A9CF-4181-B444-A37D62427E70}" type="parTrans" cxnId="{6588E49E-BCF2-4D2C-B449-2990839A497C}">
      <dgm:prSet/>
      <dgm:spPr/>
      <dgm:t>
        <a:bodyPr/>
        <a:lstStyle/>
        <a:p>
          <a:endParaRPr lang="en-GB"/>
        </a:p>
      </dgm:t>
    </dgm:pt>
    <dgm:pt modelId="{B8D66D33-F632-417D-AEA1-47DEE51692FE}" type="sibTrans" cxnId="{6588E49E-BCF2-4D2C-B449-2990839A497C}">
      <dgm:prSet/>
      <dgm:spPr/>
      <dgm:t>
        <a:bodyPr/>
        <a:lstStyle/>
        <a:p>
          <a:endParaRPr lang="en-GB"/>
        </a:p>
      </dgm:t>
    </dgm:pt>
    <dgm:pt modelId="{D37CBA6E-BB01-46E7-AF5B-EEA081924138}">
      <dgm:prSet custT="1"/>
      <dgm:spPr/>
      <dgm:t>
        <a:bodyPr/>
        <a:lstStyle/>
        <a:p>
          <a:pPr marL="180975" indent="-180975" algn="l">
            <a:buFont typeface="Wingdings" panose="05000000000000000000" pitchFamily="2" charset="2"/>
            <a:buChar char="§"/>
          </a:pPr>
          <a:endParaRPr lang="en-US" sz="1800" b="0" u="none" dirty="0">
            <a:solidFill>
              <a:schemeClr val="tx1">
                <a:lumMod val="95000"/>
                <a:lumOff val="5000"/>
              </a:schemeClr>
            </a:solidFill>
            <a:latin typeface="+mn-lt"/>
          </a:endParaRPr>
        </a:p>
      </dgm:t>
    </dgm:pt>
    <dgm:pt modelId="{011393B4-0F14-4150-A57B-9307FA23E74A}" type="parTrans" cxnId="{51B9E258-22FB-4CCD-8B5E-46E557A866B3}">
      <dgm:prSet/>
      <dgm:spPr/>
      <dgm:t>
        <a:bodyPr/>
        <a:lstStyle/>
        <a:p>
          <a:endParaRPr lang="en-GB"/>
        </a:p>
      </dgm:t>
    </dgm:pt>
    <dgm:pt modelId="{55ED096C-4E1B-428A-A469-28D38E22A656}" type="sibTrans" cxnId="{51B9E258-22FB-4CCD-8B5E-46E557A866B3}">
      <dgm:prSet/>
      <dgm:spPr/>
      <dgm:t>
        <a:bodyPr/>
        <a:lstStyle/>
        <a:p>
          <a:endParaRPr lang="en-GB"/>
        </a:p>
      </dgm:t>
    </dgm:pt>
    <dgm:pt modelId="{EC8ED504-4BE5-44D3-A596-BF5B8B4470B9}" type="pres">
      <dgm:prSet presAssocID="{6D5AA599-E14D-4BCD-BB57-3C821BCA06FE}" presName="diagram" presStyleCnt="0">
        <dgm:presLayoutVars>
          <dgm:dir/>
          <dgm:animLvl val="lvl"/>
          <dgm:resizeHandles val="exact"/>
        </dgm:presLayoutVars>
      </dgm:prSet>
      <dgm:spPr/>
    </dgm:pt>
    <dgm:pt modelId="{373A50F6-78FD-4748-9BEB-613AC91BFCAB}" type="pres">
      <dgm:prSet presAssocID="{CBAAE0BF-265F-4551-B8CF-8095181D798E}" presName="compNode" presStyleCnt="0"/>
      <dgm:spPr/>
    </dgm:pt>
    <dgm:pt modelId="{D72F34C3-DD2A-47E6-B5DA-8A40E1FF7226}" type="pres">
      <dgm:prSet presAssocID="{CBAAE0BF-265F-4551-B8CF-8095181D798E}" presName="childRect" presStyleLbl="bgAcc1" presStyleIdx="0" presStyleCnt="3" custScaleY="105747" custLinFactNeighborX="-232" custLinFactNeighborY="1292">
        <dgm:presLayoutVars>
          <dgm:bulletEnabled val="1"/>
        </dgm:presLayoutVars>
      </dgm:prSet>
      <dgm:spPr/>
    </dgm:pt>
    <dgm:pt modelId="{F904A32A-6BD8-4AF1-BE68-300DDAA3A0B6}" type="pres">
      <dgm:prSet presAssocID="{CBAAE0BF-265F-4551-B8CF-8095181D798E}" presName="parentText" presStyleLbl="node1" presStyleIdx="0" presStyleCnt="0">
        <dgm:presLayoutVars>
          <dgm:chMax val="0"/>
          <dgm:bulletEnabled val="1"/>
        </dgm:presLayoutVars>
      </dgm:prSet>
      <dgm:spPr/>
    </dgm:pt>
    <dgm:pt modelId="{0997906B-A315-45AE-81FF-7AA355A4D4C6}" type="pres">
      <dgm:prSet presAssocID="{CBAAE0BF-265F-4551-B8CF-8095181D798E}" presName="parentRect" presStyleLbl="alignNode1" presStyleIdx="0" presStyleCnt="3" custLinFactNeighborX="-942" custLinFactNeighborY="7069"/>
      <dgm:spPr/>
    </dgm:pt>
    <dgm:pt modelId="{1AAC5936-74A4-4E11-96A1-A803263D1521}" type="pres">
      <dgm:prSet presAssocID="{CBAAE0BF-265F-4551-B8CF-8095181D798E}" presName="adorn" presStyleLbl="fgAccFollowNode1" presStyleIdx="0" presStyleCnt="3"/>
      <dgm:spPr>
        <a:blipFill rotWithShape="0">
          <a:blip xmlns:r="http://schemas.openxmlformats.org/officeDocument/2006/relationships" r:embed="rId1"/>
          <a:stretch>
            <a:fillRect/>
          </a:stretch>
        </a:blipFill>
      </dgm:spPr>
    </dgm:pt>
    <dgm:pt modelId="{BC41AD63-2729-4E18-92C4-DB797D7C3D0E}" type="pres">
      <dgm:prSet presAssocID="{7B4B3517-DED5-4435-B447-D5AB16E9E0D4}" presName="sibTrans" presStyleLbl="sibTrans2D1" presStyleIdx="0" presStyleCnt="0"/>
      <dgm:spPr/>
    </dgm:pt>
    <dgm:pt modelId="{0C2A7E78-5D6F-400E-825B-926078AE913F}" type="pres">
      <dgm:prSet presAssocID="{CCF2D055-6F25-4156-B1D4-8B899CCF72A5}" presName="compNode" presStyleCnt="0"/>
      <dgm:spPr/>
    </dgm:pt>
    <dgm:pt modelId="{56A114E7-97C1-492F-BD13-6DE5A8B096F6}" type="pres">
      <dgm:prSet presAssocID="{CCF2D055-6F25-4156-B1D4-8B899CCF72A5}" presName="childRect" presStyleLbl="bgAcc1" presStyleIdx="1" presStyleCnt="3" custScaleY="99831" custLinFactNeighborX="-2988" custLinFactNeighborY="400">
        <dgm:presLayoutVars>
          <dgm:bulletEnabled val="1"/>
        </dgm:presLayoutVars>
      </dgm:prSet>
      <dgm:spPr/>
    </dgm:pt>
    <dgm:pt modelId="{9814562D-4CBF-4985-9D3D-0028DA884EBD}" type="pres">
      <dgm:prSet presAssocID="{CCF2D055-6F25-4156-B1D4-8B899CCF72A5}" presName="parentText" presStyleLbl="node1" presStyleIdx="0" presStyleCnt="0">
        <dgm:presLayoutVars>
          <dgm:chMax val="0"/>
          <dgm:bulletEnabled val="1"/>
        </dgm:presLayoutVars>
      </dgm:prSet>
      <dgm:spPr/>
    </dgm:pt>
    <dgm:pt modelId="{95E0AA1A-FBCA-4488-8FC6-7D7D1DCECCE1}" type="pres">
      <dgm:prSet presAssocID="{CCF2D055-6F25-4156-B1D4-8B899CCF72A5}" presName="parentRect" presStyleLbl="alignNode1" presStyleIdx="1" presStyleCnt="3" custLinFactNeighborX="-2988" custLinFactNeighborY="929"/>
      <dgm:spPr/>
    </dgm:pt>
    <dgm:pt modelId="{0D8987C1-63A4-4B48-921D-4FC6ECB77B4B}" type="pres">
      <dgm:prSet presAssocID="{CCF2D055-6F25-4156-B1D4-8B899CCF72A5}" presName="adorn" presStyleLbl="fgAccFollowNode1" presStyleIdx="1" presStyleCnt="3"/>
      <dgm:spPr>
        <a:blipFill rotWithShape="0">
          <a:blip xmlns:r="http://schemas.openxmlformats.org/officeDocument/2006/relationships" r:embed="rId2"/>
          <a:stretch>
            <a:fillRect/>
          </a:stretch>
        </a:blipFill>
      </dgm:spPr>
    </dgm:pt>
    <dgm:pt modelId="{9711B96A-F99E-4C02-B305-234212111BBE}" type="pres">
      <dgm:prSet presAssocID="{0D981ED3-4CC8-4D5B-BFCF-6DD5E562439B}" presName="sibTrans" presStyleLbl="sibTrans2D1" presStyleIdx="0" presStyleCnt="0"/>
      <dgm:spPr/>
    </dgm:pt>
    <dgm:pt modelId="{2970DAC5-3D17-47B2-A28C-A570D76FCC75}" type="pres">
      <dgm:prSet presAssocID="{6D227EC4-28E7-46EA-9536-D74299B2F6EF}" presName="compNode" presStyleCnt="0"/>
      <dgm:spPr/>
    </dgm:pt>
    <dgm:pt modelId="{8A0CE24A-6BCE-4C2C-9AAC-1B75A3BFC916}" type="pres">
      <dgm:prSet presAssocID="{6D227EC4-28E7-46EA-9536-D74299B2F6EF}" presName="childRect" presStyleLbl="bgAcc1" presStyleIdx="2" presStyleCnt="3" custScaleY="99831" custLinFactNeighborX="-2808" custLinFactNeighborY="-44">
        <dgm:presLayoutVars>
          <dgm:bulletEnabled val="1"/>
        </dgm:presLayoutVars>
      </dgm:prSet>
      <dgm:spPr/>
    </dgm:pt>
    <dgm:pt modelId="{97C4A4A7-E504-4468-9D93-DE09EF2CFB57}" type="pres">
      <dgm:prSet presAssocID="{6D227EC4-28E7-46EA-9536-D74299B2F6EF}" presName="parentText" presStyleLbl="node1" presStyleIdx="0" presStyleCnt="0">
        <dgm:presLayoutVars>
          <dgm:chMax val="0"/>
          <dgm:bulletEnabled val="1"/>
        </dgm:presLayoutVars>
      </dgm:prSet>
      <dgm:spPr/>
    </dgm:pt>
    <dgm:pt modelId="{3C18D27E-C7AC-4F89-9652-214E09B554A6}" type="pres">
      <dgm:prSet presAssocID="{6D227EC4-28E7-46EA-9536-D74299B2F6EF}" presName="parentRect" presStyleLbl="alignNode1" presStyleIdx="2" presStyleCnt="3" custLinFactNeighborX="-2808" custLinFactNeighborY="-1963"/>
      <dgm:spPr/>
    </dgm:pt>
    <dgm:pt modelId="{745EE733-C768-4E79-954E-E8A67886DA65}" type="pres">
      <dgm:prSet presAssocID="{6D227EC4-28E7-46EA-9536-D74299B2F6EF}" presName="adorn" presStyleLbl="fgAccFollowNode1" presStyleIdx="2" presStyleCnt="3"/>
      <dgm:spPr>
        <a:blipFill rotWithShape="0">
          <a:blip xmlns:r="http://schemas.openxmlformats.org/officeDocument/2006/relationships" r:embed="rId3"/>
          <a:stretch>
            <a:fillRect/>
          </a:stretch>
        </a:blipFill>
      </dgm:spPr>
    </dgm:pt>
  </dgm:ptLst>
  <dgm:cxnLst>
    <dgm:cxn modelId="{CF5ADC3B-DBE8-4B7A-BA35-7A10C1849199}" type="presOf" srcId="{6E2AFDC0-0B4D-4991-AA6D-ABBE832F74FE}" destId="{D72F34C3-DD2A-47E6-B5DA-8A40E1FF7226}" srcOrd="0" destOrd="0" presId="urn:microsoft.com/office/officeart/2005/8/layout/bList2#4"/>
    <dgm:cxn modelId="{960D493E-3D51-4F6E-9E73-14AB110B2974}" type="presOf" srcId="{D37CBA6E-BB01-46E7-AF5B-EEA081924138}" destId="{8A0CE24A-6BCE-4C2C-9AAC-1B75A3BFC916}" srcOrd="0" destOrd="0" presId="urn:microsoft.com/office/officeart/2005/8/layout/bList2#4"/>
    <dgm:cxn modelId="{67DD633F-3897-46A6-8AC0-D37AEDC2FD68}" type="presOf" srcId="{CCF2D055-6F25-4156-B1D4-8B899CCF72A5}" destId="{9814562D-4CBF-4985-9D3D-0028DA884EBD}" srcOrd="0" destOrd="0" presId="urn:microsoft.com/office/officeart/2005/8/layout/bList2#4"/>
    <dgm:cxn modelId="{7FBCC545-638D-4430-9970-8D8AC8F5B27B}" type="presOf" srcId="{CBAAE0BF-265F-4551-B8CF-8095181D798E}" destId="{0997906B-A315-45AE-81FF-7AA355A4D4C6}" srcOrd="1" destOrd="0" presId="urn:microsoft.com/office/officeart/2005/8/layout/bList2#4"/>
    <dgm:cxn modelId="{09A5C94A-BFA6-4BD9-A206-E15521451A80}" type="presOf" srcId="{BE94FA0E-0F21-4A3A-BF5C-8D8D17350E55}" destId="{8A0CE24A-6BCE-4C2C-9AAC-1B75A3BFC916}" srcOrd="0" destOrd="3" presId="urn:microsoft.com/office/officeart/2005/8/layout/bList2#4"/>
    <dgm:cxn modelId="{1265C673-C843-48B4-AD18-D2380B089347}" type="presOf" srcId="{AB9184D3-0A5D-4805-B885-A4329CF4DACD}" destId="{8A0CE24A-6BCE-4C2C-9AAC-1B75A3BFC916}" srcOrd="0" destOrd="1" presId="urn:microsoft.com/office/officeart/2005/8/layout/bList2#4"/>
    <dgm:cxn modelId="{51B9E258-22FB-4CCD-8B5E-46E557A866B3}" srcId="{6D227EC4-28E7-46EA-9536-D74299B2F6EF}" destId="{D37CBA6E-BB01-46E7-AF5B-EEA081924138}" srcOrd="0" destOrd="0" parTransId="{011393B4-0F14-4150-A57B-9307FA23E74A}" sibTransId="{55ED096C-4E1B-428A-A469-28D38E22A656}"/>
    <dgm:cxn modelId="{9AC3B85A-6AFA-4B71-8B4D-21A5403E747D}" type="presOf" srcId="{CBAAE0BF-265F-4551-B8CF-8095181D798E}" destId="{F904A32A-6BD8-4AF1-BE68-300DDAA3A0B6}" srcOrd="0" destOrd="0" presId="urn:microsoft.com/office/officeart/2005/8/layout/bList2#4"/>
    <dgm:cxn modelId="{2DA78983-D591-4B05-910F-AF13B37BB9AA}" srcId="{6D5AA599-E14D-4BCD-BB57-3C821BCA06FE}" destId="{CBAAE0BF-265F-4551-B8CF-8095181D798E}" srcOrd="0" destOrd="0" parTransId="{00998808-66DC-47D2-A88A-32E8E59489FF}" sibTransId="{7B4B3517-DED5-4435-B447-D5AB16E9E0D4}"/>
    <dgm:cxn modelId="{1CEFCB86-6F1C-47D0-A886-BB6A0E73438F}" type="presOf" srcId="{0D981ED3-4CC8-4D5B-BFCF-6DD5E562439B}" destId="{9711B96A-F99E-4C02-B305-234212111BBE}" srcOrd="0" destOrd="0" presId="urn:microsoft.com/office/officeart/2005/8/layout/bList2#4"/>
    <dgm:cxn modelId="{41299C92-2216-4FCC-B481-95CDE77D2C9B}" type="presOf" srcId="{6D227EC4-28E7-46EA-9536-D74299B2F6EF}" destId="{3C18D27E-C7AC-4F89-9652-214E09B554A6}" srcOrd="1" destOrd="0" presId="urn:microsoft.com/office/officeart/2005/8/layout/bList2#4"/>
    <dgm:cxn modelId="{6588E49E-BCF2-4D2C-B449-2990839A497C}" srcId="{6D227EC4-28E7-46EA-9536-D74299B2F6EF}" destId="{F7843690-01C3-4D33-8E4E-91DF99190BAC}" srcOrd="2" destOrd="0" parTransId="{A248B7CD-A9CF-4181-B444-A37D62427E70}" sibTransId="{B8D66D33-F632-417D-AEA1-47DEE51692FE}"/>
    <dgm:cxn modelId="{661737A4-4838-4F60-8C17-365D3AA3690C}" srcId="{6D227EC4-28E7-46EA-9536-D74299B2F6EF}" destId="{BE94FA0E-0F21-4A3A-BF5C-8D8D17350E55}" srcOrd="3" destOrd="0" parTransId="{3928CAE1-421C-4AC9-8270-55751EB66CA1}" sibTransId="{A6E3506A-5FA6-4A66-8927-61E1A9FCA9E8}"/>
    <dgm:cxn modelId="{47F1CEA6-25D6-487F-846C-E42E2EE16B78}" type="presOf" srcId="{F7843690-01C3-4D33-8E4E-91DF99190BAC}" destId="{8A0CE24A-6BCE-4C2C-9AAC-1B75A3BFC916}" srcOrd="0" destOrd="2" presId="urn:microsoft.com/office/officeart/2005/8/layout/bList2#4"/>
    <dgm:cxn modelId="{EC8803AC-E357-4572-87C2-F8729B1FB630}" srcId="{CCF2D055-6F25-4156-B1D4-8B899CCF72A5}" destId="{B1F1B397-9AB1-4B09-81EE-375EF547B36B}" srcOrd="0" destOrd="0" parTransId="{81DBE8C6-D43C-4D63-9BD1-6D66576F3C4D}" sibTransId="{1E220B8C-8466-4504-BBCE-1D4D4D8AD8E6}"/>
    <dgm:cxn modelId="{B6220CAE-27D1-4B94-A25E-92B050A61710}" type="presOf" srcId="{7B4B3517-DED5-4435-B447-D5AB16E9E0D4}" destId="{BC41AD63-2729-4E18-92C4-DB797D7C3D0E}" srcOrd="0" destOrd="0" presId="urn:microsoft.com/office/officeart/2005/8/layout/bList2#4"/>
    <dgm:cxn modelId="{F5364CBC-8C29-4EAA-B7E4-16DEA0BB0A3C}" type="presOf" srcId="{6D5AA599-E14D-4BCD-BB57-3C821BCA06FE}" destId="{EC8ED504-4BE5-44D3-A596-BF5B8B4470B9}" srcOrd="0" destOrd="0" presId="urn:microsoft.com/office/officeart/2005/8/layout/bList2#4"/>
    <dgm:cxn modelId="{1E2DA0C9-60D6-441E-A48B-5317C28FC8A3}" srcId="{6D227EC4-28E7-46EA-9536-D74299B2F6EF}" destId="{AB9184D3-0A5D-4805-B885-A4329CF4DACD}" srcOrd="1" destOrd="0" parTransId="{81040EA0-F704-4169-AB37-9C944DB6C92D}" sibTransId="{502E6303-CD78-4D8C-B358-045B8C3F7FD6}"/>
    <dgm:cxn modelId="{5D111EE4-F34F-40C8-973A-9F4AF06C1EDB}" type="presOf" srcId="{B1F1B397-9AB1-4B09-81EE-375EF547B36B}" destId="{56A114E7-97C1-492F-BD13-6DE5A8B096F6}" srcOrd="0" destOrd="0" presId="urn:microsoft.com/office/officeart/2005/8/layout/bList2#4"/>
    <dgm:cxn modelId="{CD0FDAE8-69FC-4BF7-AE89-A32F965FF765}" type="presOf" srcId="{CCF2D055-6F25-4156-B1D4-8B899CCF72A5}" destId="{95E0AA1A-FBCA-4488-8FC6-7D7D1DCECCE1}" srcOrd="1" destOrd="0" presId="urn:microsoft.com/office/officeart/2005/8/layout/bList2#4"/>
    <dgm:cxn modelId="{333F8AEB-A8A8-498D-A465-AF2355E9ADCE}" type="presOf" srcId="{6D227EC4-28E7-46EA-9536-D74299B2F6EF}" destId="{97C4A4A7-E504-4468-9D93-DE09EF2CFB57}" srcOrd="0" destOrd="0" presId="urn:microsoft.com/office/officeart/2005/8/layout/bList2#4"/>
    <dgm:cxn modelId="{5FB3C6ED-AE7D-4401-AD41-466B0973FD22}" srcId="{6D5AA599-E14D-4BCD-BB57-3C821BCA06FE}" destId="{6D227EC4-28E7-46EA-9536-D74299B2F6EF}" srcOrd="2" destOrd="0" parTransId="{68D29932-F60C-40DF-B8E7-3BC6F9EB289E}" sibTransId="{1D4BBCF9-1135-47E7-8978-68F232760EDA}"/>
    <dgm:cxn modelId="{DD795DF1-A4A8-422B-BA52-7A34052F5C72}" srcId="{CBAAE0BF-265F-4551-B8CF-8095181D798E}" destId="{6E2AFDC0-0B4D-4991-AA6D-ABBE832F74FE}" srcOrd="0" destOrd="0" parTransId="{1B64E48F-25BC-4408-8D86-AD11E7CACB6B}" sibTransId="{E720EEFD-E6F2-421A-8189-AB417827AC77}"/>
    <dgm:cxn modelId="{3F1EC9F3-E22F-4A4D-AE9B-22EB12DD3A9C}" srcId="{6D5AA599-E14D-4BCD-BB57-3C821BCA06FE}" destId="{CCF2D055-6F25-4156-B1D4-8B899CCF72A5}" srcOrd="1" destOrd="0" parTransId="{6ED0BB00-6270-444F-A317-4E865386569F}" sibTransId="{0D981ED3-4CC8-4D5B-BFCF-6DD5E562439B}"/>
    <dgm:cxn modelId="{1B883240-21A0-4B13-AF0A-0AF0A0E54B7B}" type="presParOf" srcId="{EC8ED504-4BE5-44D3-A596-BF5B8B4470B9}" destId="{373A50F6-78FD-4748-9BEB-613AC91BFCAB}" srcOrd="0" destOrd="0" presId="urn:microsoft.com/office/officeart/2005/8/layout/bList2#4"/>
    <dgm:cxn modelId="{291C05D0-9862-407B-A7F5-3CFEE4F3964A}" type="presParOf" srcId="{373A50F6-78FD-4748-9BEB-613AC91BFCAB}" destId="{D72F34C3-DD2A-47E6-B5DA-8A40E1FF7226}" srcOrd="0" destOrd="0" presId="urn:microsoft.com/office/officeart/2005/8/layout/bList2#4"/>
    <dgm:cxn modelId="{16E89136-CA56-42F6-955E-A4852E3446D5}" type="presParOf" srcId="{373A50F6-78FD-4748-9BEB-613AC91BFCAB}" destId="{F904A32A-6BD8-4AF1-BE68-300DDAA3A0B6}" srcOrd="1" destOrd="0" presId="urn:microsoft.com/office/officeart/2005/8/layout/bList2#4"/>
    <dgm:cxn modelId="{2C3528A8-503C-4AE3-A8CA-BD79B734AC6A}" type="presParOf" srcId="{373A50F6-78FD-4748-9BEB-613AC91BFCAB}" destId="{0997906B-A315-45AE-81FF-7AA355A4D4C6}" srcOrd="2" destOrd="0" presId="urn:microsoft.com/office/officeart/2005/8/layout/bList2#4"/>
    <dgm:cxn modelId="{D798EFE9-8153-4E59-AF47-D114862827F3}" type="presParOf" srcId="{373A50F6-78FD-4748-9BEB-613AC91BFCAB}" destId="{1AAC5936-74A4-4E11-96A1-A803263D1521}" srcOrd="3" destOrd="0" presId="urn:microsoft.com/office/officeart/2005/8/layout/bList2#4"/>
    <dgm:cxn modelId="{3154EB2F-F729-4305-92AA-313E115548DB}" type="presParOf" srcId="{EC8ED504-4BE5-44D3-A596-BF5B8B4470B9}" destId="{BC41AD63-2729-4E18-92C4-DB797D7C3D0E}" srcOrd="1" destOrd="0" presId="urn:microsoft.com/office/officeart/2005/8/layout/bList2#4"/>
    <dgm:cxn modelId="{828615D2-2A49-4EB6-A867-8CF7F6CC0E3B}" type="presParOf" srcId="{EC8ED504-4BE5-44D3-A596-BF5B8B4470B9}" destId="{0C2A7E78-5D6F-400E-825B-926078AE913F}" srcOrd="2" destOrd="0" presId="urn:microsoft.com/office/officeart/2005/8/layout/bList2#4"/>
    <dgm:cxn modelId="{FB0037FE-ECEC-4C07-ADD8-C19D2EB4A9EC}" type="presParOf" srcId="{0C2A7E78-5D6F-400E-825B-926078AE913F}" destId="{56A114E7-97C1-492F-BD13-6DE5A8B096F6}" srcOrd="0" destOrd="0" presId="urn:microsoft.com/office/officeart/2005/8/layout/bList2#4"/>
    <dgm:cxn modelId="{161F9C71-C8CB-40BF-83C3-D3390188DEF1}" type="presParOf" srcId="{0C2A7E78-5D6F-400E-825B-926078AE913F}" destId="{9814562D-4CBF-4985-9D3D-0028DA884EBD}" srcOrd="1" destOrd="0" presId="urn:microsoft.com/office/officeart/2005/8/layout/bList2#4"/>
    <dgm:cxn modelId="{C4417D29-1BA5-48A6-AD29-7CFAA1B52764}" type="presParOf" srcId="{0C2A7E78-5D6F-400E-825B-926078AE913F}" destId="{95E0AA1A-FBCA-4488-8FC6-7D7D1DCECCE1}" srcOrd="2" destOrd="0" presId="urn:microsoft.com/office/officeart/2005/8/layout/bList2#4"/>
    <dgm:cxn modelId="{43A35188-9ED3-4794-B2DE-27A4A894D562}" type="presParOf" srcId="{0C2A7E78-5D6F-400E-825B-926078AE913F}" destId="{0D8987C1-63A4-4B48-921D-4FC6ECB77B4B}" srcOrd="3" destOrd="0" presId="urn:microsoft.com/office/officeart/2005/8/layout/bList2#4"/>
    <dgm:cxn modelId="{0BEC277B-E263-4F99-9F23-004F3C5F3373}" type="presParOf" srcId="{EC8ED504-4BE5-44D3-A596-BF5B8B4470B9}" destId="{9711B96A-F99E-4C02-B305-234212111BBE}" srcOrd="3" destOrd="0" presId="urn:microsoft.com/office/officeart/2005/8/layout/bList2#4"/>
    <dgm:cxn modelId="{5D34357F-E770-435B-8D07-4EAED3AF5CAA}" type="presParOf" srcId="{EC8ED504-4BE5-44D3-A596-BF5B8B4470B9}" destId="{2970DAC5-3D17-47B2-A28C-A570D76FCC75}" srcOrd="4" destOrd="0" presId="urn:microsoft.com/office/officeart/2005/8/layout/bList2#4"/>
    <dgm:cxn modelId="{C50F9B61-A219-4BBB-BCC7-ADC76D5BD345}" type="presParOf" srcId="{2970DAC5-3D17-47B2-A28C-A570D76FCC75}" destId="{8A0CE24A-6BCE-4C2C-9AAC-1B75A3BFC916}" srcOrd="0" destOrd="0" presId="urn:microsoft.com/office/officeart/2005/8/layout/bList2#4"/>
    <dgm:cxn modelId="{E87C63B5-24AB-4D7E-B99F-EC902A4AFC32}" type="presParOf" srcId="{2970DAC5-3D17-47B2-A28C-A570D76FCC75}" destId="{97C4A4A7-E504-4468-9D93-DE09EF2CFB57}" srcOrd="1" destOrd="0" presId="urn:microsoft.com/office/officeart/2005/8/layout/bList2#4"/>
    <dgm:cxn modelId="{ADB6FAE6-97F5-433D-9948-7BD351F83F36}" type="presParOf" srcId="{2970DAC5-3D17-47B2-A28C-A570D76FCC75}" destId="{3C18D27E-C7AC-4F89-9652-214E09B554A6}" srcOrd="2" destOrd="0" presId="urn:microsoft.com/office/officeart/2005/8/layout/bList2#4"/>
    <dgm:cxn modelId="{EF16D9C1-D281-4607-BE28-F40B88B77155}" type="presParOf" srcId="{2970DAC5-3D17-47B2-A28C-A570D76FCC75}" destId="{745EE733-C768-4E79-954E-E8A67886DA65}" srcOrd="3" destOrd="0" presId="urn:microsoft.com/office/officeart/2005/8/layout/bList2#4"/>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395A84-B471-4459-9252-DAE28079DF87}"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GB"/>
        </a:p>
      </dgm:t>
    </dgm:pt>
    <dgm:pt modelId="{3DEF799F-78AE-401F-8982-797EA194BB39}">
      <dgm:prSet phldrT="[Text]" custT="1"/>
      <dgm:spPr>
        <a:ln w="19050">
          <a:solidFill>
            <a:schemeClr val="bg2">
              <a:lumMod val="75000"/>
            </a:schemeClr>
          </a:solidFill>
        </a:ln>
      </dgm:spPr>
      <dgm:t>
        <a:bodyPr/>
        <a:lstStyle/>
        <a:p>
          <a:r>
            <a:rPr lang="en-US" sz="1600" b="1" dirty="0">
              <a:solidFill>
                <a:schemeClr val="tx1"/>
              </a:solidFill>
            </a:rPr>
            <a:t>Corporate Governance Awareness &amp; Disclosure Practices among Malaysian SMEs</a:t>
          </a:r>
          <a:endParaRPr lang="en-GB" sz="1600" b="1" dirty="0">
            <a:solidFill>
              <a:schemeClr val="tx1"/>
            </a:solidFill>
          </a:endParaRPr>
        </a:p>
      </dgm:t>
    </dgm:pt>
    <dgm:pt modelId="{6FA22574-BED8-4BCB-AB42-9E2E4948D461}" type="parTrans" cxnId="{1AA25428-F177-4B14-B330-175C0768B666}">
      <dgm:prSet/>
      <dgm:spPr/>
      <dgm:t>
        <a:bodyPr/>
        <a:lstStyle/>
        <a:p>
          <a:endParaRPr lang="en-GB" sz="1600">
            <a:solidFill>
              <a:schemeClr val="tx1"/>
            </a:solidFill>
          </a:endParaRPr>
        </a:p>
      </dgm:t>
    </dgm:pt>
    <dgm:pt modelId="{DD2A856F-77DB-49D3-8C91-3C7754920B5E}" type="sibTrans" cxnId="{1AA25428-F177-4B14-B330-175C0768B666}">
      <dgm:prSet/>
      <dgm:spPr/>
      <dgm:t>
        <a:bodyPr/>
        <a:lstStyle/>
        <a:p>
          <a:endParaRPr lang="en-GB" sz="1600">
            <a:solidFill>
              <a:schemeClr val="tx1"/>
            </a:solidFill>
          </a:endParaRPr>
        </a:p>
      </dgm:t>
    </dgm:pt>
    <dgm:pt modelId="{467927AD-759F-4827-A8F7-C82C8AD4409B}">
      <dgm:prSet phldrT="[Text]" custT="1"/>
      <dgm:spPr>
        <a:ln w="19050">
          <a:solidFill>
            <a:schemeClr val="bg2">
              <a:lumMod val="75000"/>
            </a:schemeClr>
          </a:solidFill>
        </a:ln>
      </dgm:spPr>
      <dgm:t>
        <a:bodyPr/>
        <a:lstStyle/>
        <a:p>
          <a:r>
            <a:rPr lang="en-US" sz="1600" dirty="0">
              <a:solidFill>
                <a:schemeClr val="tx1"/>
              </a:solidFill>
            </a:rPr>
            <a:t>Good awareness on the concept of corporate governance</a:t>
          </a:r>
          <a:endParaRPr lang="en-GB" sz="1600" dirty="0">
            <a:solidFill>
              <a:schemeClr val="tx1"/>
            </a:solidFill>
          </a:endParaRPr>
        </a:p>
      </dgm:t>
    </dgm:pt>
    <dgm:pt modelId="{12361A06-69CD-4B03-B4CB-F490A5B21DD1}" type="parTrans" cxnId="{1B1A7B56-F2F8-4FC0-A18A-7FDD2C641D4A}">
      <dgm:prSet custT="1"/>
      <dgm:spPr/>
      <dgm:t>
        <a:bodyPr/>
        <a:lstStyle/>
        <a:p>
          <a:endParaRPr lang="en-GB" sz="1600">
            <a:solidFill>
              <a:schemeClr val="tx1"/>
            </a:solidFill>
          </a:endParaRPr>
        </a:p>
      </dgm:t>
    </dgm:pt>
    <dgm:pt modelId="{C0D6132A-3D0A-4F26-8F1E-4CC4CB799313}" type="sibTrans" cxnId="{1B1A7B56-F2F8-4FC0-A18A-7FDD2C641D4A}">
      <dgm:prSet/>
      <dgm:spPr/>
      <dgm:t>
        <a:bodyPr/>
        <a:lstStyle/>
        <a:p>
          <a:endParaRPr lang="en-GB" sz="1600">
            <a:solidFill>
              <a:schemeClr val="tx1"/>
            </a:solidFill>
          </a:endParaRPr>
        </a:p>
      </dgm:t>
    </dgm:pt>
    <dgm:pt modelId="{757B25BB-3FD7-4D58-89E4-AAB89574FC12}">
      <dgm:prSet phldrT="[Text]" custT="1"/>
      <dgm:spPr>
        <a:ln w="19050">
          <a:solidFill>
            <a:schemeClr val="bg2">
              <a:lumMod val="75000"/>
            </a:schemeClr>
          </a:solidFill>
        </a:ln>
      </dgm:spPr>
      <dgm:t>
        <a:bodyPr/>
        <a:lstStyle/>
        <a:p>
          <a:r>
            <a:rPr lang="en-GB" sz="1600" dirty="0">
              <a:solidFill>
                <a:schemeClr val="tx1"/>
              </a:solidFill>
            </a:rPr>
            <a:t>Existence of Board of Directors (BOD) and Audit Committee (AC) are uncommon</a:t>
          </a:r>
        </a:p>
      </dgm:t>
    </dgm:pt>
    <dgm:pt modelId="{9540A8BB-3FC6-4CD9-BEFA-C801987CBE18}" type="parTrans" cxnId="{FC3EC98C-3D27-4FDC-8544-B688737C5A45}">
      <dgm:prSet custT="1"/>
      <dgm:spPr/>
      <dgm:t>
        <a:bodyPr/>
        <a:lstStyle/>
        <a:p>
          <a:endParaRPr lang="en-GB" sz="1600">
            <a:solidFill>
              <a:schemeClr val="tx1"/>
            </a:solidFill>
          </a:endParaRPr>
        </a:p>
      </dgm:t>
    </dgm:pt>
    <dgm:pt modelId="{6FE1CB86-B075-4087-95A2-50E4EC8A3CFC}" type="sibTrans" cxnId="{FC3EC98C-3D27-4FDC-8544-B688737C5A45}">
      <dgm:prSet/>
      <dgm:spPr/>
      <dgm:t>
        <a:bodyPr/>
        <a:lstStyle/>
        <a:p>
          <a:endParaRPr lang="en-GB" sz="1600">
            <a:solidFill>
              <a:schemeClr val="tx1"/>
            </a:solidFill>
          </a:endParaRPr>
        </a:p>
      </dgm:t>
    </dgm:pt>
    <dgm:pt modelId="{BB499B25-37C3-4AFA-B0D1-6C154BCDC4E0}">
      <dgm:prSet phldrT="[Text]" custT="1"/>
      <dgm:spPr>
        <a:ln w="19050">
          <a:solidFill>
            <a:schemeClr val="bg2">
              <a:lumMod val="75000"/>
            </a:schemeClr>
          </a:solidFill>
        </a:ln>
      </dgm:spPr>
      <dgm:t>
        <a:bodyPr/>
        <a:lstStyle/>
        <a:p>
          <a:r>
            <a:rPr lang="en-US" sz="1600" dirty="0">
              <a:solidFill>
                <a:schemeClr val="tx1"/>
              </a:solidFill>
            </a:rPr>
            <a:t>Disclosure of CG practices are still very low</a:t>
          </a:r>
          <a:endParaRPr lang="en-GB" sz="1600" dirty="0">
            <a:solidFill>
              <a:schemeClr val="tx1"/>
            </a:solidFill>
          </a:endParaRPr>
        </a:p>
      </dgm:t>
    </dgm:pt>
    <dgm:pt modelId="{29BFC871-46EF-46EE-9933-3ACD55914D78}" type="parTrans" cxnId="{401C8EEE-FB25-4CB9-A332-8EE6503C4728}">
      <dgm:prSet custT="1"/>
      <dgm:spPr/>
      <dgm:t>
        <a:bodyPr/>
        <a:lstStyle/>
        <a:p>
          <a:endParaRPr lang="en-GB" sz="1600">
            <a:solidFill>
              <a:schemeClr val="tx1"/>
            </a:solidFill>
          </a:endParaRPr>
        </a:p>
      </dgm:t>
    </dgm:pt>
    <dgm:pt modelId="{2E94D693-A8B3-40F9-8C0A-A51DF4466191}" type="sibTrans" cxnId="{401C8EEE-FB25-4CB9-A332-8EE6503C4728}">
      <dgm:prSet/>
      <dgm:spPr/>
      <dgm:t>
        <a:bodyPr/>
        <a:lstStyle/>
        <a:p>
          <a:endParaRPr lang="en-GB" sz="1600">
            <a:solidFill>
              <a:schemeClr val="tx1"/>
            </a:solidFill>
          </a:endParaRPr>
        </a:p>
      </dgm:t>
    </dgm:pt>
    <dgm:pt modelId="{E7F3063E-71DF-4CB1-B022-E2527B6D8A73}">
      <dgm:prSet phldrT="[Text]" custT="1"/>
      <dgm:spPr>
        <a:ln w="19050">
          <a:solidFill>
            <a:schemeClr val="bg2">
              <a:lumMod val="75000"/>
            </a:schemeClr>
          </a:solidFill>
        </a:ln>
      </dgm:spPr>
      <dgm:t>
        <a:bodyPr/>
        <a:lstStyle/>
        <a:p>
          <a:r>
            <a:rPr lang="en-US" sz="1600" dirty="0">
              <a:solidFill>
                <a:schemeClr val="tx1"/>
              </a:solidFill>
            </a:rPr>
            <a:t>CEO role duality is lacking</a:t>
          </a:r>
          <a:endParaRPr lang="en-GB" sz="1600" dirty="0">
            <a:solidFill>
              <a:schemeClr val="tx1"/>
            </a:solidFill>
          </a:endParaRPr>
        </a:p>
      </dgm:t>
    </dgm:pt>
    <dgm:pt modelId="{4850029D-D8EF-4A16-8154-4F8D344E917D}" type="sibTrans" cxnId="{C2B22CB9-AAD6-471D-9E61-4AD08C2860E2}">
      <dgm:prSet/>
      <dgm:spPr/>
      <dgm:t>
        <a:bodyPr/>
        <a:lstStyle/>
        <a:p>
          <a:endParaRPr lang="en-GB"/>
        </a:p>
      </dgm:t>
    </dgm:pt>
    <dgm:pt modelId="{26D84296-7B3F-4789-9CE2-D24DDA69876C}" type="parTrans" cxnId="{C2B22CB9-AAD6-471D-9E61-4AD08C2860E2}">
      <dgm:prSet/>
      <dgm:spPr/>
      <dgm:t>
        <a:bodyPr/>
        <a:lstStyle/>
        <a:p>
          <a:endParaRPr lang="en-GB"/>
        </a:p>
      </dgm:t>
    </dgm:pt>
    <dgm:pt modelId="{E9000200-4C04-4570-8335-90348A992582}" type="pres">
      <dgm:prSet presAssocID="{D3395A84-B471-4459-9252-DAE28079DF87}" presName="cycle" presStyleCnt="0">
        <dgm:presLayoutVars>
          <dgm:chMax val="1"/>
          <dgm:dir/>
          <dgm:animLvl val="ctr"/>
          <dgm:resizeHandles val="exact"/>
        </dgm:presLayoutVars>
      </dgm:prSet>
      <dgm:spPr/>
    </dgm:pt>
    <dgm:pt modelId="{4004518D-929A-431D-BE12-072C2224405D}" type="pres">
      <dgm:prSet presAssocID="{3DEF799F-78AE-401F-8982-797EA194BB39}" presName="centerShape" presStyleLbl="node0" presStyleIdx="0" presStyleCnt="1" custScaleX="154372" custScaleY="133100" custLinFactNeighborX="0" custLinFactNeighborY="1502"/>
      <dgm:spPr>
        <a:prstGeom prst="flowChartAlternateProcess">
          <a:avLst/>
        </a:prstGeom>
      </dgm:spPr>
    </dgm:pt>
    <dgm:pt modelId="{B7D555CA-42CB-490B-ADFF-15145621FD18}" type="pres">
      <dgm:prSet presAssocID="{12361A06-69CD-4B03-B4CB-F490A5B21DD1}" presName="Name9" presStyleLbl="parChTrans1D2" presStyleIdx="0" presStyleCnt="4"/>
      <dgm:spPr/>
    </dgm:pt>
    <dgm:pt modelId="{6157AABD-E0D9-4558-8FF9-641DF61A748B}" type="pres">
      <dgm:prSet presAssocID="{12361A06-69CD-4B03-B4CB-F490A5B21DD1}" presName="connTx" presStyleLbl="parChTrans1D2" presStyleIdx="0" presStyleCnt="4"/>
      <dgm:spPr/>
    </dgm:pt>
    <dgm:pt modelId="{683F3894-E8DD-4249-B257-7181041A4EE8}" type="pres">
      <dgm:prSet presAssocID="{467927AD-759F-4827-A8F7-C82C8AD4409B}" presName="node" presStyleLbl="node1" presStyleIdx="0" presStyleCnt="4" custScaleX="165959" custScaleY="153348" custRadScaleRad="153319" custRadScaleInc="-131772">
        <dgm:presLayoutVars>
          <dgm:bulletEnabled val="1"/>
        </dgm:presLayoutVars>
      </dgm:prSet>
      <dgm:spPr>
        <a:prstGeom prst="hexagon">
          <a:avLst/>
        </a:prstGeom>
      </dgm:spPr>
    </dgm:pt>
    <dgm:pt modelId="{E94138EE-A9B2-4302-A580-75CE966BF091}" type="pres">
      <dgm:prSet presAssocID="{9540A8BB-3FC6-4CD9-BEFA-C801987CBE18}" presName="Name9" presStyleLbl="parChTrans1D2" presStyleIdx="1" presStyleCnt="4"/>
      <dgm:spPr/>
    </dgm:pt>
    <dgm:pt modelId="{7B29877E-BC58-443E-B05A-DD66A7DB17D5}" type="pres">
      <dgm:prSet presAssocID="{9540A8BB-3FC6-4CD9-BEFA-C801987CBE18}" presName="connTx" presStyleLbl="parChTrans1D2" presStyleIdx="1" presStyleCnt="4"/>
      <dgm:spPr/>
    </dgm:pt>
    <dgm:pt modelId="{DBD37445-8147-4577-AEE9-F8755DD80BDD}" type="pres">
      <dgm:prSet presAssocID="{757B25BB-3FD7-4D58-89E4-AAB89574FC12}" presName="node" presStyleLbl="node1" presStyleIdx="1" presStyleCnt="4" custScaleX="165959" custScaleY="158841" custRadScaleRad="152215" custRadScaleInc="-70844">
        <dgm:presLayoutVars>
          <dgm:bulletEnabled val="1"/>
        </dgm:presLayoutVars>
      </dgm:prSet>
      <dgm:spPr>
        <a:prstGeom prst="hexagon">
          <a:avLst/>
        </a:prstGeom>
      </dgm:spPr>
    </dgm:pt>
    <dgm:pt modelId="{F8B7661A-E52D-4C46-97C5-EBFB104DDA59}" type="pres">
      <dgm:prSet presAssocID="{29BFC871-46EF-46EE-9933-3ACD55914D78}" presName="Name9" presStyleLbl="parChTrans1D2" presStyleIdx="2" presStyleCnt="4"/>
      <dgm:spPr/>
    </dgm:pt>
    <dgm:pt modelId="{C6B254D9-9B39-4521-85DA-F46FD5A233AB}" type="pres">
      <dgm:prSet presAssocID="{29BFC871-46EF-46EE-9933-3ACD55914D78}" presName="connTx" presStyleLbl="parChTrans1D2" presStyleIdx="2" presStyleCnt="4"/>
      <dgm:spPr/>
    </dgm:pt>
    <dgm:pt modelId="{105B04BF-A623-435D-A038-4DC83F230827}" type="pres">
      <dgm:prSet presAssocID="{BB499B25-37C3-4AFA-B0D1-6C154BCDC4E0}" presName="node" presStyleLbl="node1" presStyleIdx="2" presStyleCnt="4" custScaleX="165959" custScaleY="144537" custRadScaleRad="149134" custRadScaleInc="-133505">
        <dgm:presLayoutVars>
          <dgm:bulletEnabled val="1"/>
        </dgm:presLayoutVars>
      </dgm:prSet>
      <dgm:spPr>
        <a:prstGeom prst="hexagon">
          <a:avLst/>
        </a:prstGeom>
      </dgm:spPr>
    </dgm:pt>
    <dgm:pt modelId="{B5921E25-794C-4D88-A130-475FD52E4A84}" type="pres">
      <dgm:prSet presAssocID="{26D84296-7B3F-4789-9CE2-D24DDA69876C}" presName="Name9" presStyleLbl="parChTrans1D2" presStyleIdx="3" presStyleCnt="4"/>
      <dgm:spPr/>
    </dgm:pt>
    <dgm:pt modelId="{93FB25B7-E74F-4E44-9F0B-DEC337FC2E08}" type="pres">
      <dgm:prSet presAssocID="{26D84296-7B3F-4789-9CE2-D24DDA69876C}" presName="connTx" presStyleLbl="parChTrans1D2" presStyleIdx="3" presStyleCnt="4"/>
      <dgm:spPr/>
    </dgm:pt>
    <dgm:pt modelId="{E2AAACDD-E4C5-40C6-B1C6-00F7BED8E2B1}" type="pres">
      <dgm:prSet presAssocID="{E7F3063E-71DF-4CB1-B022-E2527B6D8A73}" presName="node" presStyleLbl="node1" presStyleIdx="3" presStyleCnt="4" custScaleX="165959" custScaleY="143223" custRadScaleRad="149388" custRadScaleInc="-65875">
        <dgm:presLayoutVars>
          <dgm:bulletEnabled val="1"/>
        </dgm:presLayoutVars>
      </dgm:prSet>
      <dgm:spPr>
        <a:prstGeom prst="hexagon">
          <a:avLst/>
        </a:prstGeom>
      </dgm:spPr>
    </dgm:pt>
  </dgm:ptLst>
  <dgm:cxnLst>
    <dgm:cxn modelId="{6B139000-6934-431F-A238-AEC3783CE7A7}" type="presOf" srcId="{29BFC871-46EF-46EE-9933-3ACD55914D78}" destId="{C6B254D9-9B39-4521-85DA-F46FD5A233AB}" srcOrd="1" destOrd="0" presId="urn:microsoft.com/office/officeart/2005/8/layout/radial1"/>
    <dgm:cxn modelId="{D43F401D-90E7-405F-A991-D1B12F62E9A0}" type="presOf" srcId="{E7F3063E-71DF-4CB1-B022-E2527B6D8A73}" destId="{E2AAACDD-E4C5-40C6-B1C6-00F7BED8E2B1}" srcOrd="0" destOrd="0" presId="urn:microsoft.com/office/officeart/2005/8/layout/radial1"/>
    <dgm:cxn modelId="{1AA25428-F177-4B14-B330-175C0768B666}" srcId="{D3395A84-B471-4459-9252-DAE28079DF87}" destId="{3DEF799F-78AE-401F-8982-797EA194BB39}" srcOrd="0" destOrd="0" parTransId="{6FA22574-BED8-4BCB-AB42-9E2E4948D461}" sibTransId="{DD2A856F-77DB-49D3-8C91-3C7754920B5E}"/>
    <dgm:cxn modelId="{0B676C5C-0E14-482E-B748-768543092C67}" type="presOf" srcId="{3DEF799F-78AE-401F-8982-797EA194BB39}" destId="{4004518D-929A-431D-BE12-072C2224405D}" srcOrd="0" destOrd="0" presId="urn:microsoft.com/office/officeart/2005/8/layout/radial1"/>
    <dgm:cxn modelId="{D0C2064B-DD55-4609-9968-46A0DA9F81A4}" type="presOf" srcId="{757B25BB-3FD7-4D58-89E4-AAB89574FC12}" destId="{DBD37445-8147-4577-AEE9-F8755DD80BDD}" srcOrd="0" destOrd="0" presId="urn:microsoft.com/office/officeart/2005/8/layout/radial1"/>
    <dgm:cxn modelId="{703DD84B-F937-4B32-8F44-0315B5838492}" type="presOf" srcId="{12361A06-69CD-4B03-B4CB-F490A5B21DD1}" destId="{6157AABD-E0D9-4558-8FF9-641DF61A748B}" srcOrd="1" destOrd="0" presId="urn:microsoft.com/office/officeart/2005/8/layout/radial1"/>
    <dgm:cxn modelId="{1C3D3E74-A161-4C5D-92CC-827BDC33A98C}" type="presOf" srcId="{D3395A84-B471-4459-9252-DAE28079DF87}" destId="{E9000200-4C04-4570-8335-90348A992582}" srcOrd="0" destOrd="0" presId="urn:microsoft.com/office/officeart/2005/8/layout/radial1"/>
    <dgm:cxn modelId="{1B1A7B56-F2F8-4FC0-A18A-7FDD2C641D4A}" srcId="{3DEF799F-78AE-401F-8982-797EA194BB39}" destId="{467927AD-759F-4827-A8F7-C82C8AD4409B}" srcOrd="0" destOrd="0" parTransId="{12361A06-69CD-4B03-B4CB-F490A5B21DD1}" sibTransId="{C0D6132A-3D0A-4F26-8F1E-4CC4CB799313}"/>
    <dgm:cxn modelId="{58DDC385-60C0-49EF-A875-1920E8532DDA}" type="presOf" srcId="{26D84296-7B3F-4789-9CE2-D24DDA69876C}" destId="{93FB25B7-E74F-4E44-9F0B-DEC337FC2E08}" srcOrd="1" destOrd="0" presId="urn:microsoft.com/office/officeart/2005/8/layout/radial1"/>
    <dgm:cxn modelId="{FC3EC98C-3D27-4FDC-8544-B688737C5A45}" srcId="{3DEF799F-78AE-401F-8982-797EA194BB39}" destId="{757B25BB-3FD7-4D58-89E4-AAB89574FC12}" srcOrd="1" destOrd="0" parTransId="{9540A8BB-3FC6-4CD9-BEFA-C801987CBE18}" sibTransId="{6FE1CB86-B075-4087-95A2-50E4EC8A3CFC}"/>
    <dgm:cxn modelId="{8FB5F196-2B6F-4C13-848B-B795A869C15A}" type="presOf" srcId="{9540A8BB-3FC6-4CD9-BEFA-C801987CBE18}" destId="{7B29877E-BC58-443E-B05A-DD66A7DB17D5}" srcOrd="1" destOrd="0" presId="urn:microsoft.com/office/officeart/2005/8/layout/radial1"/>
    <dgm:cxn modelId="{6763EEA1-4B11-4BC2-A176-1A6F2B54540C}" type="presOf" srcId="{26D84296-7B3F-4789-9CE2-D24DDA69876C}" destId="{B5921E25-794C-4D88-A130-475FD52E4A84}" srcOrd="0" destOrd="0" presId="urn:microsoft.com/office/officeart/2005/8/layout/radial1"/>
    <dgm:cxn modelId="{C2B22CB9-AAD6-471D-9E61-4AD08C2860E2}" srcId="{3DEF799F-78AE-401F-8982-797EA194BB39}" destId="{E7F3063E-71DF-4CB1-B022-E2527B6D8A73}" srcOrd="3" destOrd="0" parTransId="{26D84296-7B3F-4789-9CE2-D24DDA69876C}" sibTransId="{4850029D-D8EF-4A16-8154-4F8D344E917D}"/>
    <dgm:cxn modelId="{3695A5BA-BA92-452B-92D5-8139324CAEA6}" type="presOf" srcId="{29BFC871-46EF-46EE-9933-3ACD55914D78}" destId="{F8B7661A-E52D-4C46-97C5-EBFB104DDA59}" srcOrd="0" destOrd="0" presId="urn:microsoft.com/office/officeart/2005/8/layout/radial1"/>
    <dgm:cxn modelId="{84B8E0CA-0A8A-4D8F-A0F3-BF64D781EB02}" type="presOf" srcId="{9540A8BB-3FC6-4CD9-BEFA-C801987CBE18}" destId="{E94138EE-A9B2-4302-A580-75CE966BF091}" srcOrd="0" destOrd="0" presId="urn:microsoft.com/office/officeart/2005/8/layout/radial1"/>
    <dgm:cxn modelId="{A344D7D5-5D7B-410C-9606-EFB1288785CF}" type="presOf" srcId="{467927AD-759F-4827-A8F7-C82C8AD4409B}" destId="{683F3894-E8DD-4249-B257-7181041A4EE8}" srcOrd="0" destOrd="0" presId="urn:microsoft.com/office/officeart/2005/8/layout/radial1"/>
    <dgm:cxn modelId="{297402E9-1248-4305-85B3-2D979D4342A6}" type="presOf" srcId="{12361A06-69CD-4B03-B4CB-F490A5B21DD1}" destId="{B7D555CA-42CB-490B-ADFF-15145621FD18}" srcOrd="0" destOrd="0" presId="urn:microsoft.com/office/officeart/2005/8/layout/radial1"/>
    <dgm:cxn modelId="{401C8EEE-FB25-4CB9-A332-8EE6503C4728}" srcId="{3DEF799F-78AE-401F-8982-797EA194BB39}" destId="{BB499B25-37C3-4AFA-B0D1-6C154BCDC4E0}" srcOrd="2" destOrd="0" parTransId="{29BFC871-46EF-46EE-9933-3ACD55914D78}" sibTransId="{2E94D693-A8B3-40F9-8C0A-A51DF4466191}"/>
    <dgm:cxn modelId="{0AE89BF0-8469-4BEF-83D1-B97FF5D6EBD5}" type="presOf" srcId="{BB499B25-37C3-4AFA-B0D1-6C154BCDC4E0}" destId="{105B04BF-A623-435D-A038-4DC83F230827}" srcOrd="0" destOrd="0" presId="urn:microsoft.com/office/officeart/2005/8/layout/radial1"/>
    <dgm:cxn modelId="{B34090D0-4FA0-4E29-8366-657ACA70E3AD}" type="presParOf" srcId="{E9000200-4C04-4570-8335-90348A992582}" destId="{4004518D-929A-431D-BE12-072C2224405D}" srcOrd="0" destOrd="0" presId="urn:microsoft.com/office/officeart/2005/8/layout/radial1"/>
    <dgm:cxn modelId="{98E8B811-F0A4-4F6D-9175-3EA884DD3831}" type="presParOf" srcId="{E9000200-4C04-4570-8335-90348A992582}" destId="{B7D555CA-42CB-490B-ADFF-15145621FD18}" srcOrd="1" destOrd="0" presId="urn:microsoft.com/office/officeart/2005/8/layout/radial1"/>
    <dgm:cxn modelId="{298BB3FC-97AC-41B1-B844-85A9606304F9}" type="presParOf" srcId="{B7D555CA-42CB-490B-ADFF-15145621FD18}" destId="{6157AABD-E0D9-4558-8FF9-641DF61A748B}" srcOrd="0" destOrd="0" presId="urn:microsoft.com/office/officeart/2005/8/layout/radial1"/>
    <dgm:cxn modelId="{CDF35D43-CD33-4A92-90E7-57A642A554E7}" type="presParOf" srcId="{E9000200-4C04-4570-8335-90348A992582}" destId="{683F3894-E8DD-4249-B257-7181041A4EE8}" srcOrd="2" destOrd="0" presId="urn:microsoft.com/office/officeart/2005/8/layout/radial1"/>
    <dgm:cxn modelId="{654C165F-F2BA-4CC3-A3D0-DDEF93C24F6E}" type="presParOf" srcId="{E9000200-4C04-4570-8335-90348A992582}" destId="{E94138EE-A9B2-4302-A580-75CE966BF091}" srcOrd="3" destOrd="0" presId="urn:microsoft.com/office/officeart/2005/8/layout/radial1"/>
    <dgm:cxn modelId="{BF10423A-E4DA-47AA-A26E-2221EA183D59}" type="presParOf" srcId="{E94138EE-A9B2-4302-A580-75CE966BF091}" destId="{7B29877E-BC58-443E-B05A-DD66A7DB17D5}" srcOrd="0" destOrd="0" presId="urn:microsoft.com/office/officeart/2005/8/layout/radial1"/>
    <dgm:cxn modelId="{C223A8A6-8696-4DE4-A8AC-3E452EF2BE73}" type="presParOf" srcId="{E9000200-4C04-4570-8335-90348A992582}" destId="{DBD37445-8147-4577-AEE9-F8755DD80BDD}" srcOrd="4" destOrd="0" presId="urn:microsoft.com/office/officeart/2005/8/layout/radial1"/>
    <dgm:cxn modelId="{A6DF8B17-6F3E-4DF7-96EC-20974CA26000}" type="presParOf" srcId="{E9000200-4C04-4570-8335-90348A992582}" destId="{F8B7661A-E52D-4C46-97C5-EBFB104DDA59}" srcOrd="5" destOrd="0" presId="urn:microsoft.com/office/officeart/2005/8/layout/radial1"/>
    <dgm:cxn modelId="{8C9B1BF6-1B8E-4BA8-A62A-E7D817A6380F}" type="presParOf" srcId="{F8B7661A-E52D-4C46-97C5-EBFB104DDA59}" destId="{C6B254D9-9B39-4521-85DA-F46FD5A233AB}" srcOrd="0" destOrd="0" presId="urn:microsoft.com/office/officeart/2005/8/layout/radial1"/>
    <dgm:cxn modelId="{23F8F592-C742-4BBA-BB44-43B2CD01691B}" type="presParOf" srcId="{E9000200-4C04-4570-8335-90348A992582}" destId="{105B04BF-A623-435D-A038-4DC83F230827}" srcOrd="6" destOrd="0" presId="urn:microsoft.com/office/officeart/2005/8/layout/radial1"/>
    <dgm:cxn modelId="{F2EED2DE-9748-4DD0-A9A8-C21494CDD4C5}" type="presParOf" srcId="{E9000200-4C04-4570-8335-90348A992582}" destId="{B5921E25-794C-4D88-A130-475FD52E4A84}" srcOrd="7" destOrd="0" presId="urn:microsoft.com/office/officeart/2005/8/layout/radial1"/>
    <dgm:cxn modelId="{3EF60F07-C75C-4434-9923-7F0AB8F5F30E}" type="presParOf" srcId="{B5921E25-794C-4D88-A130-475FD52E4A84}" destId="{93FB25B7-E74F-4E44-9F0B-DEC337FC2E08}" srcOrd="0" destOrd="0" presId="urn:microsoft.com/office/officeart/2005/8/layout/radial1"/>
    <dgm:cxn modelId="{C5820913-1F0C-4616-BB6E-6D3175E0A10D}" type="presParOf" srcId="{E9000200-4C04-4570-8335-90348A992582}" destId="{E2AAACDD-E4C5-40C6-B1C6-00F7BED8E2B1}" srcOrd="8"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3395A84-B471-4459-9252-DAE28079DF87}"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GB"/>
        </a:p>
      </dgm:t>
    </dgm:pt>
    <dgm:pt modelId="{3DEF799F-78AE-401F-8982-797EA194BB39}">
      <dgm:prSet phldrT="[Text]" custT="1"/>
      <dgm:spPr>
        <a:ln w="19050">
          <a:solidFill>
            <a:schemeClr val="bg2">
              <a:lumMod val="75000"/>
            </a:schemeClr>
          </a:solidFill>
        </a:ln>
      </dgm:spPr>
      <dgm:t>
        <a:bodyPr/>
        <a:lstStyle/>
        <a:p>
          <a:r>
            <a:rPr lang="en-US" sz="1600" b="1" dirty="0">
              <a:solidFill>
                <a:schemeClr val="tx1"/>
              </a:solidFill>
            </a:rPr>
            <a:t>Corporate Governance Awareness &amp; Disclosure Practices among Malaysian SMEs</a:t>
          </a:r>
          <a:endParaRPr lang="en-GB" sz="1600" b="1" dirty="0">
            <a:solidFill>
              <a:schemeClr val="tx1"/>
            </a:solidFill>
          </a:endParaRPr>
        </a:p>
      </dgm:t>
    </dgm:pt>
    <dgm:pt modelId="{6FA22574-BED8-4BCB-AB42-9E2E4948D461}" type="parTrans" cxnId="{1AA25428-F177-4B14-B330-175C0768B666}">
      <dgm:prSet/>
      <dgm:spPr/>
      <dgm:t>
        <a:bodyPr/>
        <a:lstStyle/>
        <a:p>
          <a:endParaRPr lang="en-GB" sz="1600">
            <a:solidFill>
              <a:schemeClr val="tx1"/>
            </a:solidFill>
          </a:endParaRPr>
        </a:p>
      </dgm:t>
    </dgm:pt>
    <dgm:pt modelId="{DD2A856F-77DB-49D3-8C91-3C7754920B5E}" type="sibTrans" cxnId="{1AA25428-F177-4B14-B330-175C0768B666}">
      <dgm:prSet/>
      <dgm:spPr/>
      <dgm:t>
        <a:bodyPr/>
        <a:lstStyle/>
        <a:p>
          <a:endParaRPr lang="en-GB" sz="1600">
            <a:solidFill>
              <a:schemeClr val="tx1"/>
            </a:solidFill>
          </a:endParaRPr>
        </a:p>
      </dgm:t>
    </dgm:pt>
    <dgm:pt modelId="{467927AD-759F-4827-A8F7-C82C8AD4409B}">
      <dgm:prSet phldrT="[Text]" custT="1"/>
      <dgm:spPr>
        <a:ln w="19050">
          <a:solidFill>
            <a:schemeClr val="bg2">
              <a:lumMod val="75000"/>
            </a:schemeClr>
          </a:solidFill>
        </a:ln>
      </dgm:spPr>
      <dgm:t>
        <a:bodyPr/>
        <a:lstStyle/>
        <a:p>
          <a:r>
            <a:rPr lang="en-US" sz="1600" dirty="0">
              <a:solidFill>
                <a:schemeClr val="tx1"/>
              </a:solidFill>
            </a:rPr>
            <a:t>Good awareness of CG concept does not translate to implementation of CG practices</a:t>
          </a:r>
          <a:endParaRPr lang="en-GB" sz="1600" dirty="0">
            <a:solidFill>
              <a:schemeClr val="tx1"/>
            </a:solidFill>
          </a:endParaRPr>
        </a:p>
      </dgm:t>
    </dgm:pt>
    <dgm:pt modelId="{12361A06-69CD-4B03-B4CB-F490A5B21DD1}" type="parTrans" cxnId="{1B1A7B56-F2F8-4FC0-A18A-7FDD2C641D4A}">
      <dgm:prSet custT="1"/>
      <dgm:spPr/>
      <dgm:t>
        <a:bodyPr/>
        <a:lstStyle/>
        <a:p>
          <a:endParaRPr lang="en-GB" sz="1600">
            <a:solidFill>
              <a:schemeClr val="tx1"/>
            </a:solidFill>
          </a:endParaRPr>
        </a:p>
      </dgm:t>
    </dgm:pt>
    <dgm:pt modelId="{C0D6132A-3D0A-4F26-8F1E-4CC4CB799313}" type="sibTrans" cxnId="{1B1A7B56-F2F8-4FC0-A18A-7FDD2C641D4A}">
      <dgm:prSet/>
      <dgm:spPr/>
      <dgm:t>
        <a:bodyPr/>
        <a:lstStyle/>
        <a:p>
          <a:endParaRPr lang="en-GB" sz="1600">
            <a:solidFill>
              <a:schemeClr val="tx1"/>
            </a:solidFill>
          </a:endParaRPr>
        </a:p>
      </dgm:t>
    </dgm:pt>
    <dgm:pt modelId="{757B25BB-3FD7-4D58-89E4-AAB89574FC12}">
      <dgm:prSet phldrT="[Text]" custT="1"/>
      <dgm:spPr>
        <a:ln w="19050">
          <a:solidFill>
            <a:schemeClr val="bg2">
              <a:lumMod val="75000"/>
            </a:schemeClr>
          </a:solidFill>
        </a:ln>
      </dgm:spPr>
      <dgm:t>
        <a:bodyPr/>
        <a:lstStyle/>
        <a:p>
          <a:r>
            <a:rPr lang="en-GB" sz="1600" dirty="0">
              <a:solidFill>
                <a:schemeClr val="tx1"/>
              </a:solidFill>
            </a:rPr>
            <a:t>Malaysian SMEs might not see tangible benefits of implementing &amp; disclosing CG practices</a:t>
          </a:r>
        </a:p>
      </dgm:t>
    </dgm:pt>
    <dgm:pt modelId="{9540A8BB-3FC6-4CD9-BEFA-C801987CBE18}" type="parTrans" cxnId="{FC3EC98C-3D27-4FDC-8544-B688737C5A45}">
      <dgm:prSet custT="1"/>
      <dgm:spPr/>
      <dgm:t>
        <a:bodyPr/>
        <a:lstStyle/>
        <a:p>
          <a:endParaRPr lang="en-GB" sz="1600">
            <a:solidFill>
              <a:schemeClr val="tx1"/>
            </a:solidFill>
          </a:endParaRPr>
        </a:p>
      </dgm:t>
    </dgm:pt>
    <dgm:pt modelId="{6FE1CB86-B075-4087-95A2-50E4EC8A3CFC}" type="sibTrans" cxnId="{FC3EC98C-3D27-4FDC-8544-B688737C5A45}">
      <dgm:prSet/>
      <dgm:spPr/>
      <dgm:t>
        <a:bodyPr/>
        <a:lstStyle/>
        <a:p>
          <a:endParaRPr lang="en-GB" sz="1600">
            <a:solidFill>
              <a:schemeClr val="tx1"/>
            </a:solidFill>
          </a:endParaRPr>
        </a:p>
      </dgm:t>
    </dgm:pt>
    <dgm:pt modelId="{BB499B25-37C3-4AFA-B0D1-6C154BCDC4E0}">
      <dgm:prSet phldrT="[Text]" custT="1"/>
      <dgm:spPr>
        <a:ln w="19050">
          <a:solidFill>
            <a:schemeClr val="bg2">
              <a:lumMod val="75000"/>
            </a:schemeClr>
          </a:solidFill>
        </a:ln>
      </dgm:spPr>
      <dgm:t>
        <a:bodyPr/>
        <a:lstStyle/>
        <a:p>
          <a:r>
            <a:rPr lang="en-US" sz="1600" dirty="0">
              <a:solidFill>
                <a:schemeClr val="tx1"/>
              </a:solidFill>
            </a:rPr>
            <a:t>The need for an establishment of CG code specifically tailored to SMEs</a:t>
          </a:r>
          <a:endParaRPr lang="en-GB" sz="1600" dirty="0">
            <a:solidFill>
              <a:schemeClr val="tx1"/>
            </a:solidFill>
          </a:endParaRPr>
        </a:p>
      </dgm:t>
    </dgm:pt>
    <dgm:pt modelId="{29BFC871-46EF-46EE-9933-3ACD55914D78}" type="parTrans" cxnId="{401C8EEE-FB25-4CB9-A332-8EE6503C4728}">
      <dgm:prSet custT="1"/>
      <dgm:spPr/>
      <dgm:t>
        <a:bodyPr/>
        <a:lstStyle/>
        <a:p>
          <a:endParaRPr lang="en-GB" sz="1600">
            <a:solidFill>
              <a:schemeClr val="tx1"/>
            </a:solidFill>
          </a:endParaRPr>
        </a:p>
      </dgm:t>
    </dgm:pt>
    <dgm:pt modelId="{2E94D693-A8B3-40F9-8C0A-A51DF4466191}" type="sibTrans" cxnId="{401C8EEE-FB25-4CB9-A332-8EE6503C4728}">
      <dgm:prSet/>
      <dgm:spPr/>
      <dgm:t>
        <a:bodyPr/>
        <a:lstStyle/>
        <a:p>
          <a:endParaRPr lang="en-GB" sz="1600">
            <a:solidFill>
              <a:schemeClr val="tx1"/>
            </a:solidFill>
          </a:endParaRPr>
        </a:p>
      </dgm:t>
    </dgm:pt>
    <dgm:pt modelId="{E7F3063E-71DF-4CB1-B022-E2527B6D8A73}">
      <dgm:prSet phldrT="[Text]" custT="1"/>
      <dgm:spPr>
        <a:ln w="19050">
          <a:solidFill>
            <a:schemeClr val="bg2">
              <a:lumMod val="75000"/>
            </a:schemeClr>
          </a:solidFill>
        </a:ln>
      </dgm:spPr>
      <dgm:t>
        <a:bodyPr/>
        <a:lstStyle/>
        <a:p>
          <a:r>
            <a:rPr lang="en-US" sz="1600" dirty="0">
              <a:solidFill>
                <a:schemeClr val="tx1"/>
              </a:solidFill>
            </a:rPr>
            <a:t>Possible causes: no regulatory requirements/ no external pressures/lack of resources</a:t>
          </a:r>
          <a:endParaRPr lang="en-GB" sz="1600" dirty="0">
            <a:solidFill>
              <a:schemeClr val="tx1"/>
            </a:solidFill>
          </a:endParaRPr>
        </a:p>
      </dgm:t>
    </dgm:pt>
    <dgm:pt modelId="{4850029D-D8EF-4A16-8154-4F8D344E917D}" type="sibTrans" cxnId="{C2B22CB9-AAD6-471D-9E61-4AD08C2860E2}">
      <dgm:prSet/>
      <dgm:spPr/>
      <dgm:t>
        <a:bodyPr/>
        <a:lstStyle/>
        <a:p>
          <a:endParaRPr lang="en-GB"/>
        </a:p>
      </dgm:t>
    </dgm:pt>
    <dgm:pt modelId="{26D84296-7B3F-4789-9CE2-D24DDA69876C}" type="parTrans" cxnId="{C2B22CB9-AAD6-471D-9E61-4AD08C2860E2}">
      <dgm:prSet/>
      <dgm:spPr/>
      <dgm:t>
        <a:bodyPr/>
        <a:lstStyle/>
        <a:p>
          <a:endParaRPr lang="en-GB"/>
        </a:p>
      </dgm:t>
    </dgm:pt>
    <dgm:pt modelId="{E9000200-4C04-4570-8335-90348A992582}" type="pres">
      <dgm:prSet presAssocID="{D3395A84-B471-4459-9252-DAE28079DF87}" presName="cycle" presStyleCnt="0">
        <dgm:presLayoutVars>
          <dgm:chMax val="1"/>
          <dgm:dir/>
          <dgm:animLvl val="ctr"/>
          <dgm:resizeHandles val="exact"/>
        </dgm:presLayoutVars>
      </dgm:prSet>
      <dgm:spPr/>
    </dgm:pt>
    <dgm:pt modelId="{4004518D-929A-431D-BE12-072C2224405D}" type="pres">
      <dgm:prSet presAssocID="{3DEF799F-78AE-401F-8982-797EA194BB39}" presName="centerShape" presStyleLbl="node0" presStyleIdx="0" presStyleCnt="1" custScaleX="154372" custScaleY="133100" custLinFactNeighborX="0" custLinFactNeighborY="1502"/>
      <dgm:spPr>
        <a:prstGeom prst="flowChartAlternateProcess">
          <a:avLst/>
        </a:prstGeom>
      </dgm:spPr>
    </dgm:pt>
    <dgm:pt modelId="{B7D555CA-42CB-490B-ADFF-15145621FD18}" type="pres">
      <dgm:prSet presAssocID="{12361A06-69CD-4B03-B4CB-F490A5B21DD1}" presName="Name9" presStyleLbl="parChTrans1D2" presStyleIdx="0" presStyleCnt="4"/>
      <dgm:spPr/>
    </dgm:pt>
    <dgm:pt modelId="{6157AABD-E0D9-4558-8FF9-641DF61A748B}" type="pres">
      <dgm:prSet presAssocID="{12361A06-69CD-4B03-B4CB-F490A5B21DD1}" presName="connTx" presStyleLbl="parChTrans1D2" presStyleIdx="0" presStyleCnt="4"/>
      <dgm:spPr/>
    </dgm:pt>
    <dgm:pt modelId="{683F3894-E8DD-4249-B257-7181041A4EE8}" type="pres">
      <dgm:prSet presAssocID="{467927AD-759F-4827-A8F7-C82C8AD4409B}" presName="node" presStyleLbl="node1" presStyleIdx="0" presStyleCnt="4" custScaleX="165959" custScaleY="153348" custRadScaleRad="153319" custRadScaleInc="-131772">
        <dgm:presLayoutVars>
          <dgm:bulletEnabled val="1"/>
        </dgm:presLayoutVars>
      </dgm:prSet>
      <dgm:spPr>
        <a:prstGeom prst="hexagon">
          <a:avLst/>
        </a:prstGeom>
      </dgm:spPr>
    </dgm:pt>
    <dgm:pt modelId="{E94138EE-A9B2-4302-A580-75CE966BF091}" type="pres">
      <dgm:prSet presAssocID="{9540A8BB-3FC6-4CD9-BEFA-C801987CBE18}" presName="Name9" presStyleLbl="parChTrans1D2" presStyleIdx="1" presStyleCnt="4"/>
      <dgm:spPr/>
    </dgm:pt>
    <dgm:pt modelId="{7B29877E-BC58-443E-B05A-DD66A7DB17D5}" type="pres">
      <dgm:prSet presAssocID="{9540A8BB-3FC6-4CD9-BEFA-C801987CBE18}" presName="connTx" presStyleLbl="parChTrans1D2" presStyleIdx="1" presStyleCnt="4"/>
      <dgm:spPr/>
    </dgm:pt>
    <dgm:pt modelId="{DBD37445-8147-4577-AEE9-F8755DD80BDD}" type="pres">
      <dgm:prSet presAssocID="{757B25BB-3FD7-4D58-89E4-AAB89574FC12}" presName="node" presStyleLbl="node1" presStyleIdx="1" presStyleCnt="4" custScaleX="165959" custScaleY="158841" custRadScaleRad="152215" custRadScaleInc="-70844">
        <dgm:presLayoutVars>
          <dgm:bulletEnabled val="1"/>
        </dgm:presLayoutVars>
      </dgm:prSet>
      <dgm:spPr>
        <a:prstGeom prst="hexagon">
          <a:avLst/>
        </a:prstGeom>
      </dgm:spPr>
    </dgm:pt>
    <dgm:pt modelId="{F8B7661A-E52D-4C46-97C5-EBFB104DDA59}" type="pres">
      <dgm:prSet presAssocID="{29BFC871-46EF-46EE-9933-3ACD55914D78}" presName="Name9" presStyleLbl="parChTrans1D2" presStyleIdx="2" presStyleCnt="4"/>
      <dgm:spPr/>
    </dgm:pt>
    <dgm:pt modelId="{C6B254D9-9B39-4521-85DA-F46FD5A233AB}" type="pres">
      <dgm:prSet presAssocID="{29BFC871-46EF-46EE-9933-3ACD55914D78}" presName="connTx" presStyleLbl="parChTrans1D2" presStyleIdx="2" presStyleCnt="4"/>
      <dgm:spPr/>
    </dgm:pt>
    <dgm:pt modelId="{105B04BF-A623-435D-A038-4DC83F230827}" type="pres">
      <dgm:prSet presAssocID="{BB499B25-37C3-4AFA-B0D1-6C154BCDC4E0}" presName="node" presStyleLbl="node1" presStyleIdx="2" presStyleCnt="4" custScaleX="165959" custScaleY="144537" custRadScaleRad="149134" custRadScaleInc="-133505">
        <dgm:presLayoutVars>
          <dgm:bulletEnabled val="1"/>
        </dgm:presLayoutVars>
      </dgm:prSet>
      <dgm:spPr>
        <a:prstGeom prst="hexagon">
          <a:avLst/>
        </a:prstGeom>
      </dgm:spPr>
    </dgm:pt>
    <dgm:pt modelId="{B5921E25-794C-4D88-A130-475FD52E4A84}" type="pres">
      <dgm:prSet presAssocID="{26D84296-7B3F-4789-9CE2-D24DDA69876C}" presName="Name9" presStyleLbl="parChTrans1D2" presStyleIdx="3" presStyleCnt="4"/>
      <dgm:spPr/>
    </dgm:pt>
    <dgm:pt modelId="{93FB25B7-E74F-4E44-9F0B-DEC337FC2E08}" type="pres">
      <dgm:prSet presAssocID="{26D84296-7B3F-4789-9CE2-D24DDA69876C}" presName="connTx" presStyleLbl="parChTrans1D2" presStyleIdx="3" presStyleCnt="4"/>
      <dgm:spPr/>
    </dgm:pt>
    <dgm:pt modelId="{E2AAACDD-E4C5-40C6-B1C6-00F7BED8E2B1}" type="pres">
      <dgm:prSet presAssocID="{E7F3063E-71DF-4CB1-B022-E2527B6D8A73}" presName="node" presStyleLbl="node1" presStyleIdx="3" presStyleCnt="4" custScaleX="165959" custScaleY="143223" custRadScaleRad="149388" custRadScaleInc="-65875">
        <dgm:presLayoutVars>
          <dgm:bulletEnabled val="1"/>
        </dgm:presLayoutVars>
      </dgm:prSet>
      <dgm:spPr>
        <a:prstGeom prst="hexagon">
          <a:avLst/>
        </a:prstGeom>
      </dgm:spPr>
    </dgm:pt>
  </dgm:ptLst>
  <dgm:cxnLst>
    <dgm:cxn modelId="{6B139000-6934-431F-A238-AEC3783CE7A7}" type="presOf" srcId="{29BFC871-46EF-46EE-9933-3ACD55914D78}" destId="{C6B254D9-9B39-4521-85DA-F46FD5A233AB}" srcOrd="1" destOrd="0" presId="urn:microsoft.com/office/officeart/2005/8/layout/radial1"/>
    <dgm:cxn modelId="{D43F401D-90E7-405F-A991-D1B12F62E9A0}" type="presOf" srcId="{E7F3063E-71DF-4CB1-B022-E2527B6D8A73}" destId="{E2AAACDD-E4C5-40C6-B1C6-00F7BED8E2B1}" srcOrd="0" destOrd="0" presId="urn:microsoft.com/office/officeart/2005/8/layout/radial1"/>
    <dgm:cxn modelId="{1AA25428-F177-4B14-B330-175C0768B666}" srcId="{D3395A84-B471-4459-9252-DAE28079DF87}" destId="{3DEF799F-78AE-401F-8982-797EA194BB39}" srcOrd="0" destOrd="0" parTransId="{6FA22574-BED8-4BCB-AB42-9E2E4948D461}" sibTransId="{DD2A856F-77DB-49D3-8C91-3C7754920B5E}"/>
    <dgm:cxn modelId="{0B676C5C-0E14-482E-B748-768543092C67}" type="presOf" srcId="{3DEF799F-78AE-401F-8982-797EA194BB39}" destId="{4004518D-929A-431D-BE12-072C2224405D}" srcOrd="0" destOrd="0" presId="urn:microsoft.com/office/officeart/2005/8/layout/radial1"/>
    <dgm:cxn modelId="{D0C2064B-DD55-4609-9968-46A0DA9F81A4}" type="presOf" srcId="{757B25BB-3FD7-4D58-89E4-AAB89574FC12}" destId="{DBD37445-8147-4577-AEE9-F8755DD80BDD}" srcOrd="0" destOrd="0" presId="urn:microsoft.com/office/officeart/2005/8/layout/radial1"/>
    <dgm:cxn modelId="{703DD84B-F937-4B32-8F44-0315B5838492}" type="presOf" srcId="{12361A06-69CD-4B03-B4CB-F490A5B21DD1}" destId="{6157AABD-E0D9-4558-8FF9-641DF61A748B}" srcOrd="1" destOrd="0" presId="urn:microsoft.com/office/officeart/2005/8/layout/radial1"/>
    <dgm:cxn modelId="{1C3D3E74-A161-4C5D-92CC-827BDC33A98C}" type="presOf" srcId="{D3395A84-B471-4459-9252-DAE28079DF87}" destId="{E9000200-4C04-4570-8335-90348A992582}" srcOrd="0" destOrd="0" presId="urn:microsoft.com/office/officeart/2005/8/layout/radial1"/>
    <dgm:cxn modelId="{1B1A7B56-F2F8-4FC0-A18A-7FDD2C641D4A}" srcId="{3DEF799F-78AE-401F-8982-797EA194BB39}" destId="{467927AD-759F-4827-A8F7-C82C8AD4409B}" srcOrd="0" destOrd="0" parTransId="{12361A06-69CD-4B03-B4CB-F490A5B21DD1}" sibTransId="{C0D6132A-3D0A-4F26-8F1E-4CC4CB799313}"/>
    <dgm:cxn modelId="{58DDC385-60C0-49EF-A875-1920E8532DDA}" type="presOf" srcId="{26D84296-7B3F-4789-9CE2-D24DDA69876C}" destId="{93FB25B7-E74F-4E44-9F0B-DEC337FC2E08}" srcOrd="1" destOrd="0" presId="urn:microsoft.com/office/officeart/2005/8/layout/radial1"/>
    <dgm:cxn modelId="{FC3EC98C-3D27-4FDC-8544-B688737C5A45}" srcId="{3DEF799F-78AE-401F-8982-797EA194BB39}" destId="{757B25BB-3FD7-4D58-89E4-AAB89574FC12}" srcOrd="1" destOrd="0" parTransId="{9540A8BB-3FC6-4CD9-BEFA-C801987CBE18}" sibTransId="{6FE1CB86-B075-4087-95A2-50E4EC8A3CFC}"/>
    <dgm:cxn modelId="{8FB5F196-2B6F-4C13-848B-B795A869C15A}" type="presOf" srcId="{9540A8BB-3FC6-4CD9-BEFA-C801987CBE18}" destId="{7B29877E-BC58-443E-B05A-DD66A7DB17D5}" srcOrd="1" destOrd="0" presId="urn:microsoft.com/office/officeart/2005/8/layout/radial1"/>
    <dgm:cxn modelId="{6763EEA1-4B11-4BC2-A176-1A6F2B54540C}" type="presOf" srcId="{26D84296-7B3F-4789-9CE2-D24DDA69876C}" destId="{B5921E25-794C-4D88-A130-475FD52E4A84}" srcOrd="0" destOrd="0" presId="urn:microsoft.com/office/officeart/2005/8/layout/radial1"/>
    <dgm:cxn modelId="{C2B22CB9-AAD6-471D-9E61-4AD08C2860E2}" srcId="{3DEF799F-78AE-401F-8982-797EA194BB39}" destId="{E7F3063E-71DF-4CB1-B022-E2527B6D8A73}" srcOrd="3" destOrd="0" parTransId="{26D84296-7B3F-4789-9CE2-D24DDA69876C}" sibTransId="{4850029D-D8EF-4A16-8154-4F8D344E917D}"/>
    <dgm:cxn modelId="{3695A5BA-BA92-452B-92D5-8139324CAEA6}" type="presOf" srcId="{29BFC871-46EF-46EE-9933-3ACD55914D78}" destId="{F8B7661A-E52D-4C46-97C5-EBFB104DDA59}" srcOrd="0" destOrd="0" presId="urn:microsoft.com/office/officeart/2005/8/layout/radial1"/>
    <dgm:cxn modelId="{84B8E0CA-0A8A-4D8F-A0F3-BF64D781EB02}" type="presOf" srcId="{9540A8BB-3FC6-4CD9-BEFA-C801987CBE18}" destId="{E94138EE-A9B2-4302-A580-75CE966BF091}" srcOrd="0" destOrd="0" presId="urn:microsoft.com/office/officeart/2005/8/layout/radial1"/>
    <dgm:cxn modelId="{A344D7D5-5D7B-410C-9606-EFB1288785CF}" type="presOf" srcId="{467927AD-759F-4827-A8F7-C82C8AD4409B}" destId="{683F3894-E8DD-4249-B257-7181041A4EE8}" srcOrd="0" destOrd="0" presId="urn:microsoft.com/office/officeart/2005/8/layout/radial1"/>
    <dgm:cxn modelId="{297402E9-1248-4305-85B3-2D979D4342A6}" type="presOf" srcId="{12361A06-69CD-4B03-B4CB-F490A5B21DD1}" destId="{B7D555CA-42CB-490B-ADFF-15145621FD18}" srcOrd="0" destOrd="0" presId="urn:microsoft.com/office/officeart/2005/8/layout/radial1"/>
    <dgm:cxn modelId="{401C8EEE-FB25-4CB9-A332-8EE6503C4728}" srcId="{3DEF799F-78AE-401F-8982-797EA194BB39}" destId="{BB499B25-37C3-4AFA-B0D1-6C154BCDC4E0}" srcOrd="2" destOrd="0" parTransId="{29BFC871-46EF-46EE-9933-3ACD55914D78}" sibTransId="{2E94D693-A8B3-40F9-8C0A-A51DF4466191}"/>
    <dgm:cxn modelId="{0AE89BF0-8469-4BEF-83D1-B97FF5D6EBD5}" type="presOf" srcId="{BB499B25-37C3-4AFA-B0D1-6C154BCDC4E0}" destId="{105B04BF-A623-435D-A038-4DC83F230827}" srcOrd="0" destOrd="0" presId="urn:microsoft.com/office/officeart/2005/8/layout/radial1"/>
    <dgm:cxn modelId="{B34090D0-4FA0-4E29-8366-657ACA70E3AD}" type="presParOf" srcId="{E9000200-4C04-4570-8335-90348A992582}" destId="{4004518D-929A-431D-BE12-072C2224405D}" srcOrd="0" destOrd="0" presId="urn:microsoft.com/office/officeart/2005/8/layout/radial1"/>
    <dgm:cxn modelId="{98E8B811-F0A4-4F6D-9175-3EA884DD3831}" type="presParOf" srcId="{E9000200-4C04-4570-8335-90348A992582}" destId="{B7D555CA-42CB-490B-ADFF-15145621FD18}" srcOrd="1" destOrd="0" presId="urn:microsoft.com/office/officeart/2005/8/layout/radial1"/>
    <dgm:cxn modelId="{298BB3FC-97AC-41B1-B844-85A9606304F9}" type="presParOf" srcId="{B7D555CA-42CB-490B-ADFF-15145621FD18}" destId="{6157AABD-E0D9-4558-8FF9-641DF61A748B}" srcOrd="0" destOrd="0" presId="urn:microsoft.com/office/officeart/2005/8/layout/radial1"/>
    <dgm:cxn modelId="{CDF35D43-CD33-4A92-90E7-57A642A554E7}" type="presParOf" srcId="{E9000200-4C04-4570-8335-90348A992582}" destId="{683F3894-E8DD-4249-B257-7181041A4EE8}" srcOrd="2" destOrd="0" presId="urn:microsoft.com/office/officeart/2005/8/layout/radial1"/>
    <dgm:cxn modelId="{654C165F-F2BA-4CC3-A3D0-DDEF93C24F6E}" type="presParOf" srcId="{E9000200-4C04-4570-8335-90348A992582}" destId="{E94138EE-A9B2-4302-A580-75CE966BF091}" srcOrd="3" destOrd="0" presId="urn:microsoft.com/office/officeart/2005/8/layout/radial1"/>
    <dgm:cxn modelId="{BF10423A-E4DA-47AA-A26E-2221EA183D59}" type="presParOf" srcId="{E94138EE-A9B2-4302-A580-75CE966BF091}" destId="{7B29877E-BC58-443E-B05A-DD66A7DB17D5}" srcOrd="0" destOrd="0" presId="urn:microsoft.com/office/officeart/2005/8/layout/radial1"/>
    <dgm:cxn modelId="{C223A8A6-8696-4DE4-A8AC-3E452EF2BE73}" type="presParOf" srcId="{E9000200-4C04-4570-8335-90348A992582}" destId="{DBD37445-8147-4577-AEE9-F8755DD80BDD}" srcOrd="4" destOrd="0" presId="urn:microsoft.com/office/officeart/2005/8/layout/radial1"/>
    <dgm:cxn modelId="{A6DF8B17-6F3E-4DF7-96EC-20974CA26000}" type="presParOf" srcId="{E9000200-4C04-4570-8335-90348A992582}" destId="{F8B7661A-E52D-4C46-97C5-EBFB104DDA59}" srcOrd="5" destOrd="0" presId="urn:microsoft.com/office/officeart/2005/8/layout/radial1"/>
    <dgm:cxn modelId="{8C9B1BF6-1B8E-4BA8-A62A-E7D817A6380F}" type="presParOf" srcId="{F8B7661A-E52D-4C46-97C5-EBFB104DDA59}" destId="{C6B254D9-9B39-4521-85DA-F46FD5A233AB}" srcOrd="0" destOrd="0" presId="urn:microsoft.com/office/officeart/2005/8/layout/radial1"/>
    <dgm:cxn modelId="{23F8F592-C742-4BBA-BB44-43B2CD01691B}" type="presParOf" srcId="{E9000200-4C04-4570-8335-90348A992582}" destId="{105B04BF-A623-435D-A038-4DC83F230827}" srcOrd="6" destOrd="0" presId="urn:microsoft.com/office/officeart/2005/8/layout/radial1"/>
    <dgm:cxn modelId="{F2EED2DE-9748-4DD0-A9A8-C21494CDD4C5}" type="presParOf" srcId="{E9000200-4C04-4570-8335-90348A992582}" destId="{B5921E25-794C-4D88-A130-475FD52E4A84}" srcOrd="7" destOrd="0" presId="urn:microsoft.com/office/officeart/2005/8/layout/radial1"/>
    <dgm:cxn modelId="{3EF60F07-C75C-4434-9923-7F0AB8F5F30E}" type="presParOf" srcId="{B5921E25-794C-4D88-A130-475FD52E4A84}" destId="{93FB25B7-E74F-4E44-9F0B-DEC337FC2E08}" srcOrd="0" destOrd="0" presId="urn:microsoft.com/office/officeart/2005/8/layout/radial1"/>
    <dgm:cxn modelId="{C5820913-1F0C-4616-BB6E-6D3175E0A10D}" type="presParOf" srcId="{E9000200-4C04-4570-8335-90348A992582}" destId="{E2AAACDD-E4C5-40C6-B1C6-00F7BED8E2B1}" srcOrd="8"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3395A84-B471-4459-9252-DAE28079DF87}" type="doc">
      <dgm:prSet loTypeId="urn:microsoft.com/office/officeart/2005/8/layout/radial1" loCatId="cycle" qsTypeId="urn:microsoft.com/office/officeart/2005/8/quickstyle/simple1" qsCatId="simple" csTypeId="urn:microsoft.com/office/officeart/2005/8/colors/accent0_2" csCatId="mainScheme" phldr="1"/>
      <dgm:spPr/>
      <dgm:t>
        <a:bodyPr/>
        <a:lstStyle/>
        <a:p>
          <a:endParaRPr lang="en-GB"/>
        </a:p>
      </dgm:t>
    </dgm:pt>
    <dgm:pt modelId="{3DEF799F-78AE-401F-8982-797EA194BB39}">
      <dgm:prSet phldrT="[Text]" custT="1"/>
      <dgm:spPr>
        <a:ln w="19050">
          <a:solidFill>
            <a:schemeClr val="bg2">
              <a:lumMod val="75000"/>
            </a:schemeClr>
          </a:solidFill>
        </a:ln>
      </dgm:spPr>
      <dgm:t>
        <a:bodyPr/>
        <a:lstStyle/>
        <a:p>
          <a:r>
            <a:rPr lang="en-GB" sz="1600" b="1" dirty="0">
              <a:solidFill>
                <a:schemeClr val="tx1"/>
              </a:solidFill>
            </a:rPr>
            <a:t>Research limitations and future research</a:t>
          </a:r>
        </a:p>
      </dgm:t>
    </dgm:pt>
    <dgm:pt modelId="{6FA22574-BED8-4BCB-AB42-9E2E4948D461}" type="parTrans" cxnId="{1AA25428-F177-4B14-B330-175C0768B666}">
      <dgm:prSet/>
      <dgm:spPr/>
      <dgm:t>
        <a:bodyPr/>
        <a:lstStyle/>
        <a:p>
          <a:endParaRPr lang="en-GB" sz="1600">
            <a:solidFill>
              <a:schemeClr val="tx1"/>
            </a:solidFill>
          </a:endParaRPr>
        </a:p>
      </dgm:t>
    </dgm:pt>
    <dgm:pt modelId="{DD2A856F-77DB-49D3-8C91-3C7754920B5E}" type="sibTrans" cxnId="{1AA25428-F177-4B14-B330-175C0768B666}">
      <dgm:prSet/>
      <dgm:spPr/>
      <dgm:t>
        <a:bodyPr/>
        <a:lstStyle/>
        <a:p>
          <a:endParaRPr lang="en-GB" sz="1600">
            <a:solidFill>
              <a:schemeClr val="tx1"/>
            </a:solidFill>
          </a:endParaRPr>
        </a:p>
      </dgm:t>
    </dgm:pt>
    <dgm:pt modelId="{467927AD-759F-4827-A8F7-C82C8AD4409B}">
      <dgm:prSet phldrT="[Text]" custT="1"/>
      <dgm:spPr>
        <a:ln w="19050">
          <a:solidFill>
            <a:schemeClr val="bg2">
              <a:lumMod val="75000"/>
            </a:schemeClr>
          </a:solidFill>
        </a:ln>
      </dgm:spPr>
      <dgm:t>
        <a:bodyPr/>
        <a:lstStyle/>
        <a:p>
          <a:r>
            <a:rPr lang="en-US" sz="1600" dirty="0">
              <a:solidFill>
                <a:schemeClr val="tx1"/>
              </a:solidFill>
            </a:rPr>
            <a:t>This is preliminary research, number of respondents are not representing the whole population</a:t>
          </a:r>
          <a:endParaRPr lang="en-GB" sz="1600" dirty="0">
            <a:solidFill>
              <a:schemeClr val="tx1"/>
            </a:solidFill>
          </a:endParaRPr>
        </a:p>
      </dgm:t>
    </dgm:pt>
    <dgm:pt modelId="{12361A06-69CD-4B03-B4CB-F490A5B21DD1}" type="parTrans" cxnId="{1B1A7B56-F2F8-4FC0-A18A-7FDD2C641D4A}">
      <dgm:prSet custT="1"/>
      <dgm:spPr/>
      <dgm:t>
        <a:bodyPr/>
        <a:lstStyle/>
        <a:p>
          <a:endParaRPr lang="en-GB" sz="1600">
            <a:solidFill>
              <a:schemeClr val="tx1"/>
            </a:solidFill>
          </a:endParaRPr>
        </a:p>
      </dgm:t>
    </dgm:pt>
    <dgm:pt modelId="{C0D6132A-3D0A-4F26-8F1E-4CC4CB799313}" type="sibTrans" cxnId="{1B1A7B56-F2F8-4FC0-A18A-7FDD2C641D4A}">
      <dgm:prSet/>
      <dgm:spPr/>
      <dgm:t>
        <a:bodyPr/>
        <a:lstStyle/>
        <a:p>
          <a:endParaRPr lang="en-GB" sz="1600">
            <a:solidFill>
              <a:schemeClr val="tx1"/>
            </a:solidFill>
          </a:endParaRPr>
        </a:p>
      </dgm:t>
    </dgm:pt>
    <dgm:pt modelId="{757B25BB-3FD7-4D58-89E4-AAB89574FC12}">
      <dgm:prSet phldrT="[Text]" custT="1"/>
      <dgm:spPr>
        <a:ln w="19050">
          <a:solidFill>
            <a:schemeClr val="bg2">
              <a:lumMod val="75000"/>
            </a:schemeClr>
          </a:solidFill>
        </a:ln>
      </dgm:spPr>
      <dgm:t>
        <a:bodyPr/>
        <a:lstStyle/>
        <a:p>
          <a:r>
            <a:rPr lang="en-GB" sz="1600" dirty="0">
              <a:solidFill>
                <a:schemeClr val="tx1"/>
              </a:solidFill>
            </a:rPr>
            <a:t>Only basic questions are asked to garner the basic understanding from Malaysian SMEs</a:t>
          </a:r>
        </a:p>
      </dgm:t>
    </dgm:pt>
    <dgm:pt modelId="{9540A8BB-3FC6-4CD9-BEFA-C801987CBE18}" type="parTrans" cxnId="{FC3EC98C-3D27-4FDC-8544-B688737C5A45}">
      <dgm:prSet custT="1"/>
      <dgm:spPr/>
      <dgm:t>
        <a:bodyPr/>
        <a:lstStyle/>
        <a:p>
          <a:endParaRPr lang="en-GB" sz="1600">
            <a:solidFill>
              <a:schemeClr val="tx1"/>
            </a:solidFill>
          </a:endParaRPr>
        </a:p>
      </dgm:t>
    </dgm:pt>
    <dgm:pt modelId="{6FE1CB86-B075-4087-95A2-50E4EC8A3CFC}" type="sibTrans" cxnId="{FC3EC98C-3D27-4FDC-8544-B688737C5A45}">
      <dgm:prSet/>
      <dgm:spPr/>
      <dgm:t>
        <a:bodyPr/>
        <a:lstStyle/>
        <a:p>
          <a:endParaRPr lang="en-GB" sz="1600">
            <a:solidFill>
              <a:schemeClr val="tx1"/>
            </a:solidFill>
          </a:endParaRPr>
        </a:p>
      </dgm:t>
    </dgm:pt>
    <dgm:pt modelId="{C552374D-1AA5-4698-8477-AECA47D5236B}">
      <dgm:prSet phldrT="[Text]" custT="1"/>
      <dgm:spPr>
        <a:ln w="19050">
          <a:solidFill>
            <a:schemeClr val="bg2">
              <a:lumMod val="75000"/>
            </a:schemeClr>
          </a:solidFill>
        </a:ln>
      </dgm:spPr>
      <dgm:t>
        <a:bodyPr/>
        <a:lstStyle/>
        <a:p>
          <a:r>
            <a:rPr lang="en-US" sz="1600" dirty="0">
              <a:solidFill>
                <a:schemeClr val="tx1"/>
              </a:solidFill>
            </a:rPr>
            <a:t>Future research might employ interview methods to get deeper understanding on the barriers of implementing CG in smaller businesses</a:t>
          </a:r>
          <a:endParaRPr lang="en-GB" sz="1600" dirty="0">
            <a:solidFill>
              <a:schemeClr val="tx1"/>
            </a:solidFill>
          </a:endParaRPr>
        </a:p>
      </dgm:t>
    </dgm:pt>
    <dgm:pt modelId="{6EEF1F6A-0A91-49AF-AE54-0E4090F98010}" type="parTrans" cxnId="{DCF8A8D3-82A0-4AE6-85C3-B733C17E40B6}">
      <dgm:prSet custT="1"/>
      <dgm:spPr/>
      <dgm:t>
        <a:bodyPr/>
        <a:lstStyle/>
        <a:p>
          <a:endParaRPr lang="en-GB" sz="1600">
            <a:solidFill>
              <a:schemeClr val="tx1"/>
            </a:solidFill>
          </a:endParaRPr>
        </a:p>
      </dgm:t>
    </dgm:pt>
    <dgm:pt modelId="{C5A906DA-C96E-40A8-9072-4E434E590F9A}" type="sibTrans" cxnId="{DCF8A8D3-82A0-4AE6-85C3-B733C17E40B6}">
      <dgm:prSet/>
      <dgm:spPr/>
      <dgm:t>
        <a:bodyPr/>
        <a:lstStyle/>
        <a:p>
          <a:endParaRPr lang="en-GB" sz="1600">
            <a:solidFill>
              <a:schemeClr val="tx1"/>
            </a:solidFill>
          </a:endParaRPr>
        </a:p>
      </dgm:t>
    </dgm:pt>
    <dgm:pt modelId="{E9000200-4C04-4570-8335-90348A992582}" type="pres">
      <dgm:prSet presAssocID="{D3395A84-B471-4459-9252-DAE28079DF87}" presName="cycle" presStyleCnt="0">
        <dgm:presLayoutVars>
          <dgm:chMax val="1"/>
          <dgm:dir/>
          <dgm:animLvl val="ctr"/>
          <dgm:resizeHandles val="exact"/>
        </dgm:presLayoutVars>
      </dgm:prSet>
      <dgm:spPr/>
    </dgm:pt>
    <dgm:pt modelId="{4004518D-929A-431D-BE12-072C2224405D}" type="pres">
      <dgm:prSet presAssocID="{3DEF799F-78AE-401F-8982-797EA194BB39}" presName="centerShape" presStyleLbl="node0" presStyleIdx="0" presStyleCnt="1" custScaleX="154372" custScaleY="133100" custLinFactNeighborX="0" custLinFactNeighborY="-44224"/>
      <dgm:spPr>
        <a:prstGeom prst="hexagon">
          <a:avLst/>
        </a:prstGeom>
      </dgm:spPr>
    </dgm:pt>
    <dgm:pt modelId="{B7D555CA-42CB-490B-ADFF-15145621FD18}" type="pres">
      <dgm:prSet presAssocID="{12361A06-69CD-4B03-B4CB-F490A5B21DD1}" presName="Name9" presStyleLbl="parChTrans1D2" presStyleIdx="0" presStyleCnt="3"/>
      <dgm:spPr/>
    </dgm:pt>
    <dgm:pt modelId="{6157AABD-E0D9-4558-8FF9-641DF61A748B}" type="pres">
      <dgm:prSet presAssocID="{12361A06-69CD-4B03-B4CB-F490A5B21DD1}" presName="connTx" presStyleLbl="parChTrans1D2" presStyleIdx="0" presStyleCnt="3"/>
      <dgm:spPr/>
    </dgm:pt>
    <dgm:pt modelId="{683F3894-E8DD-4249-B257-7181041A4EE8}" type="pres">
      <dgm:prSet presAssocID="{467927AD-759F-4827-A8F7-C82C8AD4409B}" presName="node" presStyleLbl="node1" presStyleIdx="0" presStyleCnt="3" custScaleX="165959" custScaleY="153348" custRadScaleRad="153319" custRadScaleInc="-131772">
        <dgm:presLayoutVars>
          <dgm:bulletEnabled val="1"/>
        </dgm:presLayoutVars>
      </dgm:prSet>
      <dgm:spPr>
        <a:prstGeom prst="hexagon">
          <a:avLst/>
        </a:prstGeom>
      </dgm:spPr>
    </dgm:pt>
    <dgm:pt modelId="{E94138EE-A9B2-4302-A580-75CE966BF091}" type="pres">
      <dgm:prSet presAssocID="{9540A8BB-3FC6-4CD9-BEFA-C801987CBE18}" presName="Name9" presStyleLbl="parChTrans1D2" presStyleIdx="1" presStyleCnt="3"/>
      <dgm:spPr/>
    </dgm:pt>
    <dgm:pt modelId="{7B29877E-BC58-443E-B05A-DD66A7DB17D5}" type="pres">
      <dgm:prSet presAssocID="{9540A8BB-3FC6-4CD9-BEFA-C801987CBE18}" presName="connTx" presStyleLbl="parChTrans1D2" presStyleIdx="1" presStyleCnt="3"/>
      <dgm:spPr/>
    </dgm:pt>
    <dgm:pt modelId="{DBD37445-8147-4577-AEE9-F8755DD80BDD}" type="pres">
      <dgm:prSet presAssocID="{757B25BB-3FD7-4D58-89E4-AAB89574FC12}" presName="node" presStyleLbl="node1" presStyleIdx="1" presStyleCnt="3" custScaleX="165959" custScaleY="158841" custRadScaleRad="152215" custRadScaleInc="-70844">
        <dgm:presLayoutVars>
          <dgm:bulletEnabled val="1"/>
        </dgm:presLayoutVars>
      </dgm:prSet>
      <dgm:spPr>
        <a:prstGeom prst="hexagon">
          <a:avLst/>
        </a:prstGeom>
      </dgm:spPr>
    </dgm:pt>
    <dgm:pt modelId="{E5CDDC41-5962-4760-9642-2C204BFFE8E8}" type="pres">
      <dgm:prSet presAssocID="{6EEF1F6A-0A91-49AF-AE54-0E4090F98010}" presName="Name9" presStyleLbl="parChTrans1D2" presStyleIdx="2" presStyleCnt="3"/>
      <dgm:spPr/>
    </dgm:pt>
    <dgm:pt modelId="{426DBD6E-D310-4A6B-BBD1-FB6805406F58}" type="pres">
      <dgm:prSet presAssocID="{6EEF1F6A-0A91-49AF-AE54-0E4090F98010}" presName="connTx" presStyleLbl="parChTrans1D2" presStyleIdx="2" presStyleCnt="3"/>
      <dgm:spPr/>
    </dgm:pt>
    <dgm:pt modelId="{B91E04D2-030C-4619-897B-26F213F05003}" type="pres">
      <dgm:prSet presAssocID="{C552374D-1AA5-4698-8477-AECA47D5236B}" presName="node" presStyleLbl="node1" presStyleIdx="2" presStyleCnt="3" custScaleX="165959" custScaleY="143223" custRadScaleRad="40041" custRadScaleInc="-100000">
        <dgm:presLayoutVars>
          <dgm:bulletEnabled val="1"/>
        </dgm:presLayoutVars>
      </dgm:prSet>
      <dgm:spPr>
        <a:prstGeom prst="hexagon">
          <a:avLst/>
        </a:prstGeom>
      </dgm:spPr>
    </dgm:pt>
  </dgm:ptLst>
  <dgm:cxnLst>
    <dgm:cxn modelId="{1AA25428-F177-4B14-B330-175C0768B666}" srcId="{D3395A84-B471-4459-9252-DAE28079DF87}" destId="{3DEF799F-78AE-401F-8982-797EA194BB39}" srcOrd="0" destOrd="0" parTransId="{6FA22574-BED8-4BCB-AB42-9E2E4948D461}" sibTransId="{DD2A856F-77DB-49D3-8C91-3C7754920B5E}"/>
    <dgm:cxn modelId="{0B676C5C-0E14-482E-B748-768543092C67}" type="presOf" srcId="{3DEF799F-78AE-401F-8982-797EA194BB39}" destId="{4004518D-929A-431D-BE12-072C2224405D}" srcOrd="0" destOrd="0" presId="urn:microsoft.com/office/officeart/2005/8/layout/radial1"/>
    <dgm:cxn modelId="{03FDC945-E1D6-49BB-8C42-37F34D7A115C}" type="presOf" srcId="{C552374D-1AA5-4698-8477-AECA47D5236B}" destId="{B91E04D2-030C-4619-897B-26F213F05003}" srcOrd="0" destOrd="0" presId="urn:microsoft.com/office/officeart/2005/8/layout/radial1"/>
    <dgm:cxn modelId="{A05CBA6A-5DD0-4A52-BAC1-59F8857624E9}" type="presOf" srcId="{6EEF1F6A-0A91-49AF-AE54-0E4090F98010}" destId="{E5CDDC41-5962-4760-9642-2C204BFFE8E8}" srcOrd="0" destOrd="0" presId="urn:microsoft.com/office/officeart/2005/8/layout/radial1"/>
    <dgm:cxn modelId="{D0C2064B-DD55-4609-9968-46A0DA9F81A4}" type="presOf" srcId="{757B25BB-3FD7-4D58-89E4-AAB89574FC12}" destId="{DBD37445-8147-4577-AEE9-F8755DD80BDD}" srcOrd="0" destOrd="0" presId="urn:microsoft.com/office/officeart/2005/8/layout/radial1"/>
    <dgm:cxn modelId="{703DD84B-F937-4B32-8F44-0315B5838492}" type="presOf" srcId="{12361A06-69CD-4B03-B4CB-F490A5B21DD1}" destId="{6157AABD-E0D9-4558-8FF9-641DF61A748B}" srcOrd="1" destOrd="0" presId="urn:microsoft.com/office/officeart/2005/8/layout/radial1"/>
    <dgm:cxn modelId="{1C3D3E74-A161-4C5D-92CC-827BDC33A98C}" type="presOf" srcId="{D3395A84-B471-4459-9252-DAE28079DF87}" destId="{E9000200-4C04-4570-8335-90348A992582}" srcOrd="0" destOrd="0" presId="urn:microsoft.com/office/officeart/2005/8/layout/radial1"/>
    <dgm:cxn modelId="{1B1A7B56-F2F8-4FC0-A18A-7FDD2C641D4A}" srcId="{3DEF799F-78AE-401F-8982-797EA194BB39}" destId="{467927AD-759F-4827-A8F7-C82C8AD4409B}" srcOrd="0" destOrd="0" parTransId="{12361A06-69CD-4B03-B4CB-F490A5B21DD1}" sibTransId="{C0D6132A-3D0A-4F26-8F1E-4CC4CB799313}"/>
    <dgm:cxn modelId="{FC3EC98C-3D27-4FDC-8544-B688737C5A45}" srcId="{3DEF799F-78AE-401F-8982-797EA194BB39}" destId="{757B25BB-3FD7-4D58-89E4-AAB89574FC12}" srcOrd="1" destOrd="0" parTransId="{9540A8BB-3FC6-4CD9-BEFA-C801987CBE18}" sibTransId="{6FE1CB86-B075-4087-95A2-50E4EC8A3CFC}"/>
    <dgm:cxn modelId="{8FB5F196-2B6F-4C13-848B-B795A869C15A}" type="presOf" srcId="{9540A8BB-3FC6-4CD9-BEFA-C801987CBE18}" destId="{7B29877E-BC58-443E-B05A-DD66A7DB17D5}" srcOrd="1" destOrd="0" presId="urn:microsoft.com/office/officeart/2005/8/layout/radial1"/>
    <dgm:cxn modelId="{879D35C9-AEE0-48E2-B45B-E56CE0827F09}" type="presOf" srcId="{6EEF1F6A-0A91-49AF-AE54-0E4090F98010}" destId="{426DBD6E-D310-4A6B-BBD1-FB6805406F58}" srcOrd="1" destOrd="0" presId="urn:microsoft.com/office/officeart/2005/8/layout/radial1"/>
    <dgm:cxn modelId="{84B8E0CA-0A8A-4D8F-A0F3-BF64D781EB02}" type="presOf" srcId="{9540A8BB-3FC6-4CD9-BEFA-C801987CBE18}" destId="{E94138EE-A9B2-4302-A580-75CE966BF091}" srcOrd="0" destOrd="0" presId="urn:microsoft.com/office/officeart/2005/8/layout/radial1"/>
    <dgm:cxn modelId="{DCF8A8D3-82A0-4AE6-85C3-B733C17E40B6}" srcId="{3DEF799F-78AE-401F-8982-797EA194BB39}" destId="{C552374D-1AA5-4698-8477-AECA47D5236B}" srcOrd="2" destOrd="0" parTransId="{6EEF1F6A-0A91-49AF-AE54-0E4090F98010}" sibTransId="{C5A906DA-C96E-40A8-9072-4E434E590F9A}"/>
    <dgm:cxn modelId="{A344D7D5-5D7B-410C-9606-EFB1288785CF}" type="presOf" srcId="{467927AD-759F-4827-A8F7-C82C8AD4409B}" destId="{683F3894-E8DD-4249-B257-7181041A4EE8}" srcOrd="0" destOrd="0" presId="urn:microsoft.com/office/officeart/2005/8/layout/radial1"/>
    <dgm:cxn modelId="{297402E9-1248-4305-85B3-2D979D4342A6}" type="presOf" srcId="{12361A06-69CD-4B03-B4CB-F490A5B21DD1}" destId="{B7D555CA-42CB-490B-ADFF-15145621FD18}" srcOrd="0" destOrd="0" presId="urn:microsoft.com/office/officeart/2005/8/layout/radial1"/>
    <dgm:cxn modelId="{B34090D0-4FA0-4E29-8366-657ACA70E3AD}" type="presParOf" srcId="{E9000200-4C04-4570-8335-90348A992582}" destId="{4004518D-929A-431D-BE12-072C2224405D}" srcOrd="0" destOrd="0" presId="urn:microsoft.com/office/officeart/2005/8/layout/radial1"/>
    <dgm:cxn modelId="{98E8B811-F0A4-4F6D-9175-3EA884DD3831}" type="presParOf" srcId="{E9000200-4C04-4570-8335-90348A992582}" destId="{B7D555CA-42CB-490B-ADFF-15145621FD18}" srcOrd="1" destOrd="0" presId="urn:microsoft.com/office/officeart/2005/8/layout/radial1"/>
    <dgm:cxn modelId="{298BB3FC-97AC-41B1-B844-85A9606304F9}" type="presParOf" srcId="{B7D555CA-42CB-490B-ADFF-15145621FD18}" destId="{6157AABD-E0D9-4558-8FF9-641DF61A748B}" srcOrd="0" destOrd="0" presId="urn:microsoft.com/office/officeart/2005/8/layout/radial1"/>
    <dgm:cxn modelId="{CDF35D43-CD33-4A92-90E7-57A642A554E7}" type="presParOf" srcId="{E9000200-4C04-4570-8335-90348A992582}" destId="{683F3894-E8DD-4249-B257-7181041A4EE8}" srcOrd="2" destOrd="0" presId="urn:microsoft.com/office/officeart/2005/8/layout/radial1"/>
    <dgm:cxn modelId="{654C165F-F2BA-4CC3-A3D0-DDEF93C24F6E}" type="presParOf" srcId="{E9000200-4C04-4570-8335-90348A992582}" destId="{E94138EE-A9B2-4302-A580-75CE966BF091}" srcOrd="3" destOrd="0" presId="urn:microsoft.com/office/officeart/2005/8/layout/radial1"/>
    <dgm:cxn modelId="{BF10423A-E4DA-47AA-A26E-2221EA183D59}" type="presParOf" srcId="{E94138EE-A9B2-4302-A580-75CE966BF091}" destId="{7B29877E-BC58-443E-B05A-DD66A7DB17D5}" srcOrd="0" destOrd="0" presId="urn:microsoft.com/office/officeart/2005/8/layout/radial1"/>
    <dgm:cxn modelId="{C223A8A6-8696-4DE4-A8AC-3E452EF2BE73}" type="presParOf" srcId="{E9000200-4C04-4570-8335-90348A992582}" destId="{DBD37445-8147-4577-AEE9-F8755DD80BDD}" srcOrd="4" destOrd="0" presId="urn:microsoft.com/office/officeart/2005/8/layout/radial1"/>
    <dgm:cxn modelId="{8B4507CF-A9AA-48C1-862A-6468300414EE}" type="presParOf" srcId="{E9000200-4C04-4570-8335-90348A992582}" destId="{E5CDDC41-5962-4760-9642-2C204BFFE8E8}" srcOrd="5" destOrd="0" presId="urn:microsoft.com/office/officeart/2005/8/layout/radial1"/>
    <dgm:cxn modelId="{581B4AF9-E6BD-47D1-B9AD-578DC6B9CF96}" type="presParOf" srcId="{E5CDDC41-5962-4760-9642-2C204BFFE8E8}" destId="{426DBD6E-D310-4A6B-BBD1-FB6805406F58}" srcOrd="0" destOrd="0" presId="urn:microsoft.com/office/officeart/2005/8/layout/radial1"/>
    <dgm:cxn modelId="{6707D6E1-C899-48CA-89FF-418C0EE33ECA}" type="presParOf" srcId="{E9000200-4C04-4570-8335-90348A992582}" destId="{B91E04D2-030C-4619-897B-26F213F05003}" srcOrd="6" destOrd="0" presId="urn:microsoft.com/office/officeart/2005/8/layout/radial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047B0F-9C29-4BCF-96B2-A75D4B65FD69}">
      <dsp:nvSpPr>
        <dsp:cNvPr id="0" name=""/>
        <dsp:cNvSpPr/>
      </dsp:nvSpPr>
      <dsp:spPr>
        <a:xfrm>
          <a:off x="373543" y="759662"/>
          <a:ext cx="873746" cy="47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marL="0" lvl="0" indent="0" algn="l" defTabSz="1066800">
            <a:lnSpc>
              <a:spcPct val="90000"/>
            </a:lnSpc>
            <a:spcBef>
              <a:spcPct val="0"/>
            </a:spcBef>
            <a:spcAft>
              <a:spcPct val="35000"/>
            </a:spcAft>
            <a:buNone/>
          </a:pPr>
          <a:r>
            <a:rPr lang="en-US" sz="2400" kern="1200"/>
            <a:t>RO1</a:t>
          </a:r>
          <a:endParaRPr lang="en-GB" sz="2400" kern="1200"/>
        </a:p>
      </dsp:txBody>
      <dsp:txXfrm>
        <a:off x="373543" y="759662"/>
        <a:ext cx="873746" cy="475200"/>
      </dsp:txXfrm>
    </dsp:sp>
    <dsp:sp modelId="{A860A46A-B149-43D1-BAD4-E9DAC7775F3D}">
      <dsp:nvSpPr>
        <dsp:cNvPr id="0" name=""/>
        <dsp:cNvSpPr/>
      </dsp:nvSpPr>
      <dsp:spPr>
        <a:xfrm>
          <a:off x="1247289" y="603737"/>
          <a:ext cx="248673" cy="787050"/>
        </a:xfrm>
        <a:prstGeom prst="leftBrace">
          <a:avLst>
            <a:gd name="adj1" fmla="val 35000"/>
            <a:gd name="adj2" fmla="val 5000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FD56740-5ADE-433F-9FDD-43733F9F96A7}">
      <dsp:nvSpPr>
        <dsp:cNvPr id="0" name=""/>
        <dsp:cNvSpPr/>
      </dsp:nvSpPr>
      <dsp:spPr>
        <a:xfrm>
          <a:off x="1704695" y="601667"/>
          <a:ext cx="6865529" cy="787050"/>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1" indent="0" algn="just" defTabSz="977900">
            <a:lnSpc>
              <a:spcPct val="90000"/>
            </a:lnSpc>
            <a:spcBef>
              <a:spcPct val="0"/>
            </a:spcBef>
            <a:spcAft>
              <a:spcPct val="15000"/>
            </a:spcAft>
            <a:buNone/>
          </a:pPr>
          <a:r>
            <a:rPr lang="en-US" sz="2200" kern="1200" dirty="0">
              <a:solidFill>
                <a:schemeClr val="tx1"/>
              </a:solidFill>
            </a:rPr>
            <a:t>To </a:t>
          </a:r>
          <a:r>
            <a:rPr lang="en-MY" sz="2200" kern="1200" dirty="0">
              <a:solidFill>
                <a:schemeClr val="tx1"/>
              </a:solidFill>
            </a:rPr>
            <a:t>examine the level of awareness and corporate governance practices among Malaysian SMEs. </a:t>
          </a:r>
          <a:endParaRPr lang="en-GB" sz="2400" kern="1200" dirty="0">
            <a:solidFill>
              <a:schemeClr val="tx1"/>
            </a:solidFill>
          </a:endParaRPr>
        </a:p>
      </dsp:txBody>
      <dsp:txXfrm>
        <a:off x="1704695" y="601667"/>
        <a:ext cx="6865529" cy="787050"/>
      </dsp:txXfrm>
    </dsp:sp>
    <dsp:sp modelId="{3E669CA8-9CC8-46C3-B7BF-2B73AD991BA5}">
      <dsp:nvSpPr>
        <dsp:cNvPr id="0" name=""/>
        <dsp:cNvSpPr/>
      </dsp:nvSpPr>
      <dsp:spPr>
        <a:xfrm>
          <a:off x="373543" y="1633112"/>
          <a:ext cx="873746" cy="4752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0688" tIns="60960" rIns="170688" bIns="60960" numCol="1" spcCol="1270" anchor="ctr" anchorCtr="0">
          <a:noAutofit/>
        </a:bodyPr>
        <a:lstStyle/>
        <a:p>
          <a:pPr marL="0" lvl="0" indent="0" algn="l" defTabSz="1066800">
            <a:lnSpc>
              <a:spcPct val="90000"/>
            </a:lnSpc>
            <a:spcBef>
              <a:spcPct val="0"/>
            </a:spcBef>
            <a:spcAft>
              <a:spcPct val="35000"/>
            </a:spcAft>
            <a:buNone/>
          </a:pPr>
          <a:r>
            <a:rPr lang="en-US" sz="2400" kern="1200"/>
            <a:t>RO2</a:t>
          </a:r>
          <a:endParaRPr lang="en-GB" sz="2400" kern="1200"/>
        </a:p>
      </dsp:txBody>
      <dsp:txXfrm>
        <a:off x="373543" y="1633112"/>
        <a:ext cx="873746" cy="475200"/>
      </dsp:txXfrm>
    </dsp:sp>
    <dsp:sp modelId="{78A2738F-2300-4302-B680-0591EE170871}">
      <dsp:nvSpPr>
        <dsp:cNvPr id="0" name=""/>
        <dsp:cNvSpPr/>
      </dsp:nvSpPr>
      <dsp:spPr>
        <a:xfrm>
          <a:off x="1247289" y="1477187"/>
          <a:ext cx="248673" cy="787050"/>
        </a:xfrm>
        <a:prstGeom prst="leftBrace">
          <a:avLst>
            <a:gd name="adj1" fmla="val 35000"/>
            <a:gd name="adj2" fmla="val 50000"/>
          </a:avLst>
        </a:pr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90A304D4-C63B-4CDD-A3D0-BECCB5F01A6F}">
      <dsp:nvSpPr>
        <dsp:cNvPr id="0" name=""/>
        <dsp:cNvSpPr/>
      </dsp:nvSpPr>
      <dsp:spPr>
        <a:xfrm>
          <a:off x="1704695" y="1475117"/>
          <a:ext cx="6865529" cy="787050"/>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1" indent="0" algn="just" defTabSz="977900">
            <a:lnSpc>
              <a:spcPct val="90000"/>
            </a:lnSpc>
            <a:spcBef>
              <a:spcPct val="0"/>
            </a:spcBef>
            <a:spcAft>
              <a:spcPct val="15000"/>
            </a:spcAft>
            <a:buClr>
              <a:schemeClr val="tx1"/>
            </a:buClr>
            <a:buFont typeface="+mj-lt"/>
            <a:buNone/>
          </a:pPr>
          <a:r>
            <a:rPr lang="en-US" sz="2200" kern="1200" dirty="0">
              <a:solidFill>
                <a:schemeClr val="tx1"/>
              </a:solidFill>
            </a:rPr>
            <a:t>To examine </a:t>
          </a:r>
          <a:r>
            <a:rPr lang="en-MY" sz="2200" kern="1200" dirty="0">
              <a:solidFill>
                <a:schemeClr val="tx1"/>
              </a:solidFill>
            </a:rPr>
            <a:t>the existence of corporate governance disclosure practices among Malaysian SMEs. </a:t>
          </a:r>
          <a:endParaRPr lang="en-GB" sz="2200" kern="1200" dirty="0">
            <a:solidFill>
              <a:schemeClr val="tx1"/>
            </a:solidFill>
          </a:endParaRPr>
        </a:p>
      </dsp:txBody>
      <dsp:txXfrm>
        <a:off x="1704695" y="1475117"/>
        <a:ext cx="6865529" cy="787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2F34C3-DD2A-47E6-B5DA-8A40E1FF7226}">
      <dsp:nvSpPr>
        <dsp:cNvPr id="0" name=""/>
        <dsp:cNvSpPr/>
      </dsp:nvSpPr>
      <dsp:spPr>
        <a:xfrm>
          <a:off x="0" y="325092"/>
          <a:ext cx="2510371" cy="1981634"/>
        </a:xfrm>
        <a:prstGeom prst="round2SameRect">
          <a:avLst>
            <a:gd name="adj1" fmla="val 8000"/>
            <a:gd name="adj2" fmla="val 0"/>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ctr" anchorCtr="0">
          <a:noAutofit/>
        </a:bodyPr>
        <a:lstStyle/>
        <a:p>
          <a:pPr marL="171450" lvl="1" indent="-171450" algn="l" defTabSz="844550">
            <a:lnSpc>
              <a:spcPct val="90000"/>
            </a:lnSpc>
            <a:spcBef>
              <a:spcPct val="0"/>
            </a:spcBef>
            <a:spcAft>
              <a:spcPct val="15000"/>
            </a:spcAft>
            <a:buFont typeface="Wingdings" panose="05000000000000000000" pitchFamily="2" charset="2"/>
            <a:buChar char="§"/>
          </a:pPr>
          <a:r>
            <a:rPr lang="en-US" sz="1900" b="0" kern="1200" dirty="0">
              <a:solidFill>
                <a:schemeClr val="tx1">
                  <a:lumMod val="95000"/>
                  <a:lumOff val="5000"/>
                </a:schemeClr>
              </a:solidFill>
              <a:latin typeface="+mn-lt"/>
            </a:rPr>
            <a:t>Quantitative approach</a:t>
          </a:r>
        </a:p>
      </dsp:txBody>
      <dsp:txXfrm>
        <a:off x="46432" y="371524"/>
        <a:ext cx="2417507" cy="1935202"/>
      </dsp:txXfrm>
    </dsp:sp>
    <dsp:sp modelId="{0997906B-A315-45AE-81FF-7AA355A4D4C6}">
      <dsp:nvSpPr>
        <dsp:cNvPr id="0" name=""/>
        <dsp:cNvSpPr/>
      </dsp:nvSpPr>
      <dsp:spPr>
        <a:xfrm>
          <a:off x="0" y="2285629"/>
          <a:ext cx="2510371" cy="80579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0" rIns="24130" bIns="0" numCol="1" spcCol="1270" anchor="ctr" anchorCtr="0">
          <a:noAutofit/>
        </a:bodyPr>
        <a:lstStyle/>
        <a:p>
          <a:pPr marL="0" lvl="0" indent="0" algn="l" defTabSz="844550">
            <a:lnSpc>
              <a:spcPct val="90000"/>
            </a:lnSpc>
            <a:spcBef>
              <a:spcPct val="0"/>
            </a:spcBef>
            <a:spcAft>
              <a:spcPct val="35000"/>
            </a:spcAft>
            <a:buNone/>
          </a:pPr>
          <a:r>
            <a:rPr lang="en-US" sz="1900" b="1" kern="1200" dirty="0">
              <a:latin typeface="+mn-lt"/>
            </a:rPr>
            <a:t>Research Design</a:t>
          </a:r>
        </a:p>
      </dsp:txBody>
      <dsp:txXfrm>
        <a:off x="0" y="2285629"/>
        <a:ext cx="1767866" cy="805793"/>
      </dsp:txXfrm>
    </dsp:sp>
    <dsp:sp modelId="{1AAC5936-74A4-4E11-96A1-A803263D1521}">
      <dsp:nvSpPr>
        <dsp:cNvPr id="0" name=""/>
        <dsp:cNvSpPr/>
      </dsp:nvSpPr>
      <dsp:spPr>
        <a:xfrm>
          <a:off x="1844693" y="2356660"/>
          <a:ext cx="878629" cy="878629"/>
        </a:xfrm>
        <a:prstGeom prst="ellipse">
          <a:avLst/>
        </a:prstGeom>
        <a:blipFill rotWithShape="0">
          <a:blip xmlns:r="http://schemas.openxmlformats.org/officeDocument/2006/relationships" r:embed="rId1"/>
          <a:stretch>
            <a:fillRect/>
          </a:stretch>
        </a:blipFill>
        <a:ln w="12700" cap="flat" cmpd="sng" algn="ctr">
          <a:solidFill>
            <a:schemeClr val="dk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6A114E7-97C1-492F-BD13-6DE5A8B096F6}">
      <dsp:nvSpPr>
        <dsp:cNvPr id="0" name=""/>
        <dsp:cNvSpPr/>
      </dsp:nvSpPr>
      <dsp:spPr>
        <a:xfrm>
          <a:off x="2865988" y="336092"/>
          <a:ext cx="2510371" cy="1870771"/>
        </a:xfrm>
        <a:prstGeom prst="round2SameRect">
          <a:avLst>
            <a:gd name="adj1" fmla="val 8000"/>
            <a:gd name="adj2" fmla="val 0"/>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130" tIns="72390" rIns="24130" bIns="24130" numCol="1" spcCol="1270" anchor="ctr" anchorCtr="0">
          <a:noAutofit/>
        </a:bodyPr>
        <a:lstStyle/>
        <a:p>
          <a:pPr marL="171450" lvl="1" indent="-171450" algn="l" defTabSz="844550">
            <a:lnSpc>
              <a:spcPct val="90000"/>
            </a:lnSpc>
            <a:spcBef>
              <a:spcPct val="0"/>
            </a:spcBef>
            <a:spcAft>
              <a:spcPct val="15000"/>
            </a:spcAft>
            <a:buChar char="•"/>
          </a:pPr>
          <a:r>
            <a:rPr lang="en-US" sz="1900" kern="1200" dirty="0">
              <a:solidFill>
                <a:schemeClr val="tx1">
                  <a:lumMod val="95000"/>
                  <a:lumOff val="5000"/>
                </a:schemeClr>
              </a:solidFill>
              <a:latin typeface="+mn-lt"/>
            </a:rPr>
            <a:t>Online questionnaire</a:t>
          </a:r>
        </a:p>
      </dsp:txBody>
      <dsp:txXfrm>
        <a:off x="2909822" y="379926"/>
        <a:ext cx="2422703" cy="1826937"/>
      </dsp:txXfrm>
    </dsp:sp>
    <dsp:sp modelId="{95E0AA1A-FBCA-4488-8FC6-7D7D1DCECCE1}">
      <dsp:nvSpPr>
        <dsp:cNvPr id="0" name=""/>
        <dsp:cNvSpPr/>
      </dsp:nvSpPr>
      <dsp:spPr>
        <a:xfrm>
          <a:off x="2865988" y="2208438"/>
          <a:ext cx="2510371" cy="80579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0" rIns="24130" bIns="0" numCol="1" spcCol="1270" anchor="ctr" anchorCtr="0">
          <a:noAutofit/>
        </a:bodyPr>
        <a:lstStyle/>
        <a:p>
          <a:pPr marL="0" lvl="0" indent="0" algn="l" defTabSz="844550">
            <a:lnSpc>
              <a:spcPct val="90000"/>
            </a:lnSpc>
            <a:spcBef>
              <a:spcPct val="0"/>
            </a:spcBef>
            <a:spcAft>
              <a:spcPct val="35000"/>
            </a:spcAft>
            <a:buNone/>
          </a:pPr>
          <a:r>
            <a:rPr lang="en-US" sz="1900" b="1" kern="1200" dirty="0">
              <a:latin typeface="+mn-lt"/>
            </a:rPr>
            <a:t>Data Collection Technique</a:t>
          </a:r>
        </a:p>
      </dsp:txBody>
      <dsp:txXfrm>
        <a:off x="2865988" y="2208438"/>
        <a:ext cx="1767866" cy="805793"/>
      </dsp:txXfrm>
    </dsp:sp>
    <dsp:sp modelId="{0D8987C1-63A4-4B48-921D-4FC6ECB77B4B}">
      <dsp:nvSpPr>
        <dsp:cNvPr id="0" name=""/>
        <dsp:cNvSpPr/>
      </dsp:nvSpPr>
      <dsp:spPr>
        <a:xfrm>
          <a:off x="4779879" y="2328945"/>
          <a:ext cx="878629" cy="878629"/>
        </a:xfrm>
        <a:prstGeom prst="ellipse">
          <a:avLst/>
        </a:prstGeom>
        <a:blipFill rotWithShape="0">
          <a:blip xmlns:r="http://schemas.openxmlformats.org/officeDocument/2006/relationships" r:embed="rId2"/>
          <a:stretch>
            <a:fillRect/>
          </a:stretch>
        </a:blipFill>
        <a:ln w="12700" cap="flat" cmpd="sng" algn="ctr">
          <a:solidFill>
            <a:schemeClr val="dk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A0CE24A-6BCE-4C2C-9AAC-1B75A3BFC916}">
      <dsp:nvSpPr>
        <dsp:cNvPr id="0" name=""/>
        <dsp:cNvSpPr/>
      </dsp:nvSpPr>
      <dsp:spPr>
        <a:xfrm>
          <a:off x="5805693" y="327772"/>
          <a:ext cx="2510371" cy="1870771"/>
        </a:xfrm>
        <a:prstGeom prst="round2SameRect">
          <a:avLst>
            <a:gd name="adj1" fmla="val 8000"/>
            <a:gd name="adj2" fmla="val 0"/>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68580" rIns="22860" bIns="22860" numCol="1" spcCol="1270" anchor="t" anchorCtr="0">
          <a:noAutofit/>
        </a:bodyPr>
        <a:lstStyle/>
        <a:p>
          <a:pPr marL="180975" lvl="1" indent="-180975" algn="l" defTabSz="800100">
            <a:lnSpc>
              <a:spcPct val="90000"/>
            </a:lnSpc>
            <a:spcBef>
              <a:spcPct val="0"/>
            </a:spcBef>
            <a:spcAft>
              <a:spcPct val="15000"/>
            </a:spcAft>
            <a:buFont typeface="Wingdings" panose="05000000000000000000" pitchFamily="2" charset="2"/>
            <a:buChar char="§"/>
          </a:pPr>
          <a:endParaRPr lang="en-US" sz="1800" b="0" u="none" kern="1200" dirty="0">
            <a:solidFill>
              <a:schemeClr val="tx1">
                <a:lumMod val="95000"/>
                <a:lumOff val="5000"/>
              </a:schemeClr>
            </a:solidFill>
            <a:latin typeface="+mn-lt"/>
          </a:endParaRPr>
        </a:p>
        <a:p>
          <a:pPr marL="180975" lvl="1" indent="-180975" algn="l" defTabSz="800100">
            <a:lnSpc>
              <a:spcPct val="90000"/>
            </a:lnSpc>
            <a:spcBef>
              <a:spcPct val="0"/>
            </a:spcBef>
            <a:spcAft>
              <a:spcPct val="15000"/>
            </a:spcAft>
            <a:buFont typeface="Wingdings" panose="05000000000000000000" pitchFamily="2" charset="2"/>
            <a:buChar char="§"/>
          </a:pPr>
          <a:r>
            <a:rPr lang="en-US" sz="1800" kern="1200" dirty="0">
              <a:solidFill>
                <a:schemeClr val="tx1">
                  <a:lumMod val="95000"/>
                  <a:lumOff val="5000"/>
                </a:schemeClr>
              </a:solidFill>
            </a:rPr>
            <a:t>Malaysian SMEs*</a:t>
          </a:r>
          <a:endParaRPr lang="en-US" sz="1800" b="0" u="none" kern="1200" dirty="0">
            <a:solidFill>
              <a:schemeClr val="tx1">
                <a:lumMod val="95000"/>
                <a:lumOff val="5000"/>
              </a:schemeClr>
            </a:solidFill>
            <a:latin typeface="+mn-lt"/>
          </a:endParaRPr>
        </a:p>
        <a:p>
          <a:pPr marL="180975" lvl="1" indent="-180975" algn="l" defTabSz="800100">
            <a:lnSpc>
              <a:spcPct val="90000"/>
            </a:lnSpc>
            <a:spcBef>
              <a:spcPct val="0"/>
            </a:spcBef>
            <a:spcAft>
              <a:spcPct val="15000"/>
            </a:spcAft>
            <a:buFont typeface="Wingdings" panose="05000000000000000000" pitchFamily="2" charset="2"/>
            <a:buChar char="§"/>
          </a:pPr>
          <a:endParaRPr lang="en-US" sz="1800" b="0" u="none" kern="1200" dirty="0">
            <a:solidFill>
              <a:schemeClr val="tx1">
                <a:lumMod val="95000"/>
                <a:lumOff val="5000"/>
              </a:schemeClr>
            </a:solidFill>
            <a:latin typeface="+mn-lt"/>
          </a:endParaRPr>
        </a:p>
        <a:p>
          <a:pPr marL="0" lvl="1" indent="0" algn="l" defTabSz="533400">
            <a:lnSpc>
              <a:spcPct val="90000"/>
            </a:lnSpc>
            <a:spcBef>
              <a:spcPct val="0"/>
            </a:spcBef>
            <a:spcAft>
              <a:spcPct val="15000"/>
            </a:spcAft>
            <a:buFont typeface="Wingdings" panose="05000000000000000000" pitchFamily="2" charset="2"/>
            <a:buNone/>
          </a:pPr>
          <a:r>
            <a:rPr lang="en-US" sz="1200" b="0" u="none" kern="1200" dirty="0">
              <a:solidFill>
                <a:schemeClr val="tx1">
                  <a:lumMod val="95000"/>
                  <a:lumOff val="5000"/>
                </a:schemeClr>
              </a:solidFill>
              <a:latin typeface="+mn-lt"/>
            </a:rPr>
            <a:t>*Definition of SMEs is according to the SME definitions by SME Corp Malaysia.</a:t>
          </a:r>
        </a:p>
      </dsp:txBody>
      <dsp:txXfrm>
        <a:off x="5849527" y="371606"/>
        <a:ext cx="2422703" cy="1826937"/>
      </dsp:txXfrm>
    </dsp:sp>
    <dsp:sp modelId="{3C18D27E-C7AC-4F89-9652-214E09B554A6}">
      <dsp:nvSpPr>
        <dsp:cNvPr id="0" name=""/>
        <dsp:cNvSpPr/>
      </dsp:nvSpPr>
      <dsp:spPr>
        <a:xfrm>
          <a:off x="5805693" y="2185134"/>
          <a:ext cx="2510371" cy="805793"/>
        </a:xfrm>
        <a:prstGeom prst="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0" rIns="24130" bIns="0" numCol="1" spcCol="1270" anchor="ctr" anchorCtr="0">
          <a:noAutofit/>
        </a:bodyPr>
        <a:lstStyle/>
        <a:p>
          <a:pPr marL="0" lvl="0" indent="0" algn="l" defTabSz="844550">
            <a:lnSpc>
              <a:spcPct val="90000"/>
            </a:lnSpc>
            <a:spcBef>
              <a:spcPct val="0"/>
            </a:spcBef>
            <a:spcAft>
              <a:spcPct val="35000"/>
            </a:spcAft>
            <a:buNone/>
          </a:pPr>
          <a:r>
            <a:rPr lang="en-US" sz="1900" b="1" kern="1200" dirty="0">
              <a:latin typeface="+mn-lt"/>
            </a:rPr>
            <a:t>Respondents</a:t>
          </a:r>
        </a:p>
      </dsp:txBody>
      <dsp:txXfrm>
        <a:off x="5805693" y="2185134"/>
        <a:ext cx="1767866" cy="805793"/>
      </dsp:txXfrm>
    </dsp:sp>
    <dsp:sp modelId="{745EE733-C768-4E79-954E-E8A67886DA65}">
      <dsp:nvSpPr>
        <dsp:cNvPr id="0" name=""/>
        <dsp:cNvSpPr/>
      </dsp:nvSpPr>
      <dsp:spPr>
        <a:xfrm>
          <a:off x="7715065" y="2328945"/>
          <a:ext cx="878629" cy="878629"/>
        </a:xfrm>
        <a:prstGeom prst="ellipse">
          <a:avLst/>
        </a:prstGeom>
        <a:blipFill rotWithShape="0">
          <a:blip xmlns:r="http://schemas.openxmlformats.org/officeDocument/2006/relationships" r:embed="rId3"/>
          <a:stretch>
            <a:fillRect/>
          </a:stretch>
        </a:blipFill>
        <a:ln w="12700" cap="flat" cmpd="sng" algn="ctr">
          <a:solidFill>
            <a:schemeClr val="dk2">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4518D-929A-431D-BE12-072C2224405D}">
      <dsp:nvSpPr>
        <dsp:cNvPr id="0" name=""/>
        <dsp:cNvSpPr/>
      </dsp:nvSpPr>
      <dsp:spPr>
        <a:xfrm>
          <a:off x="2861542" y="1515303"/>
          <a:ext cx="1928464" cy="1662727"/>
        </a:xfrm>
        <a:prstGeom prst="flowChartAlternateProcess">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Corporate Governance Awareness &amp; Disclosure Practices among Malaysian SMEs</a:t>
          </a:r>
          <a:endParaRPr lang="en-GB" sz="1600" b="1" kern="1200" dirty="0">
            <a:solidFill>
              <a:schemeClr val="tx1"/>
            </a:solidFill>
          </a:endParaRPr>
        </a:p>
      </dsp:txBody>
      <dsp:txXfrm>
        <a:off x="2942708" y="1596469"/>
        <a:ext cx="1766132" cy="1500395"/>
      </dsp:txXfrm>
    </dsp:sp>
    <dsp:sp modelId="{B7D555CA-42CB-490B-ADFF-15145621FD18}">
      <dsp:nvSpPr>
        <dsp:cNvPr id="0" name=""/>
        <dsp:cNvSpPr/>
      </dsp:nvSpPr>
      <dsp:spPr>
        <a:xfrm rot="12699492">
          <a:off x="2499588" y="1694731"/>
          <a:ext cx="585437" cy="29387"/>
        </a:xfrm>
        <a:custGeom>
          <a:avLst/>
          <a:gdLst/>
          <a:ahLst/>
          <a:cxnLst/>
          <a:rect l="0" t="0" r="0" b="0"/>
          <a:pathLst>
            <a:path>
              <a:moveTo>
                <a:pt x="0" y="14693"/>
              </a:moveTo>
              <a:lnTo>
                <a:pt x="585437"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rot="10800000">
        <a:off x="2777671" y="1694789"/>
        <a:ext cx="29271" cy="29271"/>
      </dsp:txXfrm>
    </dsp:sp>
    <dsp:sp modelId="{683F3894-E8DD-4249-B257-7181041A4EE8}">
      <dsp:nvSpPr>
        <dsp:cNvPr id="0" name=""/>
        <dsp:cNvSpPr/>
      </dsp:nvSpPr>
      <dsp:spPr>
        <a:xfrm>
          <a:off x="644288" y="66287"/>
          <a:ext cx="2073213" cy="191567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Good awareness on the concept of corporate governance</a:t>
          </a:r>
          <a:endParaRPr lang="en-GB" sz="1600" kern="1200" dirty="0">
            <a:solidFill>
              <a:schemeClr val="tx1"/>
            </a:solidFill>
          </a:endParaRPr>
        </a:p>
      </dsp:txBody>
      <dsp:txXfrm>
        <a:off x="976695" y="373435"/>
        <a:ext cx="1408399" cy="1301376"/>
      </dsp:txXfrm>
    </dsp:sp>
    <dsp:sp modelId="{E94138EE-A9B2-4302-A580-75CE966BF091}">
      <dsp:nvSpPr>
        <dsp:cNvPr id="0" name=""/>
        <dsp:cNvSpPr/>
      </dsp:nvSpPr>
      <dsp:spPr>
        <a:xfrm rot="19632895">
          <a:off x="4553687" y="1682897"/>
          <a:ext cx="559663" cy="29387"/>
        </a:xfrm>
        <a:custGeom>
          <a:avLst/>
          <a:gdLst/>
          <a:ahLst/>
          <a:cxnLst/>
          <a:rect l="0" t="0" r="0" b="0"/>
          <a:pathLst>
            <a:path>
              <a:moveTo>
                <a:pt x="0" y="14693"/>
              </a:moveTo>
              <a:lnTo>
                <a:pt x="559663"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4819527" y="1683600"/>
        <a:ext cx="27983" cy="27983"/>
      </dsp:txXfrm>
    </dsp:sp>
    <dsp:sp modelId="{DBD37445-8147-4577-AEE9-F8755DD80BDD}">
      <dsp:nvSpPr>
        <dsp:cNvPr id="0" name=""/>
        <dsp:cNvSpPr/>
      </dsp:nvSpPr>
      <dsp:spPr>
        <a:xfrm>
          <a:off x="4892175" y="0"/>
          <a:ext cx="2073213" cy="198429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Existence of Board of Directors (BOD) and Audit Committee (AC) are uncommon</a:t>
          </a:r>
        </a:p>
      </dsp:txBody>
      <dsp:txXfrm>
        <a:off x="5230300" y="323623"/>
        <a:ext cx="1396963" cy="1337046"/>
      </dsp:txXfrm>
    </dsp:sp>
    <dsp:sp modelId="{F8B7661A-E52D-4C46-97C5-EBFB104DDA59}">
      <dsp:nvSpPr>
        <dsp:cNvPr id="0" name=""/>
        <dsp:cNvSpPr/>
      </dsp:nvSpPr>
      <dsp:spPr>
        <a:xfrm rot="1734746">
          <a:off x="4608112" y="2895199"/>
          <a:ext cx="474843" cy="29387"/>
        </a:xfrm>
        <a:custGeom>
          <a:avLst/>
          <a:gdLst/>
          <a:ahLst/>
          <a:cxnLst/>
          <a:rect l="0" t="0" r="0" b="0"/>
          <a:pathLst>
            <a:path>
              <a:moveTo>
                <a:pt x="0" y="14693"/>
              </a:moveTo>
              <a:lnTo>
                <a:pt x="474843"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4833663" y="2898022"/>
        <a:ext cx="23742" cy="23742"/>
      </dsp:txXfrm>
    </dsp:sp>
    <dsp:sp modelId="{105B04BF-A623-435D-A038-4DC83F230827}">
      <dsp:nvSpPr>
        <dsp:cNvPr id="0" name=""/>
        <dsp:cNvSpPr/>
      </dsp:nvSpPr>
      <dsp:spPr>
        <a:xfrm>
          <a:off x="4892170" y="2605381"/>
          <a:ext cx="2073213" cy="180560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Disclosure of CG practices are still very low</a:t>
          </a:r>
          <a:endParaRPr lang="en-GB" sz="1600" kern="1200" dirty="0">
            <a:solidFill>
              <a:schemeClr val="tx1"/>
            </a:solidFill>
          </a:endParaRPr>
        </a:p>
      </dsp:txBody>
      <dsp:txXfrm>
        <a:off x="5215405" y="2886892"/>
        <a:ext cx="1426743" cy="1242580"/>
      </dsp:txXfrm>
    </dsp:sp>
    <dsp:sp modelId="{B5921E25-794C-4D88-A130-475FD52E4A84}">
      <dsp:nvSpPr>
        <dsp:cNvPr id="0" name=""/>
        <dsp:cNvSpPr/>
      </dsp:nvSpPr>
      <dsp:spPr>
        <a:xfrm rot="9082053">
          <a:off x="2559956" y="2891870"/>
          <a:ext cx="480552" cy="29387"/>
        </a:xfrm>
        <a:custGeom>
          <a:avLst/>
          <a:gdLst/>
          <a:ahLst/>
          <a:cxnLst/>
          <a:rect l="0" t="0" r="0" b="0"/>
          <a:pathLst>
            <a:path>
              <a:moveTo>
                <a:pt x="0" y="14693"/>
              </a:moveTo>
              <a:lnTo>
                <a:pt x="480552"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88219" y="2894550"/>
        <a:ext cx="24027" cy="24027"/>
      </dsp:txXfrm>
    </dsp:sp>
    <dsp:sp modelId="{E2AAACDD-E4C5-40C6-B1C6-00F7BED8E2B1}">
      <dsp:nvSpPr>
        <dsp:cNvPr id="0" name=""/>
        <dsp:cNvSpPr/>
      </dsp:nvSpPr>
      <dsp:spPr>
        <a:xfrm>
          <a:off x="676705" y="2605377"/>
          <a:ext cx="2073213" cy="1789187"/>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CEO role duality is lacking</a:t>
          </a:r>
          <a:endParaRPr lang="en-GB" sz="1600" kern="1200" dirty="0">
            <a:solidFill>
              <a:schemeClr val="tx1"/>
            </a:solidFill>
          </a:endParaRPr>
        </a:p>
      </dsp:txBody>
      <dsp:txXfrm>
        <a:off x="998572" y="2883149"/>
        <a:ext cx="1429479" cy="123364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4518D-929A-431D-BE12-072C2224405D}">
      <dsp:nvSpPr>
        <dsp:cNvPr id="0" name=""/>
        <dsp:cNvSpPr/>
      </dsp:nvSpPr>
      <dsp:spPr>
        <a:xfrm>
          <a:off x="2861542" y="1515303"/>
          <a:ext cx="1928464" cy="1662727"/>
        </a:xfrm>
        <a:prstGeom prst="flowChartAlternateProcess">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rPr>
            <a:t>Corporate Governance Awareness &amp; Disclosure Practices among Malaysian SMEs</a:t>
          </a:r>
          <a:endParaRPr lang="en-GB" sz="1600" b="1" kern="1200" dirty="0">
            <a:solidFill>
              <a:schemeClr val="tx1"/>
            </a:solidFill>
          </a:endParaRPr>
        </a:p>
      </dsp:txBody>
      <dsp:txXfrm>
        <a:off x="2942708" y="1596469"/>
        <a:ext cx="1766132" cy="1500395"/>
      </dsp:txXfrm>
    </dsp:sp>
    <dsp:sp modelId="{B7D555CA-42CB-490B-ADFF-15145621FD18}">
      <dsp:nvSpPr>
        <dsp:cNvPr id="0" name=""/>
        <dsp:cNvSpPr/>
      </dsp:nvSpPr>
      <dsp:spPr>
        <a:xfrm rot="12699492">
          <a:off x="2499588" y="1694731"/>
          <a:ext cx="585437" cy="29387"/>
        </a:xfrm>
        <a:custGeom>
          <a:avLst/>
          <a:gdLst/>
          <a:ahLst/>
          <a:cxnLst/>
          <a:rect l="0" t="0" r="0" b="0"/>
          <a:pathLst>
            <a:path>
              <a:moveTo>
                <a:pt x="0" y="14693"/>
              </a:moveTo>
              <a:lnTo>
                <a:pt x="585437"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rot="10800000">
        <a:off x="2777671" y="1694789"/>
        <a:ext cx="29271" cy="29271"/>
      </dsp:txXfrm>
    </dsp:sp>
    <dsp:sp modelId="{683F3894-E8DD-4249-B257-7181041A4EE8}">
      <dsp:nvSpPr>
        <dsp:cNvPr id="0" name=""/>
        <dsp:cNvSpPr/>
      </dsp:nvSpPr>
      <dsp:spPr>
        <a:xfrm>
          <a:off x="644288" y="66287"/>
          <a:ext cx="2073213" cy="191567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Good awareness of CG concept does not translate to implementation of CG practices</a:t>
          </a:r>
          <a:endParaRPr lang="en-GB" sz="1600" kern="1200" dirty="0">
            <a:solidFill>
              <a:schemeClr val="tx1"/>
            </a:solidFill>
          </a:endParaRPr>
        </a:p>
      </dsp:txBody>
      <dsp:txXfrm>
        <a:off x="976695" y="373435"/>
        <a:ext cx="1408399" cy="1301376"/>
      </dsp:txXfrm>
    </dsp:sp>
    <dsp:sp modelId="{E94138EE-A9B2-4302-A580-75CE966BF091}">
      <dsp:nvSpPr>
        <dsp:cNvPr id="0" name=""/>
        <dsp:cNvSpPr/>
      </dsp:nvSpPr>
      <dsp:spPr>
        <a:xfrm rot="19632895">
          <a:off x="4553687" y="1682897"/>
          <a:ext cx="559663" cy="29387"/>
        </a:xfrm>
        <a:custGeom>
          <a:avLst/>
          <a:gdLst/>
          <a:ahLst/>
          <a:cxnLst/>
          <a:rect l="0" t="0" r="0" b="0"/>
          <a:pathLst>
            <a:path>
              <a:moveTo>
                <a:pt x="0" y="14693"/>
              </a:moveTo>
              <a:lnTo>
                <a:pt x="559663"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4819527" y="1683600"/>
        <a:ext cx="27983" cy="27983"/>
      </dsp:txXfrm>
    </dsp:sp>
    <dsp:sp modelId="{DBD37445-8147-4577-AEE9-F8755DD80BDD}">
      <dsp:nvSpPr>
        <dsp:cNvPr id="0" name=""/>
        <dsp:cNvSpPr/>
      </dsp:nvSpPr>
      <dsp:spPr>
        <a:xfrm>
          <a:off x="4892175" y="0"/>
          <a:ext cx="2073213" cy="198429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Malaysian SMEs might not see tangible benefits of implementing &amp; disclosing CG practices</a:t>
          </a:r>
        </a:p>
      </dsp:txBody>
      <dsp:txXfrm>
        <a:off x="5230300" y="323623"/>
        <a:ext cx="1396963" cy="1337046"/>
      </dsp:txXfrm>
    </dsp:sp>
    <dsp:sp modelId="{F8B7661A-E52D-4C46-97C5-EBFB104DDA59}">
      <dsp:nvSpPr>
        <dsp:cNvPr id="0" name=""/>
        <dsp:cNvSpPr/>
      </dsp:nvSpPr>
      <dsp:spPr>
        <a:xfrm rot="1734746">
          <a:off x="4608112" y="2895199"/>
          <a:ext cx="474843" cy="29387"/>
        </a:xfrm>
        <a:custGeom>
          <a:avLst/>
          <a:gdLst/>
          <a:ahLst/>
          <a:cxnLst/>
          <a:rect l="0" t="0" r="0" b="0"/>
          <a:pathLst>
            <a:path>
              <a:moveTo>
                <a:pt x="0" y="14693"/>
              </a:moveTo>
              <a:lnTo>
                <a:pt x="474843"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4833663" y="2898022"/>
        <a:ext cx="23742" cy="23742"/>
      </dsp:txXfrm>
    </dsp:sp>
    <dsp:sp modelId="{105B04BF-A623-435D-A038-4DC83F230827}">
      <dsp:nvSpPr>
        <dsp:cNvPr id="0" name=""/>
        <dsp:cNvSpPr/>
      </dsp:nvSpPr>
      <dsp:spPr>
        <a:xfrm>
          <a:off x="4892170" y="2605381"/>
          <a:ext cx="2073213" cy="1805602"/>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The need for an establishment of CG code specifically tailored to SMEs</a:t>
          </a:r>
          <a:endParaRPr lang="en-GB" sz="1600" kern="1200" dirty="0">
            <a:solidFill>
              <a:schemeClr val="tx1"/>
            </a:solidFill>
          </a:endParaRPr>
        </a:p>
      </dsp:txBody>
      <dsp:txXfrm>
        <a:off x="5215405" y="2886892"/>
        <a:ext cx="1426743" cy="1242580"/>
      </dsp:txXfrm>
    </dsp:sp>
    <dsp:sp modelId="{B5921E25-794C-4D88-A130-475FD52E4A84}">
      <dsp:nvSpPr>
        <dsp:cNvPr id="0" name=""/>
        <dsp:cNvSpPr/>
      </dsp:nvSpPr>
      <dsp:spPr>
        <a:xfrm rot="9082053">
          <a:off x="2559956" y="2891870"/>
          <a:ext cx="480552" cy="29387"/>
        </a:xfrm>
        <a:custGeom>
          <a:avLst/>
          <a:gdLst/>
          <a:ahLst/>
          <a:cxnLst/>
          <a:rect l="0" t="0" r="0" b="0"/>
          <a:pathLst>
            <a:path>
              <a:moveTo>
                <a:pt x="0" y="14693"/>
              </a:moveTo>
              <a:lnTo>
                <a:pt x="480552" y="14693"/>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GB" sz="500" kern="1200"/>
        </a:p>
      </dsp:txBody>
      <dsp:txXfrm rot="10800000">
        <a:off x="2788219" y="2894550"/>
        <a:ext cx="24027" cy="24027"/>
      </dsp:txXfrm>
    </dsp:sp>
    <dsp:sp modelId="{E2AAACDD-E4C5-40C6-B1C6-00F7BED8E2B1}">
      <dsp:nvSpPr>
        <dsp:cNvPr id="0" name=""/>
        <dsp:cNvSpPr/>
      </dsp:nvSpPr>
      <dsp:spPr>
        <a:xfrm>
          <a:off x="676705" y="2605377"/>
          <a:ext cx="2073213" cy="1789187"/>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Possible causes: no regulatory requirements/ no external pressures/lack of resources</a:t>
          </a:r>
          <a:endParaRPr lang="en-GB" sz="1600" kern="1200" dirty="0">
            <a:solidFill>
              <a:schemeClr val="tx1"/>
            </a:solidFill>
          </a:endParaRPr>
        </a:p>
      </dsp:txBody>
      <dsp:txXfrm>
        <a:off x="998572" y="2883149"/>
        <a:ext cx="1429479" cy="123364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4518D-929A-431D-BE12-072C2224405D}">
      <dsp:nvSpPr>
        <dsp:cNvPr id="0" name=""/>
        <dsp:cNvSpPr/>
      </dsp:nvSpPr>
      <dsp:spPr>
        <a:xfrm>
          <a:off x="2648381" y="0"/>
          <a:ext cx="2354786" cy="2030304"/>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b="1" kern="1200" dirty="0">
              <a:solidFill>
                <a:schemeClr val="tx1"/>
              </a:solidFill>
            </a:rPr>
            <a:t>Research limitations and future research</a:t>
          </a:r>
        </a:p>
      </dsp:txBody>
      <dsp:txXfrm>
        <a:off x="3013805" y="315070"/>
        <a:ext cx="1623938" cy="1400164"/>
      </dsp:txXfrm>
    </dsp:sp>
    <dsp:sp modelId="{B7D555CA-42CB-490B-ADFF-15145621FD18}">
      <dsp:nvSpPr>
        <dsp:cNvPr id="0" name=""/>
        <dsp:cNvSpPr/>
      </dsp:nvSpPr>
      <dsp:spPr>
        <a:xfrm rot="9345211">
          <a:off x="2385250" y="1552498"/>
          <a:ext cx="415252" cy="35884"/>
        </a:xfrm>
        <a:custGeom>
          <a:avLst/>
          <a:gdLst/>
          <a:ahLst/>
          <a:cxnLst/>
          <a:rect l="0" t="0" r="0" b="0"/>
          <a:pathLst>
            <a:path>
              <a:moveTo>
                <a:pt x="0" y="17942"/>
              </a:moveTo>
              <a:lnTo>
                <a:pt x="415252" y="1794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rot="10800000">
        <a:off x="2582495" y="1560059"/>
        <a:ext cx="20762" cy="20762"/>
      </dsp:txXfrm>
    </dsp:sp>
    <dsp:sp modelId="{683F3894-E8DD-4249-B257-7181041A4EE8}">
      <dsp:nvSpPr>
        <dsp:cNvPr id="0" name=""/>
        <dsp:cNvSpPr/>
      </dsp:nvSpPr>
      <dsp:spPr>
        <a:xfrm>
          <a:off x="0" y="998579"/>
          <a:ext cx="2531534" cy="2339166"/>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This is preliminary research, number of respondents are not representing the whole population</a:t>
          </a:r>
          <a:endParaRPr lang="en-GB" sz="1600" kern="1200" dirty="0">
            <a:solidFill>
              <a:schemeClr val="tx1"/>
            </a:solidFill>
          </a:endParaRPr>
        </a:p>
      </dsp:txBody>
      <dsp:txXfrm>
        <a:off x="405892" y="1373627"/>
        <a:ext cx="1719750" cy="1589070"/>
      </dsp:txXfrm>
    </dsp:sp>
    <dsp:sp modelId="{E94138EE-A9B2-4302-A580-75CE966BF091}">
      <dsp:nvSpPr>
        <dsp:cNvPr id="0" name=""/>
        <dsp:cNvSpPr/>
      </dsp:nvSpPr>
      <dsp:spPr>
        <a:xfrm rot="1367990">
          <a:off x="4869563" y="1514124"/>
          <a:ext cx="371826" cy="35884"/>
        </a:xfrm>
        <a:custGeom>
          <a:avLst/>
          <a:gdLst/>
          <a:ahLst/>
          <a:cxnLst/>
          <a:rect l="0" t="0" r="0" b="0"/>
          <a:pathLst>
            <a:path>
              <a:moveTo>
                <a:pt x="0" y="17942"/>
              </a:moveTo>
              <a:lnTo>
                <a:pt x="371826" y="1794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5046180" y="1522771"/>
        <a:ext cx="18591" cy="18591"/>
      </dsp:txXfrm>
    </dsp:sp>
    <dsp:sp modelId="{DBD37445-8147-4577-AEE9-F8755DD80BDD}">
      <dsp:nvSpPr>
        <dsp:cNvPr id="0" name=""/>
        <dsp:cNvSpPr/>
      </dsp:nvSpPr>
      <dsp:spPr>
        <a:xfrm>
          <a:off x="5120015" y="879793"/>
          <a:ext cx="2531534" cy="2422956"/>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chemeClr val="tx1"/>
              </a:solidFill>
            </a:rPr>
            <a:t>Only basic questions are asked to garner the basic understanding from Malaysian SMEs</a:t>
          </a:r>
        </a:p>
      </dsp:txBody>
      <dsp:txXfrm>
        <a:off x="5532889" y="1274959"/>
        <a:ext cx="1705786" cy="1632624"/>
      </dsp:txXfrm>
    </dsp:sp>
    <dsp:sp modelId="{E5CDDC41-5962-4760-9642-2C204BFFE8E8}">
      <dsp:nvSpPr>
        <dsp:cNvPr id="0" name=""/>
        <dsp:cNvSpPr/>
      </dsp:nvSpPr>
      <dsp:spPr>
        <a:xfrm rot="5400000">
          <a:off x="3616871" y="2221265"/>
          <a:ext cx="417806" cy="35884"/>
        </a:xfrm>
        <a:custGeom>
          <a:avLst/>
          <a:gdLst/>
          <a:ahLst/>
          <a:cxnLst/>
          <a:rect l="0" t="0" r="0" b="0"/>
          <a:pathLst>
            <a:path>
              <a:moveTo>
                <a:pt x="0" y="17942"/>
              </a:moveTo>
              <a:lnTo>
                <a:pt x="417806" y="17942"/>
              </a:lnTo>
            </a:path>
          </a:pathLst>
        </a:custGeom>
        <a:noFill/>
        <a:ln w="12700" cap="flat" cmpd="sng" algn="ctr">
          <a:solidFill>
            <a:schemeClr val="dk2">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711200">
            <a:lnSpc>
              <a:spcPct val="90000"/>
            </a:lnSpc>
            <a:spcBef>
              <a:spcPct val="0"/>
            </a:spcBef>
            <a:spcAft>
              <a:spcPct val="35000"/>
            </a:spcAft>
            <a:buNone/>
          </a:pPr>
          <a:endParaRPr lang="en-GB" sz="1600" kern="1200">
            <a:solidFill>
              <a:schemeClr val="tx1"/>
            </a:solidFill>
          </a:endParaRPr>
        </a:p>
      </dsp:txBody>
      <dsp:txXfrm>
        <a:off x="3815329" y="2228762"/>
        <a:ext cx="20890" cy="20890"/>
      </dsp:txXfrm>
    </dsp:sp>
    <dsp:sp modelId="{B91E04D2-030C-4619-897B-26F213F05003}">
      <dsp:nvSpPr>
        <dsp:cNvPr id="0" name=""/>
        <dsp:cNvSpPr/>
      </dsp:nvSpPr>
      <dsp:spPr>
        <a:xfrm>
          <a:off x="2560007" y="2448110"/>
          <a:ext cx="2531534" cy="2184720"/>
        </a:xfrm>
        <a:prstGeom prst="hexagon">
          <a:avLst/>
        </a:prstGeom>
        <a:solidFill>
          <a:schemeClr val="lt1">
            <a:hueOff val="0"/>
            <a:satOff val="0"/>
            <a:lumOff val="0"/>
            <a:alphaOff val="0"/>
          </a:schemeClr>
        </a:solidFill>
        <a:ln w="19050" cap="flat" cmpd="sng" algn="ctr">
          <a:solidFill>
            <a:schemeClr val="bg2">
              <a:lumMod val="75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chemeClr val="tx1"/>
              </a:solidFill>
            </a:rPr>
            <a:t>Future research might employ interview methods to get deeper understanding on the barriers of implementing CG in smaller businesses</a:t>
          </a:r>
          <a:endParaRPr lang="en-GB" sz="1600" kern="1200" dirty="0">
            <a:solidFill>
              <a:schemeClr val="tx1"/>
            </a:solidFill>
          </a:endParaRPr>
        </a:p>
      </dsp:txBody>
      <dsp:txXfrm>
        <a:off x="2953028" y="2787288"/>
        <a:ext cx="1745492" cy="1506364"/>
      </dsp:txXfrm>
    </dsp:sp>
  </dsp:spTree>
</dsp:drawing>
</file>

<file path=ppt/diagrams/layout1.xml><?xml version="1.0" encoding="utf-8"?>
<dgm:layoutDef xmlns:dgm="http://schemas.openxmlformats.org/drawingml/2006/diagram" xmlns:a="http://schemas.openxmlformats.org/drawingml/2006/main" uniqueId="urn:diagrams.loki3.com/BracketList">
  <dgm:title val="Vertical Bracket List"/>
  <dgm:desc val="Use to show grouped blocks of information.  Works well with large amounts of Level 2 text."/>
  <dgm:catLst>
    <dgm:cat type="list" pri="4110"/>
    <dgm:cat type="officeonline" pri="3000"/>
  </dgm:catLst>
  <dgm:sampData>
    <dgm:dataModel>
      <dgm:ptLst>
        <dgm:pt modelId="0" type="doc"/>
        <dgm:pt modelId="1">
          <dgm:prSet phldr="1"/>
        </dgm:pt>
        <dgm:pt modelId="11">
          <dgm:prSet phldr="1"/>
        </dgm:pt>
        <dgm:pt modelId="2">
          <dgm:prSet phldr="1"/>
        </dgm:pt>
        <dgm:pt modelId="21">
          <dgm:prSet phldr="1"/>
        </dgm:pt>
      </dgm:ptLst>
      <dgm:cxnLst>
        <dgm:cxn modelId="3" srcId="0" destId="1" srcOrd="0" destOrd="0"/>
        <dgm:cxn modelId="4" srcId="1" destId="11" srcOrd="0" destOrd="0"/>
        <dgm:cxn modelId="5" srcId="0" destId="2" srcOrd="0" destOrd="0"/>
        <dgm:cxn modelId="6" srcId="2" destId="21" srcOrd="0" destOrd="0"/>
      </dgm:cxnLst>
      <dgm:bg/>
      <dgm:whole/>
    </dgm:dataModel>
  </dgm:sampData>
  <dgm:styleData useDef="1">
    <dgm:dataModel>
      <dgm:ptLst/>
      <dgm:bg/>
      <dgm:whole/>
    </dgm:dataModel>
  </dgm:styleData>
  <dgm:clrData useDef="1">
    <dgm:dataModel>
      <dgm:pt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V" refType="primFontSz" refFor="des" refForName="parTx" fact="0.1"/>
      <dgm:constr type="primFontSz" for="des" forName="parTx" val="65"/>
      <dgm:constr type="primFontSz" for="des" forName="desTx" refType="primFontSz" refFor="des" refForName="parTx"/>
      <dgm:constr type="h" for="des" forName="parTx" refType="primFontSz" refFor="des" refForName="parTx" fact="0.55"/>
      <dgm:constr type="h" for="des" forName="bracket" refType="primFontSz" refFor="des" refForName="parTx" fact="0.55"/>
      <dgm:constr type="h" for="des" forName="desTx" refType="primFontSz" refFor="des" refForName="parTx" fact="0.55"/>
    </dgm:constrLst>
    <dgm:ruleLst>
      <dgm:rule type="primFontSz" for="des" forName="parTx" val="5" fact="NaN" max="NaN"/>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Tx" refType="w" fact="0.25"/>
          <dgm:constr type="w" for="ch" forName="bracket" refType="w" fact="0.05"/>
          <dgm:constr type="w" for="ch" forName="spH" refType="w" fact="0.02"/>
          <dgm:constr type="w" for="ch" forName="desTx" refType="w" fact="0.68"/>
          <dgm:constr type="h" for="ch" forName="bracket" refType="h" refFor="ch" refForName="desTx" op="gte"/>
          <dgm:constr type="h" for="ch" forName="bracket" refType="h" refFor="ch" refForName="parTx" op="gte"/>
          <dgm:constr type="h" for="ch" forName="desTx" refType="h" refFor="ch" refForName="parTx" op="gte"/>
        </dgm:constrLst>
        <dgm:ruleLst/>
        <dgm:layoutNode name="parTx" styleLbl="revTx">
          <dgm:varLst>
            <dgm:chMax val="1"/>
            <dgm:bulletEnabled val="1"/>
          </dgm:varLst>
          <dgm:choose name="Name8">
            <dgm:if name="Name9" func="var" arg="dir" op="equ" val="norm">
              <dgm:alg type="tx">
                <dgm:param type="parTxLTRAlign" val="r"/>
              </dgm:alg>
            </dgm:if>
            <dgm:else name="Name10">
              <dgm:alg type="tx">
                <dgm:param type="parTxLTRAlign" val="l"/>
              </dgm:alg>
            </dgm:else>
          </dgm:choose>
          <dgm:shape xmlns:r="http://schemas.openxmlformats.org/officeDocument/2006/relationships" type="rect" r:blip="">
            <dgm:adjLst/>
          </dgm:shape>
          <dgm:presOf axis="self" ptType="node"/>
          <dgm:constrLst>
            <dgm:constr type="tMarg" refType="primFontSz" fact="0.2"/>
            <dgm:constr type="bMarg" refType="primFontSz" fact="0.2"/>
          </dgm:constrLst>
          <dgm:ruleLst>
            <dgm:rule type="h" val="INF" fact="NaN" max="NaN"/>
          </dgm:ruleLst>
        </dgm:layoutNode>
        <dgm:layoutNode name="bracket" styleLbl="parChTrans1D1">
          <dgm:alg type="sp"/>
          <dgm:choose name="Name11">
            <dgm:if name="Name12" func="var" arg="dir" op="equ" val="norm">
              <dgm:shape xmlns:r="http://schemas.openxmlformats.org/officeDocument/2006/relationships" type="leftBrace" r:blip="">
                <dgm:adjLst>
                  <dgm:adj idx="1" val="0.35"/>
                </dgm:adjLst>
              </dgm:shape>
            </dgm:if>
            <dgm:else name="Name13">
              <dgm:shape xmlns:r="http://schemas.openxmlformats.org/officeDocument/2006/relationships" rot="180" type="leftBrace" r:blip="">
                <dgm:adjLst>
                  <dgm:adj idx="1" val="0.35"/>
                </dgm:adjLst>
              </dgm:shape>
            </dgm:else>
          </dgm:choose>
          <dgm:presOf/>
        </dgm:layoutNode>
        <dgm:layoutNode name="spH">
          <dgm:alg type="sp"/>
        </dgm:layoutNode>
        <dgm:choose name="Name14">
          <dgm:if name="Name15" axis="ch" ptType="node" func="cnt" op="gte" val="1">
            <dgm:layoutNode name="desTx" styleLbl="node1">
              <dgm:varLst>
                <dgm:bulletEnabled val="1"/>
              </dgm:varLst>
              <dgm:alg type="tx">
                <dgm:param type="stBulletLvl" val="1"/>
                <dgm:param type="txAnchorVertCh" val="mid"/>
              </dgm:alg>
              <dgm:shape xmlns:r="http://schemas.openxmlformats.org/officeDocument/2006/relationships" type="rect" r:blip="">
                <dgm:adjLst/>
              </dgm:shape>
              <dgm:presOf axis="des" ptType="node"/>
              <dgm:constrLst>
                <dgm:constr type="secFontSz" refType="primFontSz"/>
                <dgm:constr type="tMarg" refType="primFontSz" fact="0.3"/>
                <dgm:constr type="bMarg" refType="primFontSz" fact="0.3"/>
                <dgm:constr type="lMarg" refType="primFontSz" fact="0.3"/>
                <dgm:constr type="rMarg" refType="primFontSz" fact="0.3"/>
              </dgm:constrLst>
              <dgm:ruleLst>
                <dgm:rule type="h" val="INF" fact="NaN" max="NaN"/>
              </dgm:ruleLst>
            </dgm:layoutNode>
          </dgm:if>
          <dgm:else name="Name16"/>
        </dgm:choose>
      </dgm:layoutNode>
      <dgm:forEach name="Name17" axis="followSib" ptType="sibTrans" cnt="1">
        <dgm:layoutNode name="spV">
          <dgm:alg type="sp"/>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bList2#4">
  <dgm:title val=""/>
  <dgm:desc val=""/>
  <dgm:catLst>
    <dgm:cat type="list" pri="7000"/>
    <dgm:cat type="convert" pri="16000"/>
    <dgm:cat type="picture" pri="28000"/>
    <dgm:cat type="pictureconvert" pri="28000"/>
  </dgm:catLst>
  <dgm:sampData useDef="1">
    <dgm:dataModel>
      <dgm:pt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dir/>
      <dgm:animLvl val="lvl"/>
      <dgm:resizeHandles val="exact"/>
    </dgm:varLst>
    <dgm:choose name="Name0">
      <dgm:if name="Name1" axis="self"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08"/>
      <dgm:constr type="sp" refType="w" refFor="ch" refForName="compNode" op="equ" fact="0.16"/>
      <dgm:constr type="primFontSz" for="des" forName="parentText" op="equ" val="65"/>
      <dgm:constr type="primFontSz" for="des" forName="childRect" op="equ" val="65"/>
    </dgm:constrLst>
    <dgm:ruleLst/>
    <dgm:forEach name="nodesForEach" axis="ch" ptType="node">
      <dgm:layoutNode name="compNode">
        <dgm:alg type="composite">
          <dgm:param type="ar" val="0.943"/>
        </dgm:alg>
        <dgm:shape xmlns:r="http://schemas.openxmlformats.org/officeDocument/2006/relationships" r:blip="">
          <dgm:adjLst/>
        </dgm:shape>
        <dgm:presOf/>
        <dgm:choose name="Name3">
          <dgm:if name="Name4" axis="self" func="var" arg="dir" op="equ" val="norm">
            <dgm:constrLst>
              <dgm:constr type="w" val="1"/>
              <dgm:constr type="h" refType="w" fact="1.06"/>
              <dgm:constr type="h" for="ch" forName="childRect" refType="h" fact="0.65"/>
              <dgm:constr type="w" for="ch" forName="childRect" refType="w" fact="0.923"/>
              <dgm:constr type="l" for="ch" forName="childRect"/>
              <dgm:constr type="t" for="ch" forName="childRect"/>
              <dgm:constr type="w" for="ch" forName="parentText" refType="w" fact="0.65"/>
              <dgm:constr type="h" for="ch" forName="parentText" refType="h" refFor="ch" refForName="childRect" fact="0.43"/>
              <dgm:constr type="l" for="ch" forName="parentText"/>
              <dgm:constr type="t" for="ch" forName="parentText" refType="h" refFor="ch" refForName="childRect"/>
              <dgm:constr type="w" for="ch" forName="parentRect" refType="w" fact="0.923"/>
              <dgm:constr type="h" for="ch" forName="parentRect" refType="h" refFor="ch" refForName="parentText"/>
              <dgm:constr type="l" for="ch" forName="parentRect"/>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r" for="ch" forName="adorn" refType="w"/>
            </dgm:constrLst>
          </dgm:if>
          <dgm:else name="Name5">
            <dgm:constrLst>
              <dgm:constr type="w" val="1"/>
              <dgm:constr type="h" refType="w" fact="1.06"/>
              <dgm:constr type="h" for="ch" forName="childRect" refType="h" fact="0.65"/>
              <dgm:constr type="w" for="ch" forName="childRect" refType="w" fact="0.923"/>
              <dgm:constr type="r" for="ch" forName="childRect" refType="w"/>
              <dgm:constr type="t" for="ch" forName="childRect"/>
              <dgm:constr type="w" for="ch" forName="parentText" refType="w" fact="0.65"/>
              <dgm:constr type="h" for="ch" forName="parentText" refType="h" refFor="ch" refForName="childRect" fact="0.43"/>
              <dgm:constr type="r" for="ch" forName="parentText" refType="w"/>
              <dgm:constr type="t" for="ch" forName="parentText" refType="h" refFor="ch" refForName="childRect"/>
              <dgm:constr type="w" for="ch" forName="parentRect" refType="w" fact="0.923"/>
              <dgm:constr type="h" for="ch" forName="parentRect" refType="h" refFor="ch" refForName="parentText"/>
              <dgm:constr type="r" for="ch" forName="parentRect" refType="w"/>
              <dgm:constr type="t" for="ch" forName="parentRect" refType="t" refFor="ch" refForName="parentText"/>
              <dgm:constr type="w" for="ch" forName="adorn" refType="w" refFor="ch" refForName="parentRect" fact="0.35"/>
              <dgm:constr type="h" for="ch" forName="adorn" refType="w" refFor="ch" refForName="parentRect" fact="0.35"/>
              <dgm:constr type="b" for="ch" forName="adorn" refType="h"/>
              <dgm:constr type="l" for="ch" forName="adorn"/>
            </dgm:constrLst>
          </dgm:else>
        </dgm:choose>
        <dgm:ruleLst/>
        <dgm:layoutNode name="childRect" styleLbl="bgAcc1">
          <dgm:varLst>
            <dgm:bulletEnabled val="1"/>
          </dgm:varLst>
          <dgm:alg type="tx">
            <dgm:param type="stBulletLvl" val="1"/>
          </dgm:alg>
          <dgm:shape xmlns:r="http://schemas.openxmlformats.org/officeDocument/2006/relationships" type="round2SameRect" r:blip="">
            <dgm:adjLst>
              <dgm:adj idx="1" val="0.08"/>
            </dgm:adjLst>
          </dgm:shape>
          <dgm:presOf axis="des" ptType="node"/>
          <dgm:constrLst>
            <dgm:constr type="secFontSz" refType="primFontSz"/>
            <dgm:constr type="tMarg" refType="primFontSz" fact="0.3"/>
            <dgm:constr type="bMarg" refType="primFontSz" fact="0.1"/>
            <dgm:constr type="lMarg" refType="primFontSz" fact="0.1"/>
            <dgm:constr type="rMarg" refType="primFontSz" fact="0.1"/>
          </dgm:constrLst>
          <dgm:ruleLst>
            <dgm:rule type="primFontSz" val="5" fact="NaN" max="NaN"/>
          </dgm:ruleLst>
        </dgm:layoutNode>
        <dgm:layoutNode name="parentText">
          <dgm:varLst>
            <dgm:chMax val="0"/>
            <dgm:bulletEnabled val="1"/>
          </dgm:varLst>
          <dgm:choose name="Name6">
            <dgm:if name="Name7" func="var" arg="dir" op="equ" val="norm">
              <dgm:alg type="tx">
                <dgm:param type="parTxLTRAlign" val="l"/>
                <dgm:param type="parTxRTLAlign" val="l"/>
              </dgm:alg>
            </dgm:if>
            <dgm:else name="Name8">
              <dgm:alg type="tx">
                <dgm:param type="parTxLTRAlign" val="r"/>
                <dgm:param type="parTxRTLAlign" val="r"/>
              </dgm:alg>
            </dgm:else>
          </dgm:choose>
          <dgm:shape xmlns:r="http://schemas.openxmlformats.org/officeDocument/2006/relationships" type="rect" r:blip="" zOrderOff="1" hideGeom="1">
            <dgm:adjLst/>
          </dgm:shape>
          <dgm:presOf axis="self" ptType="node"/>
          <dgm:constrLst>
            <dgm:constr type="tMarg"/>
            <dgm:constr type="bMarg"/>
            <dgm:constr type="lMarg" refType="primFontSz" fact="0.3"/>
            <dgm:constr type="rMarg" refType="primFontSz" fact="0.1"/>
          </dgm:constrLst>
          <dgm:ruleLst>
            <dgm:rule type="primFontSz" val="5" fact="NaN" max="NaN"/>
          </dgm:ruleLst>
        </dgm:layoutNode>
        <dgm:layoutNode name="parentRect" styleLbl="alignNode1">
          <dgm:alg type="sp"/>
          <dgm:shape xmlns:r="http://schemas.openxmlformats.org/officeDocument/2006/relationships" type="rect" r:blip="">
            <dgm:adjLst/>
          </dgm:shape>
          <dgm:presOf axis="self" ptType="node"/>
          <dgm:constrLst/>
          <dgm:ruleLst/>
        </dgm:layoutNode>
        <dgm:layoutNode name="adorn" styleLbl="fgAccFollowNod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constr type="w" val="1"/>
            <dgm:constr type="h" refType="w"/>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0F29E95-DC18-46BF-A946-514F38A95242}" type="datetimeFigureOut">
              <a:rPr lang="en-US" smtClean="0"/>
              <a:pPr/>
              <a:t>11/25/2024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7C43809-118A-4641-83BD-BABC0EDADE0F}"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2098A9-73FC-4418-93B3-81A7FB92076F}" type="datetimeFigureOut">
              <a:rPr lang="en-US" smtClean="0"/>
              <a:pPr/>
              <a:t>11/25/2024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4662DF-5486-4763-95D5-AE3FF01B100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a:t>+`</a:t>
            </a:r>
          </a:p>
        </p:txBody>
      </p:sp>
      <p:sp>
        <p:nvSpPr>
          <p:cNvPr id="4" name="Slide Number Placeholder 3"/>
          <p:cNvSpPr>
            <a:spLocks noGrp="1"/>
          </p:cNvSpPr>
          <p:nvPr>
            <p:ph type="sldNum" sz="quarter" idx="10"/>
          </p:nvPr>
        </p:nvSpPr>
        <p:spPr/>
        <p:txBody>
          <a:bodyPr/>
          <a:lstStyle/>
          <a:p>
            <a:fld id="{F34662DF-5486-4763-95D5-AE3FF01B100D}"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662DF-5486-4763-95D5-AE3FF01B100D}" type="slidenum">
              <a:rPr lang="en-US" smtClean="0"/>
              <a:pPr/>
              <a:t>10</a:t>
            </a:fld>
            <a:endParaRPr lang="en-US"/>
          </a:p>
        </p:txBody>
      </p:sp>
    </p:spTree>
    <p:extLst>
      <p:ext uri="{BB962C8B-B14F-4D97-AF65-F5344CB8AC3E}">
        <p14:creationId xmlns:p14="http://schemas.microsoft.com/office/powerpoint/2010/main" val="24527523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662DF-5486-4763-95D5-AE3FF01B100D}" type="slidenum">
              <a:rPr lang="en-US" smtClean="0"/>
              <a:pPr/>
              <a:t>2</a:t>
            </a:fld>
            <a:endParaRPr lang="en-US"/>
          </a:p>
        </p:txBody>
      </p:sp>
    </p:spTree>
    <p:extLst>
      <p:ext uri="{BB962C8B-B14F-4D97-AF65-F5344CB8AC3E}">
        <p14:creationId xmlns:p14="http://schemas.microsoft.com/office/powerpoint/2010/main" val="34817382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34662DF-5486-4763-95D5-AE3FF01B100D}" type="slidenum">
              <a:rPr lang="en-US" smtClean="0"/>
              <a:pPr/>
              <a:t>3</a:t>
            </a:fld>
            <a:endParaRPr lang="en-US"/>
          </a:p>
        </p:txBody>
      </p:sp>
    </p:spTree>
    <p:extLst>
      <p:ext uri="{BB962C8B-B14F-4D97-AF65-F5344CB8AC3E}">
        <p14:creationId xmlns:p14="http://schemas.microsoft.com/office/powerpoint/2010/main" val="22342760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34662DF-5486-4763-95D5-AE3FF01B100D}" type="slidenum">
              <a:rPr lang="en-US" smtClean="0"/>
              <a:pPr/>
              <a:t>4</a:t>
            </a:fld>
            <a:endParaRPr lang="en-US"/>
          </a:p>
        </p:txBody>
      </p:sp>
    </p:spTree>
    <p:extLst>
      <p:ext uri="{BB962C8B-B14F-4D97-AF65-F5344CB8AC3E}">
        <p14:creationId xmlns:p14="http://schemas.microsoft.com/office/powerpoint/2010/main" val="73411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E3B4C9-FDA4-F823-46B3-A782D46AC78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1B41EC3-5C37-9581-4652-2AE92A720CAB}"/>
              </a:ext>
            </a:extLst>
          </p:cNvPr>
          <p:cNvSpPr>
            <a:spLocks noGrp="1" noRot="1" noChangeAspect="1"/>
          </p:cNvSpPr>
          <p:nvPr>
            <p:ph type="sldImg"/>
          </p:nvPr>
        </p:nvSpPr>
        <p:spPr>
          <a:xfrm>
            <a:off x="1143000" y="685800"/>
            <a:ext cx="4572000" cy="3429000"/>
          </a:xfrm>
        </p:spPr>
      </p:sp>
      <p:sp>
        <p:nvSpPr>
          <p:cNvPr id="3" name="Notes Placeholder 2">
            <a:extLst>
              <a:ext uri="{FF2B5EF4-FFF2-40B4-BE49-F238E27FC236}">
                <a16:creationId xmlns:a16="http://schemas.microsoft.com/office/drawing/2014/main" id="{48601368-A251-F3F0-3D75-1EAC1C1C2F02}"/>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AB9D241A-750A-4B91-2707-E80725FAECA1}"/>
              </a:ext>
            </a:extLst>
          </p:cNvPr>
          <p:cNvSpPr>
            <a:spLocks noGrp="1"/>
          </p:cNvSpPr>
          <p:nvPr>
            <p:ph type="sldNum" sz="quarter" idx="10"/>
          </p:nvPr>
        </p:nvSpPr>
        <p:spPr/>
        <p:txBody>
          <a:bodyPr/>
          <a:lstStyle/>
          <a:p>
            <a:fld id="{F34662DF-5486-4763-95D5-AE3FF01B100D}" type="slidenum">
              <a:rPr lang="en-US" smtClean="0"/>
              <a:pPr/>
              <a:t>5</a:t>
            </a:fld>
            <a:endParaRPr lang="en-US"/>
          </a:p>
        </p:txBody>
      </p:sp>
    </p:spTree>
    <p:extLst>
      <p:ext uri="{BB962C8B-B14F-4D97-AF65-F5344CB8AC3E}">
        <p14:creationId xmlns:p14="http://schemas.microsoft.com/office/powerpoint/2010/main" val="37426262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F5416D-6C64-417D-58A5-20EDEA190E7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AC4637C-3442-2C33-A366-32EBDC5E769C}"/>
              </a:ext>
            </a:extLst>
          </p:cNvPr>
          <p:cNvSpPr>
            <a:spLocks noGrp="1" noRot="1" noChangeAspect="1"/>
          </p:cNvSpPr>
          <p:nvPr>
            <p:ph type="sldImg"/>
          </p:nvPr>
        </p:nvSpPr>
        <p:spPr>
          <a:xfrm>
            <a:off x="1143000" y="685800"/>
            <a:ext cx="4572000" cy="3429000"/>
          </a:xfrm>
        </p:spPr>
      </p:sp>
      <p:sp>
        <p:nvSpPr>
          <p:cNvPr id="3" name="Notes Placeholder 2">
            <a:extLst>
              <a:ext uri="{FF2B5EF4-FFF2-40B4-BE49-F238E27FC236}">
                <a16:creationId xmlns:a16="http://schemas.microsoft.com/office/drawing/2014/main" id="{FA38B1A3-2A49-C9C8-7C65-404ED67BC51F}"/>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B583701D-63EC-0340-483E-20537F989DB1}"/>
              </a:ext>
            </a:extLst>
          </p:cNvPr>
          <p:cNvSpPr>
            <a:spLocks noGrp="1"/>
          </p:cNvSpPr>
          <p:nvPr>
            <p:ph type="sldNum" sz="quarter" idx="10"/>
          </p:nvPr>
        </p:nvSpPr>
        <p:spPr/>
        <p:txBody>
          <a:bodyPr/>
          <a:lstStyle/>
          <a:p>
            <a:fld id="{F34662DF-5486-4763-95D5-AE3FF01B100D}" type="slidenum">
              <a:rPr lang="en-US" smtClean="0"/>
              <a:pPr/>
              <a:t>6</a:t>
            </a:fld>
            <a:endParaRPr lang="en-US"/>
          </a:p>
        </p:txBody>
      </p:sp>
    </p:spTree>
    <p:extLst>
      <p:ext uri="{BB962C8B-B14F-4D97-AF65-F5344CB8AC3E}">
        <p14:creationId xmlns:p14="http://schemas.microsoft.com/office/powerpoint/2010/main" val="28529087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DC0A90-A57F-6DC2-DE58-2A50F04F1D0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A87FDFA-D63C-9879-D40C-DBC9EF353945}"/>
              </a:ext>
            </a:extLst>
          </p:cNvPr>
          <p:cNvSpPr>
            <a:spLocks noGrp="1" noRot="1" noChangeAspect="1"/>
          </p:cNvSpPr>
          <p:nvPr>
            <p:ph type="sldImg"/>
          </p:nvPr>
        </p:nvSpPr>
        <p:spPr>
          <a:xfrm>
            <a:off x="1143000" y="685800"/>
            <a:ext cx="4572000" cy="3429000"/>
          </a:xfrm>
        </p:spPr>
      </p:sp>
      <p:sp>
        <p:nvSpPr>
          <p:cNvPr id="3" name="Notes Placeholder 2">
            <a:extLst>
              <a:ext uri="{FF2B5EF4-FFF2-40B4-BE49-F238E27FC236}">
                <a16:creationId xmlns:a16="http://schemas.microsoft.com/office/drawing/2014/main" id="{22AF5DEF-70C8-8473-37FE-DCD3305E11B2}"/>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DEDFFEDC-2AF1-6CF4-46AB-53C6ED927010}"/>
              </a:ext>
            </a:extLst>
          </p:cNvPr>
          <p:cNvSpPr>
            <a:spLocks noGrp="1"/>
          </p:cNvSpPr>
          <p:nvPr>
            <p:ph type="sldNum" sz="quarter" idx="10"/>
          </p:nvPr>
        </p:nvSpPr>
        <p:spPr/>
        <p:txBody>
          <a:bodyPr/>
          <a:lstStyle/>
          <a:p>
            <a:fld id="{F34662DF-5486-4763-95D5-AE3FF01B100D}" type="slidenum">
              <a:rPr lang="en-US" smtClean="0"/>
              <a:pPr/>
              <a:t>7</a:t>
            </a:fld>
            <a:endParaRPr lang="en-US"/>
          </a:p>
        </p:txBody>
      </p:sp>
    </p:spTree>
    <p:extLst>
      <p:ext uri="{BB962C8B-B14F-4D97-AF65-F5344CB8AC3E}">
        <p14:creationId xmlns:p14="http://schemas.microsoft.com/office/powerpoint/2010/main" val="34872159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60B1C-7196-3B5E-F077-E179001CEF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3F12AA4-44FE-B4E0-5006-E87445309857}"/>
              </a:ext>
            </a:extLst>
          </p:cNvPr>
          <p:cNvSpPr>
            <a:spLocks noGrp="1" noRot="1" noChangeAspect="1"/>
          </p:cNvSpPr>
          <p:nvPr>
            <p:ph type="sldImg"/>
          </p:nvPr>
        </p:nvSpPr>
        <p:spPr>
          <a:xfrm>
            <a:off x="1143000" y="685800"/>
            <a:ext cx="4572000" cy="3429000"/>
          </a:xfrm>
        </p:spPr>
      </p:sp>
      <p:sp>
        <p:nvSpPr>
          <p:cNvPr id="3" name="Notes Placeholder 2">
            <a:extLst>
              <a:ext uri="{FF2B5EF4-FFF2-40B4-BE49-F238E27FC236}">
                <a16:creationId xmlns:a16="http://schemas.microsoft.com/office/drawing/2014/main" id="{D12BAB47-81FF-803C-E335-62CE6093E3D7}"/>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AAB4ED12-4459-519A-6188-B895CBB864B0}"/>
              </a:ext>
            </a:extLst>
          </p:cNvPr>
          <p:cNvSpPr>
            <a:spLocks noGrp="1"/>
          </p:cNvSpPr>
          <p:nvPr>
            <p:ph type="sldNum" sz="quarter" idx="10"/>
          </p:nvPr>
        </p:nvSpPr>
        <p:spPr/>
        <p:txBody>
          <a:bodyPr/>
          <a:lstStyle/>
          <a:p>
            <a:fld id="{F34662DF-5486-4763-95D5-AE3FF01B100D}" type="slidenum">
              <a:rPr lang="en-US" smtClean="0"/>
              <a:pPr/>
              <a:t>8</a:t>
            </a:fld>
            <a:endParaRPr lang="en-US"/>
          </a:p>
        </p:txBody>
      </p:sp>
    </p:spTree>
    <p:extLst>
      <p:ext uri="{BB962C8B-B14F-4D97-AF65-F5344CB8AC3E}">
        <p14:creationId xmlns:p14="http://schemas.microsoft.com/office/powerpoint/2010/main" val="150041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F0850-A8E8-35C1-3CC9-F7EBFEEB5A0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7F78AF6-AC55-DE5E-AE50-91DCF5DD821F}"/>
              </a:ext>
            </a:extLst>
          </p:cNvPr>
          <p:cNvSpPr>
            <a:spLocks noGrp="1" noRot="1" noChangeAspect="1"/>
          </p:cNvSpPr>
          <p:nvPr>
            <p:ph type="sldImg"/>
          </p:nvPr>
        </p:nvSpPr>
        <p:spPr>
          <a:xfrm>
            <a:off x="1143000" y="685800"/>
            <a:ext cx="4572000" cy="3429000"/>
          </a:xfrm>
        </p:spPr>
      </p:sp>
      <p:sp>
        <p:nvSpPr>
          <p:cNvPr id="3" name="Notes Placeholder 2">
            <a:extLst>
              <a:ext uri="{FF2B5EF4-FFF2-40B4-BE49-F238E27FC236}">
                <a16:creationId xmlns:a16="http://schemas.microsoft.com/office/drawing/2014/main" id="{5A7A91EE-7789-978E-1ADE-9F16BF64B844}"/>
              </a:ext>
            </a:extLst>
          </p:cNvPr>
          <p:cNvSpPr>
            <a:spLocks noGrp="1"/>
          </p:cNvSpPr>
          <p:nvPr>
            <p:ph type="body" idx="1"/>
          </p:nvPr>
        </p:nvSpPr>
        <p:spPr/>
        <p:txBody>
          <a:bodyPr>
            <a:normAutofit/>
          </a:bodyPr>
          <a:lstStyle/>
          <a:p>
            <a:endParaRPr lang="en-US" dirty="0"/>
          </a:p>
        </p:txBody>
      </p:sp>
      <p:sp>
        <p:nvSpPr>
          <p:cNvPr id="4" name="Slide Number Placeholder 3">
            <a:extLst>
              <a:ext uri="{FF2B5EF4-FFF2-40B4-BE49-F238E27FC236}">
                <a16:creationId xmlns:a16="http://schemas.microsoft.com/office/drawing/2014/main" id="{766641B0-3BC0-DEFB-AE80-6E63464B8B7A}"/>
              </a:ext>
            </a:extLst>
          </p:cNvPr>
          <p:cNvSpPr>
            <a:spLocks noGrp="1"/>
          </p:cNvSpPr>
          <p:nvPr>
            <p:ph type="sldNum" sz="quarter" idx="10"/>
          </p:nvPr>
        </p:nvSpPr>
        <p:spPr/>
        <p:txBody>
          <a:bodyPr/>
          <a:lstStyle/>
          <a:p>
            <a:fld id="{F34662DF-5486-4763-95D5-AE3FF01B100D}" type="slidenum">
              <a:rPr lang="en-US" smtClean="0"/>
              <a:pPr/>
              <a:t>9</a:t>
            </a:fld>
            <a:endParaRPr lang="en-US"/>
          </a:p>
        </p:txBody>
      </p:sp>
    </p:spTree>
    <p:extLst>
      <p:ext uri="{BB962C8B-B14F-4D97-AF65-F5344CB8AC3E}">
        <p14:creationId xmlns:p14="http://schemas.microsoft.com/office/powerpoint/2010/main" val="30816163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2069075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1977468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3892235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2683937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6"/>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5" name="Footer Placeholder 4"/>
          <p:cNvSpPr>
            <a:spLocks noGrp="1"/>
          </p:cNvSpPr>
          <p:nvPr>
            <p:ph type="ftr" sz="quarter" idx="11"/>
          </p:nvPr>
        </p:nvSpPr>
        <p:spPr/>
        <p:txBody>
          <a:bodyPr/>
          <a:lstStyle/>
          <a:p>
            <a:endParaRPr lang="en-MY"/>
          </a:p>
        </p:txBody>
      </p:sp>
      <p:sp>
        <p:nvSpPr>
          <p:cNvPr id="6" name="Slide Number Placeholder 5"/>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10627893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22101093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8" name="Footer Placeholder 7"/>
          <p:cNvSpPr>
            <a:spLocks noGrp="1"/>
          </p:cNvSpPr>
          <p:nvPr>
            <p:ph type="ftr" sz="quarter" idx="11"/>
          </p:nvPr>
        </p:nvSpPr>
        <p:spPr/>
        <p:txBody>
          <a:bodyPr/>
          <a:lstStyle/>
          <a:p>
            <a:endParaRPr lang="en-MY"/>
          </a:p>
        </p:txBody>
      </p:sp>
      <p:sp>
        <p:nvSpPr>
          <p:cNvPr id="9" name="Slide Number Placeholder 8"/>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39027422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4" name="Footer Placeholder 3"/>
          <p:cNvSpPr>
            <a:spLocks noGrp="1"/>
          </p:cNvSpPr>
          <p:nvPr>
            <p:ph type="ftr" sz="quarter" idx="11"/>
          </p:nvPr>
        </p:nvSpPr>
        <p:spPr/>
        <p:txBody>
          <a:bodyPr/>
          <a:lstStyle/>
          <a:p>
            <a:endParaRPr lang="en-MY"/>
          </a:p>
        </p:txBody>
      </p:sp>
      <p:sp>
        <p:nvSpPr>
          <p:cNvPr id="5" name="Slide Number Placeholder 4"/>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35699690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3" name="Footer Placeholder 2"/>
          <p:cNvSpPr>
            <a:spLocks noGrp="1"/>
          </p:cNvSpPr>
          <p:nvPr>
            <p:ph type="ftr" sz="quarter" idx="11"/>
          </p:nvPr>
        </p:nvSpPr>
        <p:spPr/>
        <p:txBody>
          <a:bodyPr/>
          <a:lstStyle/>
          <a:p>
            <a:endParaRPr lang="en-MY"/>
          </a:p>
        </p:txBody>
      </p:sp>
      <p:sp>
        <p:nvSpPr>
          <p:cNvPr id="4" name="Slide Number Placeholder 3"/>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7202216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8"/>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2252159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8"/>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4A662F8-8F39-49E1-BCDE-0639FCA8EB72}" type="datetimeFigureOut">
              <a:rPr lang="en-MY" smtClean="0"/>
              <a:pPr/>
              <a:t>25/11/2024</a:t>
            </a:fld>
            <a:endParaRPr lang="en-MY"/>
          </a:p>
        </p:txBody>
      </p:sp>
      <p:sp>
        <p:nvSpPr>
          <p:cNvPr id="6" name="Footer Placeholder 5"/>
          <p:cNvSpPr>
            <a:spLocks noGrp="1"/>
          </p:cNvSpPr>
          <p:nvPr>
            <p:ph type="ftr" sz="quarter" idx="11"/>
          </p:nvPr>
        </p:nvSpPr>
        <p:spPr/>
        <p:txBody>
          <a:bodyPr/>
          <a:lstStyle/>
          <a:p>
            <a:endParaRPr lang="en-MY"/>
          </a:p>
        </p:txBody>
      </p:sp>
      <p:sp>
        <p:nvSpPr>
          <p:cNvPr id="7" name="Slide Number Placeholder 6"/>
          <p:cNvSpPr>
            <a:spLocks noGrp="1"/>
          </p:cNvSpPr>
          <p:nvPr>
            <p:ph type="sldNum" sz="quarter" idx="12"/>
          </p:nvPr>
        </p:nvSpPr>
        <p:spPr/>
        <p:txBody>
          <a:bodyPr/>
          <a:lstStyle/>
          <a:p>
            <a:fld id="{4396C6C5-09CE-4405-8AB4-34818B47A0EF}" type="slidenum">
              <a:rPr lang="en-MY" smtClean="0"/>
              <a:pPr/>
              <a:t>‹#›</a:t>
            </a:fld>
            <a:endParaRPr lang="en-MY"/>
          </a:p>
        </p:txBody>
      </p:sp>
    </p:spTree>
    <p:extLst>
      <p:ext uri="{BB962C8B-B14F-4D97-AF65-F5344CB8AC3E}">
        <p14:creationId xmlns:p14="http://schemas.microsoft.com/office/powerpoint/2010/main" val="2184667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A662F8-8F39-49E1-BCDE-0639FCA8EB72}" type="datetimeFigureOut">
              <a:rPr lang="en-MY" smtClean="0"/>
              <a:pPr/>
              <a:t>25/11/2024</a:t>
            </a:fld>
            <a:endParaRPr lang="en-MY"/>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MY"/>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96C6C5-09CE-4405-8AB4-34818B47A0EF}" type="slidenum">
              <a:rPr lang="en-MY" smtClean="0"/>
              <a:pPr/>
              <a:t>‹#›</a:t>
            </a:fld>
            <a:endParaRPr lang="en-MY"/>
          </a:p>
        </p:txBody>
      </p:sp>
    </p:spTree>
    <p:extLst>
      <p:ext uri="{BB962C8B-B14F-4D97-AF65-F5344CB8AC3E}">
        <p14:creationId xmlns:p14="http://schemas.microsoft.com/office/powerpoint/2010/main" val="188521646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png"/><Relationship Id="rId7" Type="http://schemas.openxmlformats.org/officeDocument/2006/relationships/diagramQuickStyle" Target="../diagrams/quickStyle5.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2.png"/><Relationship Id="rId9" Type="http://schemas.microsoft.com/office/2007/relationships/diagramDrawing" Target="../diagrams/drawing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12"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Layout" Target="../diagrams/layout1.xml"/><Relationship Id="rId11" Type="http://schemas.openxmlformats.org/officeDocument/2006/relationships/image" Target="../media/image6.png"/><Relationship Id="rId5" Type="http://schemas.openxmlformats.org/officeDocument/2006/relationships/diagramData" Target="../diagrams/data1.xml"/><Relationship Id="rId10" Type="http://schemas.openxmlformats.org/officeDocument/2006/relationships/image" Target="../media/image5.jpeg"/><Relationship Id="rId4" Type="http://schemas.openxmlformats.org/officeDocument/2006/relationships/image" Target="../media/image2.png"/><Relationship Id="rId9" Type="http://schemas.microsoft.com/office/2007/relationships/diagramDrawing" Target="../diagrams/drawing1.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png"/><Relationship Id="rId7" Type="http://schemas.openxmlformats.org/officeDocument/2006/relationships/diagramQuickStyle" Target="../diagrams/quickStyle2.xml"/><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11.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2.png"/><Relationship Id="rId9" Type="http://schemas.openxmlformats.org/officeDocument/2006/relationships/image" Target="../media/image21.png"/></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png"/><Relationship Id="rId7" Type="http://schemas.openxmlformats.org/officeDocument/2006/relationships/diagramQuickStyle" Target="../diagrams/quickStyle3.xml"/><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2.png"/><Relationship Id="rId9" Type="http://schemas.microsoft.com/office/2007/relationships/diagramDrawing" Target="../diagrams/drawing3.xml"/></Relationships>
</file>

<file path=ppt/slides/_rels/slide9.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png"/><Relationship Id="rId7" Type="http://schemas.openxmlformats.org/officeDocument/2006/relationships/diagramQuickStyle" Target="../diagrams/quickStyle4.xm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2.png"/><Relationship Id="rId9" Type="http://schemas.microsoft.com/office/2007/relationships/diagramDrawing" Target="../diagrams/drawing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txBox="1">
            <a:spLocks/>
          </p:cNvSpPr>
          <p:nvPr/>
        </p:nvSpPr>
        <p:spPr>
          <a:xfrm>
            <a:off x="360469" y="939127"/>
            <a:ext cx="8349270" cy="2039366"/>
          </a:xfrm>
          <a:prstGeom prst="rect">
            <a:avLst/>
          </a:prstGeom>
          <a:noFill/>
          <a:ln w="38100">
            <a:noFill/>
            <a:prstDash val="solid"/>
          </a:ln>
        </p:spPr>
        <p:style>
          <a:lnRef idx="2">
            <a:schemeClr val="accent2"/>
          </a:lnRef>
          <a:fillRef idx="1">
            <a:schemeClr val="lt1"/>
          </a:fillRef>
          <a:effectRef idx="0">
            <a:schemeClr val="accent2"/>
          </a:effectRef>
          <a:fontRef idx="minor">
            <a:schemeClr val="dk1"/>
          </a:fontRef>
        </p:style>
        <p:txBody>
          <a:bodyPr vert="horz" lIns="91440" tIns="45720" rIns="91440" bIns="45720" rtlCol="0" anchor="ctr">
            <a:noAutofit/>
          </a:bodyPr>
          <a:lstStyle/>
          <a:p>
            <a:pPr algn="ctr" defTabSz="914400">
              <a:spcBef>
                <a:spcPct val="0"/>
              </a:spcBef>
              <a:defRPr/>
            </a:pPr>
            <a:r>
              <a:rPr lang="en-US" sz="2600" b="1" dirty="0">
                <a:latin typeface="Cambria" pitchFamily="18" charset="0"/>
              </a:rPr>
              <a:t>CORPORATE GOVERNANCE AWARENESS &amp; DISCLOSURE PRACTICES AMONG MALAYSIAN SMES: </a:t>
            </a:r>
          </a:p>
          <a:p>
            <a:pPr algn="ctr" defTabSz="914400">
              <a:spcBef>
                <a:spcPct val="0"/>
              </a:spcBef>
              <a:defRPr/>
            </a:pPr>
            <a:r>
              <a:rPr lang="en-US" sz="2600" b="1" dirty="0">
                <a:latin typeface="Cambria" pitchFamily="18" charset="0"/>
              </a:rPr>
              <a:t>AN EXPLORATORY STUDY</a:t>
            </a:r>
          </a:p>
        </p:txBody>
      </p:sp>
      <p:sp>
        <p:nvSpPr>
          <p:cNvPr id="12" name="Title 11"/>
          <p:cNvSpPr>
            <a:spLocks noGrp="1"/>
          </p:cNvSpPr>
          <p:nvPr>
            <p:ph type="ctrTitle"/>
          </p:nvPr>
        </p:nvSpPr>
        <p:spPr>
          <a:xfrm>
            <a:off x="699138" y="2904456"/>
            <a:ext cx="7745724" cy="898521"/>
          </a:xfrm>
        </p:spPr>
        <p:txBody>
          <a:bodyPr anchor="ctr">
            <a:normAutofit/>
          </a:bodyPr>
          <a:lstStyle/>
          <a:p>
            <a:r>
              <a:rPr lang="en-US" sz="2000" b="1" dirty="0"/>
              <a:t>Noor Kaziemah Sariman, </a:t>
            </a:r>
            <a:r>
              <a:rPr lang="en-US" sz="2000" b="1" dirty="0" err="1"/>
              <a:t>Rozaidy</a:t>
            </a:r>
            <a:r>
              <a:rPr lang="en-US" sz="2000" b="1" dirty="0"/>
              <a:t> </a:t>
            </a:r>
            <a:r>
              <a:rPr lang="en-US" sz="2000" b="1" dirty="0" err="1"/>
              <a:t>Mahadi</a:t>
            </a:r>
            <a:r>
              <a:rPr lang="en-US" sz="2000" b="1" dirty="0"/>
              <a:t> &amp; </a:t>
            </a:r>
            <a:r>
              <a:rPr lang="en-US" sz="2000" b="1" dirty="0" err="1"/>
              <a:t>Junainah</a:t>
            </a:r>
            <a:r>
              <a:rPr lang="en-US" sz="2000" b="1" dirty="0"/>
              <a:t> </a:t>
            </a:r>
            <a:r>
              <a:rPr lang="en-US" sz="2000" b="1" dirty="0" err="1"/>
              <a:t>Jaidi</a:t>
            </a:r>
            <a:endParaRPr lang="en-MY" sz="2000" b="1" dirty="0"/>
          </a:p>
        </p:txBody>
      </p:sp>
      <p:cxnSp>
        <p:nvCxnSpPr>
          <p:cNvPr id="22" name="Straight Connector 21"/>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463CC392-0B42-4AFF-86D0-60D6A8F71A14}"/>
              </a:ext>
            </a:extLst>
          </p:cNvPr>
          <p:cNvSpPr txBox="1"/>
          <p:nvPr/>
        </p:nvSpPr>
        <p:spPr>
          <a:xfrm>
            <a:off x="213776" y="4858720"/>
            <a:ext cx="8882245" cy="1661993"/>
          </a:xfrm>
          <a:prstGeom prst="rect">
            <a:avLst/>
          </a:prstGeom>
          <a:noFill/>
        </p:spPr>
        <p:txBody>
          <a:bodyPr wrap="square" rtlCol="0">
            <a:spAutoFit/>
          </a:bodyPr>
          <a:lstStyle/>
          <a:p>
            <a:pPr algn="ctr"/>
            <a:r>
              <a:rPr lang="en-US" sz="2400" i="1" dirty="0">
                <a:latin typeface="+mj-lt"/>
              </a:rPr>
              <a:t>The 1</a:t>
            </a:r>
            <a:r>
              <a:rPr lang="en-US" sz="2400" i="1" baseline="30000" dirty="0">
                <a:latin typeface="+mj-lt"/>
              </a:rPr>
              <a:t>st</a:t>
            </a:r>
            <a:r>
              <a:rPr lang="en-US" sz="2400" i="1" dirty="0">
                <a:latin typeface="+mj-lt"/>
              </a:rPr>
              <a:t> Borneo International Accounting Conference 2024</a:t>
            </a:r>
          </a:p>
          <a:p>
            <a:pPr algn="ctr"/>
            <a:r>
              <a:rPr lang="en-US" sz="2400" i="1" dirty="0">
                <a:latin typeface="+mj-lt"/>
              </a:rPr>
              <a:t>(BIAC 2024) </a:t>
            </a:r>
          </a:p>
          <a:p>
            <a:pPr algn="ctr"/>
            <a:endParaRPr lang="en-US" i="1" dirty="0">
              <a:latin typeface="+mj-lt"/>
            </a:endParaRPr>
          </a:p>
          <a:p>
            <a:pPr algn="ctr"/>
            <a:r>
              <a:rPr lang="en-US" i="1" dirty="0">
                <a:latin typeface="+mj-lt"/>
              </a:rPr>
              <a:t>25 – 26 NOVEMBER 2024</a:t>
            </a:r>
          </a:p>
          <a:p>
            <a:pPr algn="ctr"/>
            <a:r>
              <a:rPr lang="en-US" i="1" dirty="0">
                <a:latin typeface="+mj-lt"/>
              </a:rPr>
              <a:t>UNIVERSITI MALAYSIA SABAH</a:t>
            </a:r>
          </a:p>
        </p:txBody>
      </p:sp>
      <p:pic>
        <p:nvPicPr>
          <p:cNvPr id="15" name="Picture 14">
            <a:extLst>
              <a:ext uri="{FF2B5EF4-FFF2-40B4-BE49-F238E27FC236}">
                <a16:creationId xmlns:a16="http://schemas.microsoft.com/office/drawing/2014/main" id="{8C37A9AE-1C79-4DCC-8B5A-4E2075613E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321A1DEF-A6BC-4F99-B789-BB479232ACFD}"/>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2" name="TextBox 1">
            <a:extLst>
              <a:ext uri="{FF2B5EF4-FFF2-40B4-BE49-F238E27FC236}">
                <a16:creationId xmlns:a16="http://schemas.microsoft.com/office/drawing/2014/main" id="{B7427232-79A3-2ECA-2F1A-A2FAECA54D73}"/>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30079123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pic>
        <p:nvPicPr>
          <p:cNvPr id="15" name="Picture 14">
            <a:extLst>
              <a:ext uri="{FF2B5EF4-FFF2-40B4-BE49-F238E27FC236}">
                <a16:creationId xmlns:a16="http://schemas.microsoft.com/office/drawing/2014/main" id="{8C37A9AE-1C79-4DCC-8B5A-4E2075613E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321A1DEF-A6BC-4F99-B789-BB479232ACFD}"/>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80CEE77B-AFF2-A0EC-4AE4-A269F90F145E}"/>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RESEARCH LIMITATIONS</a:t>
            </a:r>
          </a:p>
        </p:txBody>
      </p:sp>
      <p:sp>
        <p:nvSpPr>
          <p:cNvPr id="5" name="TextBox 4">
            <a:extLst>
              <a:ext uri="{FF2B5EF4-FFF2-40B4-BE49-F238E27FC236}">
                <a16:creationId xmlns:a16="http://schemas.microsoft.com/office/drawing/2014/main" id="{E6359D44-37D8-B614-8FCC-F2FC486B2731}"/>
              </a:ext>
            </a:extLst>
          </p:cNvPr>
          <p:cNvSpPr txBox="1"/>
          <p:nvPr/>
        </p:nvSpPr>
        <p:spPr>
          <a:xfrm>
            <a:off x="635773" y="1163014"/>
            <a:ext cx="8060184" cy="430887"/>
          </a:xfrm>
          <a:prstGeom prst="rect">
            <a:avLst/>
          </a:prstGeom>
          <a:noFill/>
        </p:spPr>
        <p:txBody>
          <a:bodyPr wrap="square" rtlCol="0">
            <a:spAutoFit/>
          </a:bodyPr>
          <a:lstStyle/>
          <a:p>
            <a:pPr algn="just">
              <a:buClr>
                <a:srgbClr val="FF0000"/>
              </a:buClr>
            </a:pPr>
            <a:r>
              <a:rPr lang="en-US" sz="2200" dirty="0"/>
              <a:t>These are the limitations of this study:</a:t>
            </a:r>
          </a:p>
        </p:txBody>
      </p:sp>
      <p:graphicFrame>
        <p:nvGraphicFramePr>
          <p:cNvPr id="4" name="Diagram 3">
            <a:extLst>
              <a:ext uri="{FF2B5EF4-FFF2-40B4-BE49-F238E27FC236}">
                <a16:creationId xmlns:a16="http://schemas.microsoft.com/office/drawing/2014/main" id="{ECB128C4-970C-51A8-F614-A561B4D17937}"/>
              </a:ext>
            </a:extLst>
          </p:cNvPr>
          <p:cNvGraphicFramePr/>
          <p:nvPr>
            <p:extLst>
              <p:ext uri="{D42A27DB-BD31-4B8C-83A1-F6EECF244321}">
                <p14:modId xmlns:p14="http://schemas.microsoft.com/office/powerpoint/2010/main" val="3116845134"/>
              </p:ext>
            </p:extLst>
          </p:nvPr>
        </p:nvGraphicFramePr>
        <p:xfrm>
          <a:off x="746225" y="1691314"/>
          <a:ext cx="7651550" cy="45405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2775354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3568A41-496A-D781-6F5C-E3A83230CDBD}"/>
              </a:ext>
            </a:extLst>
          </p:cNvPr>
          <p:cNvPicPr>
            <a:picLocks noChangeAspect="1"/>
          </p:cNvPicPr>
          <p:nvPr/>
        </p:nvPicPr>
        <p:blipFill>
          <a:blip r:embed="rId3"/>
          <a:stretch>
            <a:fillRect/>
          </a:stretch>
        </p:blipFill>
        <p:spPr>
          <a:xfrm>
            <a:off x="1122660" y="3305181"/>
            <a:ext cx="2639114" cy="2236537"/>
          </a:xfrm>
          <a:prstGeom prst="rect">
            <a:avLst/>
          </a:prstGeom>
        </p:spPr>
      </p:pic>
      <p:cxnSp>
        <p:nvCxnSpPr>
          <p:cNvPr id="22" name="Straight Connector 21"/>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8C37A9AE-1C79-4DCC-8B5A-4E2075613E0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321A1DEF-A6BC-4F99-B789-BB479232ACFD}"/>
              </a:ext>
            </a:extLst>
          </p:cNvPr>
          <p:cNvPicPr/>
          <p:nvPr/>
        </p:nvPicPr>
        <p:blipFill>
          <a:blip r:embed="rId5" cstate="print"/>
          <a:srcRect/>
          <a:stretch>
            <a:fillRect/>
          </a:stretch>
        </p:blipFill>
        <p:spPr bwMode="auto">
          <a:xfrm>
            <a:off x="7091035" y="6422104"/>
            <a:ext cx="1111653" cy="348572"/>
          </a:xfrm>
          <a:prstGeom prst="rect">
            <a:avLst/>
          </a:prstGeom>
          <a:noFill/>
          <a:ln w="9525">
            <a:noFill/>
            <a:miter lim="800000"/>
            <a:headEnd/>
            <a:tailEnd/>
          </a:ln>
        </p:spPr>
      </p:pic>
      <p:sp>
        <p:nvSpPr>
          <p:cNvPr id="2" name="Title 12">
            <a:extLst>
              <a:ext uri="{FF2B5EF4-FFF2-40B4-BE49-F238E27FC236}">
                <a16:creationId xmlns:a16="http://schemas.microsoft.com/office/drawing/2014/main" id="{3535F10F-CD8E-2641-4D5D-18EF3261894D}"/>
              </a:ext>
            </a:extLst>
          </p:cNvPr>
          <p:cNvSpPr txBox="1">
            <a:spLocks/>
          </p:cNvSpPr>
          <p:nvPr/>
        </p:nvSpPr>
        <p:spPr>
          <a:xfrm>
            <a:off x="633879" y="276391"/>
            <a:ext cx="8285355" cy="789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INTRODUCTION</a:t>
            </a:r>
          </a:p>
        </p:txBody>
      </p:sp>
      <p:sp>
        <p:nvSpPr>
          <p:cNvPr id="6" name="Rectangle 5">
            <a:extLst>
              <a:ext uri="{FF2B5EF4-FFF2-40B4-BE49-F238E27FC236}">
                <a16:creationId xmlns:a16="http://schemas.microsoft.com/office/drawing/2014/main" id="{DDF25D98-1211-3E38-0738-721F56F20053}"/>
              </a:ext>
            </a:extLst>
          </p:cNvPr>
          <p:cNvSpPr/>
          <p:nvPr/>
        </p:nvSpPr>
        <p:spPr>
          <a:xfrm>
            <a:off x="633879" y="1065895"/>
            <a:ext cx="8146892" cy="2031325"/>
          </a:xfrm>
          <a:prstGeom prst="rect">
            <a:avLst/>
          </a:prstGeom>
        </p:spPr>
        <p:txBody>
          <a:bodyPr wrap="square">
            <a:spAutoFit/>
          </a:bodyPr>
          <a:lstStyle/>
          <a:p>
            <a:pPr algn="just"/>
            <a:r>
              <a:rPr lang="en-MY" dirty="0"/>
              <a:t>In the last few decades, corporate governance (CG) has gained significant prominence in both developed and developing economies as businesses have come under increasing pressure to demonstrate accountability and transparency in their operations. </a:t>
            </a:r>
          </a:p>
          <a:p>
            <a:pPr algn="just"/>
            <a:endParaRPr lang="en-MY" dirty="0"/>
          </a:p>
          <a:p>
            <a:pPr algn="just"/>
            <a:r>
              <a:rPr lang="en-US" dirty="0"/>
              <a:t>Most of CG guidelines focus on the public listed companies, neglecting the micro, small and medium sized enterprises (SMEs). </a:t>
            </a:r>
          </a:p>
        </p:txBody>
      </p:sp>
      <p:sp>
        <p:nvSpPr>
          <p:cNvPr id="3" name="TextBox 2">
            <a:extLst>
              <a:ext uri="{FF2B5EF4-FFF2-40B4-BE49-F238E27FC236}">
                <a16:creationId xmlns:a16="http://schemas.microsoft.com/office/drawing/2014/main" id="{ECE5A176-29A8-553A-133B-1ADC76603847}"/>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pic>
        <p:nvPicPr>
          <p:cNvPr id="11" name="Picture 10">
            <a:extLst>
              <a:ext uri="{FF2B5EF4-FFF2-40B4-BE49-F238E27FC236}">
                <a16:creationId xmlns:a16="http://schemas.microsoft.com/office/drawing/2014/main" id="{AC85C140-D46F-3F73-4859-D92D79F9DEDB}"/>
              </a:ext>
            </a:extLst>
          </p:cNvPr>
          <p:cNvPicPr>
            <a:picLocks noChangeAspect="1"/>
          </p:cNvPicPr>
          <p:nvPr/>
        </p:nvPicPr>
        <p:blipFill>
          <a:blip r:embed="rId6"/>
          <a:srcRect l="18599" t="10464" r="9505"/>
          <a:stretch/>
        </p:blipFill>
        <p:spPr>
          <a:xfrm>
            <a:off x="336530" y="3360450"/>
            <a:ext cx="958865" cy="1066188"/>
          </a:xfrm>
          <a:prstGeom prst="rect">
            <a:avLst/>
          </a:prstGeom>
        </p:spPr>
      </p:pic>
      <p:sp>
        <p:nvSpPr>
          <p:cNvPr id="14" name="TextBox 13">
            <a:extLst>
              <a:ext uri="{FF2B5EF4-FFF2-40B4-BE49-F238E27FC236}">
                <a16:creationId xmlns:a16="http://schemas.microsoft.com/office/drawing/2014/main" id="{A99E6219-9ACF-4EFB-1AB1-4FCAAA665879}"/>
              </a:ext>
            </a:extLst>
          </p:cNvPr>
          <p:cNvSpPr txBox="1"/>
          <p:nvPr/>
        </p:nvSpPr>
        <p:spPr>
          <a:xfrm>
            <a:off x="4102431" y="3360450"/>
            <a:ext cx="4572000" cy="2585323"/>
          </a:xfrm>
          <a:prstGeom prst="rect">
            <a:avLst/>
          </a:prstGeom>
          <a:noFill/>
        </p:spPr>
        <p:txBody>
          <a:bodyPr wrap="square">
            <a:spAutoFit/>
          </a:bodyPr>
          <a:lstStyle/>
          <a:p>
            <a:pPr algn="just"/>
            <a:r>
              <a:rPr lang="en-US" dirty="0"/>
              <a:t>However, good corporate governance remains relevant for small businesses to ensure</a:t>
            </a:r>
            <a:r>
              <a:rPr lang="en-GB" dirty="0"/>
              <a:t> </a:t>
            </a:r>
            <a:r>
              <a:rPr lang="en-US" dirty="0"/>
              <a:t>transparency and accountability of all financial information for the betterment of the enterprises. </a:t>
            </a:r>
          </a:p>
          <a:p>
            <a:pPr algn="just"/>
            <a:endParaRPr lang="en-US" dirty="0"/>
          </a:p>
          <a:p>
            <a:pPr algn="just"/>
            <a:r>
              <a:rPr lang="en-US" dirty="0"/>
              <a:t>Furthermore, governance mechanisms might be demanded from external parties such as financial institutions. </a:t>
            </a:r>
          </a:p>
        </p:txBody>
      </p:sp>
    </p:spTree>
    <p:extLst>
      <p:ext uri="{BB962C8B-B14F-4D97-AF65-F5344CB8AC3E}">
        <p14:creationId xmlns:p14="http://schemas.microsoft.com/office/powerpoint/2010/main" val="13303772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8C37A9AE-1C79-4DCC-8B5A-4E2075613E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321A1DEF-A6BC-4F99-B789-BB479232ACFD}"/>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80CEE77B-AFF2-A0EC-4AE4-A269F90F145E}"/>
              </a:ext>
            </a:extLst>
          </p:cNvPr>
          <p:cNvSpPr txBox="1">
            <a:spLocks/>
          </p:cNvSpPr>
          <p:nvPr/>
        </p:nvSpPr>
        <p:spPr>
          <a:xfrm>
            <a:off x="635773" y="310352"/>
            <a:ext cx="791527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a:solidFill>
                  <a:srgbClr val="C00000"/>
                </a:solidFill>
                <a:latin typeface="Cambria" pitchFamily="18" charset="0"/>
                <a:ea typeface="+mj-ea"/>
                <a:cs typeface="+mj-cs"/>
              </a:rPr>
              <a:t>RESEARCH OBJECTIVE </a:t>
            </a:r>
          </a:p>
        </p:txBody>
      </p:sp>
      <p:sp>
        <p:nvSpPr>
          <p:cNvPr id="5" name="TextBox 4">
            <a:extLst>
              <a:ext uri="{FF2B5EF4-FFF2-40B4-BE49-F238E27FC236}">
                <a16:creationId xmlns:a16="http://schemas.microsoft.com/office/drawing/2014/main" id="{E6359D44-37D8-B614-8FCC-F2FC486B2731}"/>
              </a:ext>
            </a:extLst>
          </p:cNvPr>
          <p:cNvSpPr txBox="1"/>
          <p:nvPr/>
        </p:nvSpPr>
        <p:spPr>
          <a:xfrm>
            <a:off x="635773" y="1097796"/>
            <a:ext cx="8060184" cy="830997"/>
          </a:xfrm>
          <a:prstGeom prst="rect">
            <a:avLst/>
          </a:prstGeom>
          <a:noFill/>
        </p:spPr>
        <p:txBody>
          <a:bodyPr wrap="square" rtlCol="0">
            <a:spAutoFit/>
          </a:bodyPr>
          <a:lstStyle/>
          <a:p>
            <a:pPr algn="just">
              <a:buClr>
                <a:srgbClr val="FF0000"/>
              </a:buClr>
            </a:pPr>
            <a:r>
              <a:rPr lang="en-US" sz="2400" dirty="0"/>
              <a:t>The research attempts to achieve the following research objectives:</a:t>
            </a:r>
          </a:p>
        </p:txBody>
      </p:sp>
      <p:graphicFrame>
        <p:nvGraphicFramePr>
          <p:cNvPr id="7" name="Diagram 6">
            <a:extLst>
              <a:ext uri="{FF2B5EF4-FFF2-40B4-BE49-F238E27FC236}">
                <a16:creationId xmlns:a16="http://schemas.microsoft.com/office/drawing/2014/main" id="{B2150A6F-C9F4-AD71-4DDF-7F05740C0CF2}"/>
              </a:ext>
            </a:extLst>
          </p:cNvPr>
          <p:cNvGraphicFramePr/>
          <p:nvPr>
            <p:extLst>
              <p:ext uri="{D42A27DB-BD31-4B8C-83A1-F6EECF244321}">
                <p14:modId xmlns:p14="http://schemas.microsoft.com/office/powerpoint/2010/main" val="2667594337"/>
              </p:ext>
            </p:extLst>
          </p:nvPr>
        </p:nvGraphicFramePr>
        <p:xfrm>
          <a:off x="49542" y="1775512"/>
          <a:ext cx="8913125" cy="286797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8" name="TextBox 7">
            <a:extLst>
              <a:ext uri="{FF2B5EF4-FFF2-40B4-BE49-F238E27FC236}">
                <a16:creationId xmlns:a16="http://schemas.microsoft.com/office/drawing/2014/main" id="{8DEECE2E-18CC-0E21-F334-4B48C517BFB0}"/>
              </a:ext>
            </a:extLst>
          </p:cNvPr>
          <p:cNvSpPr txBox="1"/>
          <p:nvPr/>
        </p:nvSpPr>
        <p:spPr>
          <a:xfrm>
            <a:off x="1744332" y="4271770"/>
            <a:ext cx="6877113" cy="400110"/>
          </a:xfrm>
          <a:prstGeom prst="rect">
            <a:avLst/>
          </a:prstGeom>
          <a:noFill/>
          <a:ln>
            <a:solidFill>
              <a:schemeClr val="bg2">
                <a:lumMod val="50000"/>
              </a:schemeClr>
            </a:solidFill>
          </a:ln>
        </p:spPr>
        <p:txBody>
          <a:bodyPr wrap="square">
            <a:spAutoFit/>
          </a:bodyPr>
          <a:lstStyle/>
          <a:p>
            <a:pPr algn="ctr"/>
            <a:r>
              <a:rPr lang="en-US" sz="2000" b="1" dirty="0"/>
              <a:t>Why Malaysian SMEs?</a:t>
            </a:r>
          </a:p>
        </p:txBody>
      </p:sp>
      <p:pic>
        <p:nvPicPr>
          <p:cNvPr id="10" name="Picture 9" descr="Logo&#10;&#10;Description automatically generated">
            <a:extLst>
              <a:ext uri="{FF2B5EF4-FFF2-40B4-BE49-F238E27FC236}">
                <a16:creationId xmlns:a16="http://schemas.microsoft.com/office/drawing/2014/main" id="{840D6D7B-5418-9A5F-AF50-4149D2FBDBA5}"/>
              </a:ext>
            </a:extLst>
          </p:cNvPr>
          <p:cNvPicPr>
            <a:picLocks noChangeAspect="1"/>
          </p:cNvPicPr>
          <p:nvPr/>
        </p:nvPicPr>
        <p:blipFill rotWithShape="1">
          <a:blip r:embed="rId10">
            <a:alphaModFix amt="85000"/>
            <a:extLst>
              <a:ext uri="{28A0092B-C50C-407E-A947-70E740481C1C}">
                <a14:useLocalDpi xmlns:a14="http://schemas.microsoft.com/office/drawing/2010/main" val="0"/>
              </a:ext>
            </a:extLst>
          </a:blip>
          <a:srcRect l="18263" t="4058" r="17767" b="4915"/>
          <a:stretch/>
        </p:blipFill>
        <p:spPr>
          <a:xfrm>
            <a:off x="380197" y="4890375"/>
            <a:ext cx="1223756" cy="1215115"/>
          </a:xfrm>
          <a:prstGeom prst="ellipse">
            <a:avLst/>
          </a:prstGeom>
          <a:ln>
            <a:solidFill>
              <a:schemeClr val="tx1"/>
            </a:solidFill>
          </a:ln>
        </p:spPr>
      </p:pic>
      <p:sp>
        <p:nvSpPr>
          <p:cNvPr id="2" name="TextBox 1">
            <a:extLst>
              <a:ext uri="{FF2B5EF4-FFF2-40B4-BE49-F238E27FC236}">
                <a16:creationId xmlns:a16="http://schemas.microsoft.com/office/drawing/2014/main" id="{A81F5F21-C3CD-445E-1421-B186567B143F}"/>
              </a:ext>
            </a:extLst>
          </p:cNvPr>
          <p:cNvSpPr txBox="1"/>
          <p:nvPr/>
        </p:nvSpPr>
        <p:spPr>
          <a:xfrm>
            <a:off x="228600" y="6596390"/>
            <a:ext cx="5311588" cy="261610"/>
          </a:xfrm>
          <a:prstGeom prst="rect">
            <a:avLst/>
          </a:prstGeom>
          <a:noFill/>
        </p:spPr>
        <p:txBody>
          <a:bodyPr wrap="square" rtlCol="0" anchor="ctr">
            <a:spAutoFit/>
          </a:bodyPr>
          <a:lstStyle/>
          <a:p>
            <a:r>
              <a:rPr lang="en-US" sz="1100" i="1"/>
              <a:t>Funded by UMS SBK RESEARCH GRANT (Grant no.: SBK0434-2018)</a:t>
            </a:r>
          </a:p>
        </p:txBody>
      </p:sp>
      <p:pic>
        <p:nvPicPr>
          <p:cNvPr id="6" name="Picture 5">
            <a:extLst>
              <a:ext uri="{FF2B5EF4-FFF2-40B4-BE49-F238E27FC236}">
                <a16:creationId xmlns:a16="http://schemas.microsoft.com/office/drawing/2014/main" id="{5B6B3E51-9FDF-309C-8188-F7A344E7BA99}"/>
              </a:ext>
            </a:extLst>
          </p:cNvPr>
          <p:cNvPicPr>
            <a:picLocks noChangeAspect="1"/>
          </p:cNvPicPr>
          <p:nvPr/>
        </p:nvPicPr>
        <p:blipFill>
          <a:blip r:embed="rId11"/>
          <a:stretch>
            <a:fillRect/>
          </a:stretch>
        </p:blipFill>
        <p:spPr>
          <a:xfrm>
            <a:off x="1643371" y="4791480"/>
            <a:ext cx="1944155" cy="629143"/>
          </a:xfrm>
          <a:prstGeom prst="rect">
            <a:avLst/>
          </a:prstGeom>
        </p:spPr>
      </p:pic>
      <p:sp>
        <p:nvSpPr>
          <p:cNvPr id="11" name="TextBox 10">
            <a:extLst>
              <a:ext uri="{FF2B5EF4-FFF2-40B4-BE49-F238E27FC236}">
                <a16:creationId xmlns:a16="http://schemas.microsoft.com/office/drawing/2014/main" id="{EC244022-32B7-973A-02B2-B5BF04A84796}"/>
              </a:ext>
            </a:extLst>
          </p:cNvPr>
          <p:cNvSpPr txBox="1"/>
          <p:nvPr/>
        </p:nvSpPr>
        <p:spPr>
          <a:xfrm>
            <a:off x="3567951" y="4760019"/>
            <a:ext cx="5208492" cy="646331"/>
          </a:xfrm>
          <a:prstGeom prst="rect">
            <a:avLst/>
          </a:prstGeom>
          <a:noFill/>
        </p:spPr>
        <p:txBody>
          <a:bodyPr wrap="square">
            <a:spAutoFit/>
          </a:bodyPr>
          <a:lstStyle/>
          <a:p>
            <a:pPr algn="just"/>
            <a:r>
              <a:rPr lang="en-US" b="0" i="0">
                <a:solidFill>
                  <a:srgbClr val="000000"/>
                </a:solidFill>
                <a:effectLst/>
                <a:latin typeface="Aptos" panose="020B0004020202020204" pitchFamily="34" charset="0"/>
              </a:rPr>
              <a:t>1,101,725 firms of overall business establishments in Malaysia in 2023 (SME Corp Malaysia, 2024).</a:t>
            </a:r>
            <a:endParaRPr lang="en-GB"/>
          </a:p>
        </p:txBody>
      </p:sp>
      <p:sp>
        <p:nvSpPr>
          <p:cNvPr id="14" name="TextBox 13">
            <a:extLst>
              <a:ext uri="{FF2B5EF4-FFF2-40B4-BE49-F238E27FC236}">
                <a16:creationId xmlns:a16="http://schemas.microsoft.com/office/drawing/2014/main" id="{9C12B4C6-E58D-ACF7-FB2B-36BFAB045516}"/>
              </a:ext>
            </a:extLst>
          </p:cNvPr>
          <p:cNvSpPr txBox="1"/>
          <p:nvPr/>
        </p:nvSpPr>
        <p:spPr>
          <a:xfrm>
            <a:off x="3587526" y="5459124"/>
            <a:ext cx="5106452" cy="923330"/>
          </a:xfrm>
          <a:prstGeom prst="rect">
            <a:avLst/>
          </a:prstGeom>
          <a:noFill/>
        </p:spPr>
        <p:txBody>
          <a:bodyPr wrap="square">
            <a:spAutoFit/>
          </a:bodyPr>
          <a:lstStyle/>
          <a:p>
            <a:pPr algn="just"/>
            <a:r>
              <a:rPr lang="en-US" b="0" i="0">
                <a:effectLst/>
              </a:rPr>
              <a:t>RM613.1 </a:t>
            </a:r>
            <a:r>
              <a:rPr lang="en-US"/>
              <a:t>billion of </a:t>
            </a:r>
            <a:r>
              <a:rPr lang="en-US" b="0" i="0">
                <a:effectLst/>
              </a:rPr>
              <a:t>GDP contribution</a:t>
            </a:r>
            <a:r>
              <a:rPr lang="en-US"/>
              <a:t>, </a:t>
            </a:r>
            <a:r>
              <a:rPr lang="en-US" b="0" i="0">
                <a:effectLst/>
              </a:rPr>
              <a:t>grew by 5.0% in 2023, according to the Department of Statistics Malaysia (The Star, 2024).</a:t>
            </a:r>
            <a:endParaRPr lang="en-GB"/>
          </a:p>
        </p:txBody>
      </p:sp>
      <p:pic>
        <p:nvPicPr>
          <p:cNvPr id="18" name="Picture 17">
            <a:extLst>
              <a:ext uri="{FF2B5EF4-FFF2-40B4-BE49-F238E27FC236}">
                <a16:creationId xmlns:a16="http://schemas.microsoft.com/office/drawing/2014/main" id="{7BBDA84D-0AFF-6DA9-7EF4-613AB80DDBF6}"/>
              </a:ext>
            </a:extLst>
          </p:cNvPr>
          <p:cNvPicPr>
            <a:picLocks noChangeAspect="1"/>
          </p:cNvPicPr>
          <p:nvPr/>
        </p:nvPicPr>
        <p:blipFill>
          <a:blip r:embed="rId12"/>
          <a:stretch>
            <a:fillRect/>
          </a:stretch>
        </p:blipFill>
        <p:spPr>
          <a:xfrm>
            <a:off x="1702632" y="5598204"/>
            <a:ext cx="1865319" cy="691235"/>
          </a:xfrm>
          <a:prstGeom prst="rect">
            <a:avLst/>
          </a:prstGeom>
        </p:spPr>
      </p:pic>
    </p:spTree>
    <p:extLst>
      <p:ext uri="{BB962C8B-B14F-4D97-AF65-F5344CB8AC3E}">
        <p14:creationId xmlns:p14="http://schemas.microsoft.com/office/powerpoint/2010/main" val="38864749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Straight Connector 21"/>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8C37A9AE-1C79-4DCC-8B5A-4E2075613E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321A1DEF-A6BC-4F99-B789-BB479232ACFD}"/>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80CEE77B-AFF2-A0EC-4AE4-A269F90F145E}"/>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RESEARCH METHODOLOGY </a:t>
            </a:r>
          </a:p>
        </p:txBody>
      </p:sp>
      <p:sp>
        <p:nvSpPr>
          <p:cNvPr id="5" name="TextBox 4">
            <a:extLst>
              <a:ext uri="{FF2B5EF4-FFF2-40B4-BE49-F238E27FC236}">
                <a16:creationId xmlns:a16="http://schemas.microsoft.com/office/drawing/2014/main" id="{E6359D44-37D8-B614-8FCC-F2FC486B2731}"/>
              </a:ext>
            </a:extLst>
          </p:cNvPr>
          <p:cNvSpPr txBox="1"/>
          <p:nvPr/>
        </p:nvSpPr>
        <p:spPr>
          <a:xfrm>
            <a:off x="626002" y="1374467"/>
            <a:ext cx="8060184" cy="461665"/>
          </a:xfrm>
          <a:prstGeom prst="rect">
            <a:avLst/>
          </a:prstGeom>
          <a:noFill/>
        </p:spPr>
        <p:txBody>
          <a:bodyPr wrap="square" rtlCol="0">
            <a:spAutoFit/>
          </a:bodyPr>
          <a:lstStyle/>
          <a:p>
            <a:pPr algn="just">
              <a:buClr>
                <a:srgbClr val="FF0000"/>
              </a:buClr>
            </a:pPr>
            <a:r>
              <a:rPr lang="en-US" sz="2400" dirty="0"/>
              <a:t>The research utilized the followings:</a:t>
            </a:r>
          </a:p>
        </p:txBody>
      </p:sp>
      <p:graphicFrame>
        <p:nvGraphicFramePr>
          <p:cNvPr id="2" name="Diagram 1">
            <a:extLst>
              <a:ext uri="{FF2B5EF4-FFF2-40B4-BE49-F238E27FC236}">
                <a16:creationId xmlns:a16="http://schemas.microsoft.com/office/drawing/2014/main" id="{69912CDB-FE0E-2B69-201F-ABF49C729BBF}"/>
              </a:ext>
            </a:extLst>
          </p:cNvPr>
          <p:cNvGraphicFramePr/>
          <p:nvPr>
            <p:extLst>
              <p:ext uri="{D42A27DB-BD31-4B8C-83A1-F6EECF244321}">
                <p14:modId xmlns:p14="http://schemas.microsoft.com/office/powerpoint/2010/main" val="3373970551"/>
              </p:ext>
            </p:extLst>
          </p:nvPr>
        </p:nvGraphicFramePr>
        <p:xfrm>
          <a:off x="450819" y="2052617"/>
          <a:ext cx="8599508" cy="35361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TextBox 3">
            <a:extLst>
              <a:ext uri="{FF2B5EF4-FFF2-40B4-BE49-F238E27FC236}">
                <a16:creationId xmlns:a16="http://schemas.microsoft.com/office/drawing/2014/main" id="{1FE38C63-848D-B259-4D38-8E0953A77434}"/>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21494078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A3CA0C-A5C3-9E40-A124-44BC64C895E9}"/>
            </a:ext>
          </a:extLst>
        </p:cNvPr>
        <p:cNvGrpSpPr/>
        <p:nvPr/>
      </p:nvGrpSpPr>
      <p:grpSpPr>
        <a:xfrm>
          <a:off x="0" y="0"/>
          <a:ext cx="0" cy="0"/>
          <a:chOff x="0" y="0"/>
          <a:chExt cx="0" cy="0"/>
        </a:xfrm>
      </p:grpSpPr>
      <p:pic>
        <p:nvPicPr>
          <p:cNvPr id="14" name="Picture 13">
            <a:extLst>
              <a:ext uri="{FF2B5EF4-FFF2-40B4-BE49-F238E27FC236}">
                <a16:creationId xmlns:a16="http://schemas.microsoft.com/office/drawing/2014/main" id="{FA8EECE4-6EE7-12C3-75D8-334013BAEC99}"/>
              </a:ext>
            </a:extLst>
          </p:cNvPr>
          <p:cNvPicPr>
            <a:picLocks noChangeAspect="1"/>
          </p:cNvPicPr>
          <p:nvPr/>
        </p:nvPicPr>
        <p:blipFill rotWithShape="1">
          <a:blip r:embed="rId3">
            <a:extLst>
              <a:ext uri="{28A0092B-C50C-407E-A947-70E740481C1C}">
                <a14:useLocalDpi xmlns:a14="http://schemas.microsoft.com/office/drawing/2010/main" val="0"/>
              </a:ext>
            </a:extLst>
          </a:blip>
          <a:srcRect l="16128" t="9853" r="2801" b="2687"/>
          <a:stretch/>
        </p:blipFill>
        <p:spPr bwMode="auto">
          <a:xfrm>
            <a:off x="4863330" y="3821891"/>
            <a:ext cx="3895259" cy="2523627"/>
          </a:xfrm>
          <a:prstGeom prst="rect">
            <a:avLst/>
          </a:prstGeom>
          <a:noFill/>
          <a:ln>
            <a:noFill/>
          </a:ln>
          <a:extLst>
            <a:ext uri="{53640926-AAD7-44D8-BBD7-CCE9431645EC}">
              <a14:shadowObscured xmlns:a14="http://schemas.microsoft.com/office/drawing/2010/main"/>
            </a:ext>
          </a:extLst>
        </p:spPr>
      </p:pic>
      <p:cxnSp>
        <p:nvCxnSpPr>
          <p:cNvPr id="22" name="Straight Connector 21">
            <a:extLst>
              <a:ext uri="{FF2B5EF4-FFF2-40B4-BE49-F238E27FC236}">
                <a16:creationId xmlns:a16="http://schemas.microsoft.com/office/drawing/2014/main" id="{409645CB-A73C-FEC0-652E-546AD038A057}"/>
              </a:ext>
            </a:extLst>
          </p:cNvPr>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a:extLst>
              <a:ext uri="{FF2B5EF4-FFF2-40B4-BE49-F238E27FC236}">
                <a16:creationId xmlns:a16="http://schemas.microsoft.com/office/drawing/2014/main" id="{ADA3C945-B006-14E0-0124-1F0120D04F7D}"/>
              </a:ext>
            </a:extLst>
          </p:cNvPr>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D715464A-784F-BA91-25AC-1DDAFB00B627}"/>
              </a:ext>
            </a:extLst>
          </p:cNvPr>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78EE26CB-35A3-B06E-13BA-00074E6CD8A1}"/>
              </a:ext>
            </a:extLst>
          </p:cNvPr>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4E2734E5-552A-C486-415F-2B92DDF7704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581D5A6C-5CFE-C167-9491-C31879362600}"/>
              </a:ext>
            </a:extLst>
          </p:cNvPr>
          <p:cNvPicPr/>
          <p:nvPr/>
        </p:nvPicPr>
        <p:blipFill>
          <a:blip r:embed="rId5"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F7E825F9-695B-0AF2-1BB7-D5685FEC879A}"/>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DEMOGRAPHIC RESULTS</a:t>
            </a:r>
          </a:p>
        </p:txBody>
      </p:sp>
      <p:pic>
        <p:nvPicPr>
          <p:cNvPr id="10" name="Picture 9">
            <a:extLst>
              <a:ext uri="{FF2B5EF4-FFF2-40B4-BE49-F238E27FC236}">
                <a16:creationId xmlns:a16="http://schemas.microsoft.com/office/drawing/2014/main" id="{BD9B5A9F-A34D-72ED-6851-07718AC9B785}"/>
              </a:ext>
            </a:extLst>
          </p:cNvPr>
          <p:cNvPicPr>
            <a:picLocks noChangeAspect="1"/>
          </p:cNvPicPr>
          <p:nvPr/>
        </p:nvPicPr>
        <p:blipFill rotWithShape="1">
          <a:blip r:embed="rId6">
            <a:extLst>
              <a:ext uri="{28A0092B-C50C-407E-A947-70E740481C1C}">
                <a14:useLocalDpi xmlns:a14="http://schemas.microsoft.com/office/drawing/2010/main" val="0"/>
              </a:ext>
            </a:extLst>
          </a:blip>
          <a:srcRect l="30443" t="2141" r="8794" b="26165"/>
          <a:stretch/>
        </p:blipFill>
        <p:spPr bwMode="auto">
          <a:xfrm>
            <a:off x="596127" y="897294"/>
            <a:ext cx="3433445" cy="2722245"/>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51EBB768-F9AB-BE2B-C624-ABAD499F46CB}"/>
              </a:ext>
            </a:extLst>
          </p:cNvPr>
          <p:cNvPicPr>
            <a:picLocks noChangeAspect="1"/>
          </p:cNvPicPr>
          <p:nvPr/>
        </p:nvPicPr>
        <p:blipFill rotWithShape="1">
          <a:blip r:embed="rId7">
            <a:extLst>
              <a:ext uri="{28A0092B-C50C-407E-A947-70E740481C1C}">
                <a14:useLocalDpi xmlns:a14="http://schemas.microsoft.com/office/drawing/2010/main" val="0"/>
              </a:ext>
            </a:extLst>
          </a:blip>
          <a:srcRect l="9456" t="4916" r="2788" b="10783"/>
          <a:stretch/>
        </p:blipFill>
        <p:spPr bwMode="auto">
          <a:xfrm>
            <a:off x="363241" y="3847593"/>
            <a:ext cx="3899219" cy="2251558"/>
          </a:xfrm>
          <a:prstGeom prst="rect">
            <a:avLst/>
          </a:prstGeom>
          <a:noFill/>
          <a:ln>
            <a:noFill/>
          </a:ln>
          <a:extLst>
            <a:ext uri="{53640926-AAD7-44D8-BBD7-CCE9431645EC}">
              <a14:shadowObscured xmlns:a14="http://schemas.microsoft.com/office/drawing/2010/main"/>
            </a:ext>
          </a:extLst>
        </p:spPr>
      </p:pic>
      <p:pic>
        <p:nvPicPr>
          <p:cNvPr id="12" name="Picture 11">
            <a:extLst>
              <a:ext uri="{FF2B5EF4-FFF2-40B4-BE49-F238E27FC236}">
                <a16:creationId xmlns:a16="http://schemas.microsoft.com/office/drawing/2014/main" id="{9EBB11B4-85CA-0492-D36A-9E997432B0C4}"/>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956" t="2949" r="16232" b="10784"/>
          <a:stretch/>
        </p:blipFill>
        <p:spPr bwMode="auto">
          <a:xfrm>
            <a:off x="4999605" y="999050"/>
            <a:ext cx="3090977" cy="2363129"/>
          </a:xfrm>
          <a:prstGeom prst="rect">
            <a:avLst/>
          </a:prstGeom>
          <a:noFill/>
          <a:ln>
            <a:noFill/>
          </a:ln>
          <a:extLst>
            <a:ext uri="{53640926-AAD7-44D8-BBD7-CCE9431645EC}">
              <a14:shadowObscured xmlns:a14="http://schemas.microsoft.com/office/drawing/2010/main"/>
            </a:ext>
          </a:extLst>
        </p:spPr>
      </p:pic>
      <p:sp>
        <p:nvSpPr>
          <p:cNvPr id="17" name="TextBox 16">
            <a:extLst>
              <a:ext uri="{FF2B5EF4-FFF2-40B4-BE49-F238E27FC236}">
                <a16:creationId xmlns:a16="http://schemas.microsoft.com/office/drawing/2014/main" id="{06D90302-ECB1-AF32-C464-F96424E53484}"/>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25945080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91512-BAD0-4F5F-16D1-3E4402CFB5F3}"/>
            </a:ext>
          </a:extLst>
        </p:cNvPr>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59C6DE36-0204-FA3C-1611-17188A4E46EA}"/>
              </a:ext>
            </a:extLst>
          </p:cNvPr>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a:extLst>
              <a:ext uri="{FF2B5EF4-FFF2-40B4-BE49-F238E27FC236}">
                <a16:creationId xmlns:a16="http://schemas.microsoft.com/office/drawing/2014/main" id="{4EA23C28-768F-F363-E515-B91268D6D081}"/>
              </a:ext>
            </a:extLst>
          </p:cNvPr>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4BB5F1AE-82FD-B154-A27C-019AB6CD0050}"/>
              </a:ext>
            </a:extLst>
          </p:cNvPr>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7D79E553-959A-2B21-D435-21F3AA6444A0}"/>
              </a:ext>
            </a:extLst>
          </p:cNvPr>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16948CBB-8627-6993-1C13-327035711D7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9C09780F-3312-B09C-B115-687EB3A23CF9}"/>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CDC6F382-FC6C-4944-EDF8-D67451FDB3E0}"/>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DEMOGRAPHIC RESULTS</a:t>
            </a:r>
          </a:p>
        </p:txBody>
      </p:sp>
      <p:sp>
        <p:nvSpPr>
          <p:cNvPr id="7" name="TextBox 6">
            <a:extLst>
              <a:ext uri="{FF2B5EF4-FFF2-40B4-BE49-F238E27FC236}">
                <a16:creationId xmlns:a16="http://schemas.microsoft.com/office/drawing/2014/main" id="{6517660E-3CC2-F137-80BC-4C887952A728}"/>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pic>
        <p:nvPicPr>
          <p:cNvPr id="4" name="Picture 3">
            <a:extLst>
              <a:ext uri="{FF2B5EF4-FFF2-40B4-BE49-F238E27FC236}">
                <a16:creationId xmlns:a16="http://schemas.microsoft.com/office/drawing/2014/main" id="{7822FE4B-D407-B8EE-9546-A6E59DE9937F}"/>
              </a:ext>
            </a:extLst>
          </p:cNvPr>
          <p:cNvPicPr>
            <a:picLocks noChangeAspect="1"/>
          </p:cNvPicPr>
          <p:nvPr/>
        </p:nvPicPr>
        <p:blipFill rotWithShape="1">
          <a:blip r:embed="rId5">
            <a:extLst>
              <a:ext uri="{28A0092B-C50C-407E-A947-70E740481C1C}">
                <a14:useLocalDpi xmlns:a14="http://schemas.microsoft.com/office/drawing/2010/main" val="0"/>
              </a:ext>
            </a:extLst>
          </a:blip>
          <a:srcRect l="10966" t="4645" r="5372" b="8742"/>
          <a:stretch/>
        </p:blipFill>
        <p:spPr bwMode="auto">
          <a:xfrm>
            <a:off x="4620864" y="1893979"/>
            <a:ext cx="3761298" cy="2849347"/>
          </a:xfrm>
          <a:prstGeom prst="rect">
            <a:avLst/>
          </a:prstGeom>
          <a:noFill/>
          <a:ln w="9525" cap="flat" cmpd="sng" algn="ctr">
            <a:noFill/>
            <a:prstDash val="solid"/>
            <a:round/>
            <a:headEnd type="none" w="med" len="med"/>
            <a:tailEnd type="none" w="med" len="med"/>
            <a:extLst>
              <a:ext uri="{C807C97D-BFC1-408E-A445-0C87EB9F89A2}">
                <ask:lineSketchStyleProps xmlns:ask="http://schemas.microsoft.com/office/drawing/2018/sketchyshapes" sd="0">
                  <a:custGeom>
                    <a:avLst/>
                    <a:gdLst/>
                    <a:ahLst/>
                    <a:cxnLst/>
                    <a:rect l="0" t="0" r="0" b="0"/>
                    <a:pathLst/>
                  </a:custGeom>
                  <ask:type/>
                </ask:lineSketchStyleProps>
              </a:ext>
            </a:extLst>
          </a:ln>
          <a:extLst>
            <a:ext uri="{53640926-AAD7-44D8-BBD7-CCE9431645EC}">
              <a14:shadowObscured xmlns:a14="http://schemas.microsoft.com/office/drawing/2010/main"/>
            </a:ext>
          </a:extLst>
        </p:spPr>
      </p:pic>
      <p:pic>
        <p:nvPicPr>
          <p:cNvPr id="9" name="Picture 8">
            <a:extLst>
              <a:ext uri="{FF2B5EF4-FFF2-40B4-BE49-F238E27FC236}">
                <a16:creationId xmlns:a16="http://schemas.microsoft.com/office/drawing/2014/main" id="{3ED2DDC6-A480-3B66-047E-B00304FBA501}"/>
              </a:ext>
            </a:extLst>
          </p:cNvPr>
          <p:cNvPicPr>
            <a:picLocks noChangeAspect="1"/>
          </p:cNvPicPr>
          <p:nvPr/>
        </p:nvPicPr>
        <p:blipFill rotWithShape="1">
          <a:blip r:embed="rId6">
            <a:extLst>
              <a:ext uri="{28A0092B-C50C-407E-A947-70E740481C1C}">
                <a14:useLocalDpi xmlns:a14="http://schemas.microsoft.com/office/drawing/2010/main" val="0"/>
              </a:ext>
            </a:extLst>
          </a:blip>
          <a:srcRect l="6151" t="3631" r="7522" b="9206"/>
          <a:stretch/>
        </p:blipFill>
        <p:spPr bwMode="auto">
          <a:xfrm>
            <a:off x="490946" y="1893979"/>
            <a:ext cx="3887365" cy="284934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5012265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80FA4E-E9C9-0A84-78C4-46B1A97A5785}"/>
            </a:ext>
          </a:extLst>
        </p:cNvPr>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45FD7CAF-D62D-D7DA-85A8-155D2B6E3324}"/>
              </a:ext>
            </a:extLst>
          </p:cNvPr>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a:extLst>
              <a:ext uri="{FF2B5EF4-FFF2-40B4-BE49-F238E27FC236}">
                <a16:creationId xmlns:a16="http://schemas.microsoft.com/office/drawing/2014/main" id="{62BF64AA-F27C-1287-DB14-D3C7CD057D4B}"/>
              </a:ext>
            </a:extLst>
          </p:cNvPr>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F2C7B42F-FCBF-2563-CA7B-820501D12D6F}"/>
              </a:ext>
            </a:extLst>
          </p:cNvPr>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A0DA2577-809E-90EA-F440-65877264B789}"/>
              </a:ext>
            </a:extLst>
          </p:cNvPr>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9EB390E-3CA0-B397-B3C6-6029DE44B1C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76340779-9AB7-F150-A72A-BD141C2F9EA3}"/>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534FC5E3-83FA-7E4A-7505-A15DC0621747}"/>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FINDINGS</a:t>
            </a:r>
          </a:p>
        </p:txBody>
      </p:sp>
      <p:pic>
        <p:nvPicPr>
          <p:cNvPr id="7" name="Picture 6">
            <a:extLst>
              <a:ext uri="{FF2B5EF4-FFF2-40B4-BE49-F238E27FC236}">
                <a16:creationId xmlns:a16="http://schemas.microsoft.com/office/drawing/2014/main" id="{77EBBF17-9512-DB2F-0FC6-6F9CDC018804}"/>
              </a:ext>
            </a:extLst>
          </p:cNvPr>
          <p:cNvPicPr>
            <a:picLocks noChangeAspect="1"/>
          </p:cNvPicPr>
          <p:nvPr/>
        </p:nvPicPr>
        <p:blipFill rotWithShape="1">
          <a:blip r:embed="rId5">
            <a:extLst>
              <a:ext uri="{28A0092B-C50C-407E-A947-70E740481C1C}">
                <a14:useLocalDpi xmlns:a14="http://schemas.microsoft.com/office/drawing/2010/main" val="0"/>
              </a:ext>
            </a:extLst>
          </a:blip>
          <a:srcRect l="24824" t="5654" r="24506" b="2427"/>
          <a:stretch/>
        </p:blipFill>
        <p:spPr bwMode="auto">
          <a:xfrm>
            <a:off x="880556" y="1000810"/>
            <a:ext cx="2250391" cy="2454335"/>
          </a:xfrm>
          <a:prstGeom prst="rect">
            <a:avLst/>
          </a:prstGeom>
          <a:noFill/>
          <a:ln>
            <a:noFill/>
          </a:ln>
          <a:extLst>
            <a:ext uri="{53640926-AAD7-44D8-BBD7-CCE9431645EC}">
              <a14:shadowObscured xmlns:a14="http://schemas.microsoft.com/office/drawing/2010/main"/>
            </a:ext>
          </a:extLst>
        </p:spPr>
      </p:pic>
      <p:pic>
        <p:nvPicPr>
          <p:cNvPr id="8" name="Picture 7" descr="Chart, pie chart&#10;&#10;Description automatically generated">
            <a:extLst>
              <a:ext uri="{FF2B5EF4-FFF2-40B4-BE49-F238E27FC236}">
                <a16:creationId xmlns:a16="http://schemas.microsoft.com/office/drawing/2014/main" id="{21C8A738-E761-C7DE-7462-48943B6975D5}"/>
              </a:ext>
            </a:extLst>
          </p:cNvPr>
          <p:cNvPicPr>
            <a:picLocks noChangeAspect="1"/>
          </p:cNvPicPr>
          <p:nvPr/>
        </p:nvPicPr>
        <p:blipFill rotWithShape="1">
          <a:blip r:embed="rId6">
            <a:extLst>
              <a:ext uri="{28A0092B-C50C-407E-A947-70E740481C1C}">
                <a14:useLocalDpi xmlns:a14="http://schemas.microsoft.com/office/drawing/2010/main" val="0"/>
              </a:ext>
            </a:extLst>
          </a:blip>
          <a:srcRect l="28811" t="11336" r="28790" b="9346"/>
          <a:stretch/>
        </p:blipFill>
        <p:spPr bwMode="auto">
          <a:xfrm>
            <a:off x="3487616" y="988502"/>
            <a:ext cx="2168769" cy="2380502"/>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6F306B5E-BFEF-FE83-2903-E09FB4BAD462}"/>
              </a:ext>
            </a:extLst>
          </p:cNvPr>
          <p:cNvPicPr>
            <a:picLocks noChangeAspect="1"/>
          </p:cNvPicPr>
          <p:nvPr/>
        </p:nvPicPr>
        <p:blipFill rotWithShape="1">
          <a:blip r:embed="rId7">
            <a:extLst>
              <a:ext uri="{28A0092B-C50C-407E-A947-70E740481C1C}">
                <a14:useLocalDpi xmlns:a14="http://schemas.microsoft.com/office/drawing/2010/main" val="0"/>
              </a:ext>
            </a:extLst>
          </a:blip>
          <a:srcRect l="29293" t="11797" r="28867" b="10046"/>
          <a:stretch/>
        </p:blipFill>
        <p:spPr bwMode="auto">
          <a:xfrm>
            <a:off x="6122443" y="1000810"/>
            <a:ext cx="2168769" cy="2368194"/>
          </a:xfrm>
          <a:prstGeom prst="rect">
            <a:avLst/>
          </a:prstGeom>
          <a:noFill/>
          <a:ln>
            <a:noFill/>
          </a:ln>
          <a:extLst>
            <a:ext uri="{53640926-AAD7-44D8-BBD7-CCE9431645EC}">
              <a14:shadowObscured xmlns:a14="http://schemas.microsoft.com/office/drawing/2010/main"/>
            </a:ext>
          </a:extLst>
        </p:spPr>
      </p:pic>
      <p:pic>
        <p:nvPicPr>
          <p:cNvPr id="11" name="Picture 10">
            <a:extLst>
              <a:ext uri="{FF2B5EF4-FFF2-40B4-BE49-F238E27FC236}">
                <a16:creationId xmlns:a16="http://schemas.microsoft.com/office/drawing/2014/main" id="{2AEBCD16-A059-73F4-7FC3-B9F4B5C2912B}"/>
              </a:ext>
            </a:extLst>
          </p:cNvPr>
          <p:cNvPicPr>
            <a:picLocks noChangeAspect="1"/>
          </p:cNvPicPr>
          <p:nvPr/>
        </p:nvPicPr>
        <p:blipFill rotWithShape="1">
          <a:blip r:embed="rId8">
            <a:extLst>
              <a:ext uri="{28A0092B-C50C-407E-A947-70E740481C1C}">
                <a14:useLocalDpi xmlns:a14="http://schemas.microsoft.com/office/drawing/2010/main" val="0"/>
              </a:ext>
            </a:extLst>
          </a:blip>
          <a:srcRect l="28959" t="11305" r="28643" b="9793"/>
          <a:stretch/>
        </p:blipFill>
        <p:spPr bwMode="auto">
          <a:xfrm>
            <a:off x="5280401" y="3674490"/>
            <a:ext cx="2312705" cy="2587079"/>
          </a:xfrm>
          <a:prstGeom prst="rect">
            <a:avLst/>
          </a:prstGeom>
          <a:noFill/>
          <a:ln>
            <a:noFill/>
          </a:ln>
          <a:extLst>
            <a:ext uri="{53640926-AAD7-44D8-BBD7-CCE9431645EC}">
              <a14:shadowObscured xmlns:a14="http://schemas.microsoft.com/office/drawing/2010/main"/>
            </a:ext>
          </a:extLst>
        </p:spPr>
      </p:pic>
      <p:pic>
        <p:nvPicPr>
          <p:cNvPr id="19" name="Picture 18">
            <a:extLst>
              <a:ext uri="{FF2B5EF4-FFF2-40B4-BE49-F238E27FC236}">
                <a16:creationId xmlns:a16="http://schemas.microsoft.com/office/drawing/2014/main" id="{1503D84D-A4D5-D079-B8AC-E5EB69D403F7}"/>
              </a:ext>
            </a:extLst>
          </p:cNvPr>
          <p:cNvPicPr>
            <a:picLocks noChangeAspect="1"/>
          </p:cNvPicPr>
          <p:nvPr/>
        </p:nvPicPr>
        <p:blipFill>
          <a:blip r:embed="rId9"/>
          <a:srcRect l="5710" t="2335" r="4456" b="3032"/>
          <a:stretch/>
        </p:blipFill>
        <p:spPr>
          <a:xfrm>
            <a:off x="635773" y="3674490"/>
            <a:ext cx="4187239" cy="2654784"/>
          </a:xfrm>
          <a:prstGeom prst="rect">
            <a:avLst/>
          </a:prstGeom>
          <a:ln>
            <a:noFill/>
          </a:ln>
        </p:spPr>
      </p:pic>
      <p:sp>
        <p:nvSpPr>
          <p:cNvPr id="20" name="TextBox 19">
            <a:extLst>
              <a:ext uri="{FF2B5EF4-FFF2-40B4-BE49-F238E27FC236}">
                <a16:creationId xmlns:a16="http://schemas.microsoft.com/office/drawing/2014/main" id="{41C3A82F-366F-AA0E-F6E6-56A650D6542B}"/>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34148578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1E324B-373D-B7E4-779C-84E4F99FE926}"/>
            </a:ext>
          </a:extLst>
        </p:cNvPr>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F185B7AB-A67F-2445-0217-1815D392AEB5}"/>
              </a:ext>
            </a:extLst>
          </p:cNvPr>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a:extLst>
              <a:ext uri="{FF2B5EF4-FFF2-40B4-BE49-F238E27FC236}">
                <a16:creationId xmlns:a16="http://schemas.microsoft.com/office/drawing/2014/main" id="{54DAB467-C9FF-7E86-26C7-738BBA62C2F1}"/>
              </a:ext>
            </a:extLst>
          </p:cNvPr>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F1376F1D-97B5-4076-1927-7D9D6FD4FE21}"/>
              </a:ext>
            </a:extLst>
          </p:cNvPr>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88B3DB79-4A11-08EC-A7A0-FFF3031B0E71}"/>
              </a:ext>
            </a:extLst>
          </p:cNvPr>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85F6959-3385-11CE-3B60-8089E28E3B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6FE8ECFF-21C4-411B-A071-70D295B60120}"/>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0C4ED811-9C62-CE9A-4EAB-3DEB944EFDE7}"/>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FINDINGS</a:t>
            </a:r>
          </a:p>
        </p:txBody>
      </p:sp>
      <p:sp>
        <p:nvSpPr>
          <p:cNvPr id="5" name="TextBox 4">
            <a:extLst>
              <a:ext uri="{FF2B5EF4-FFF2-40B4-BE49-F238E27FC236}">
                <a16:creationId xmlns:a16="http://schemas.microsoft.com/office/drawing/2014/main" id="{45B74E79-A7FA-756D-8792-0ECB84890C78}"/>
              </a:ext>
            </a:extLst>
          </p:cNvPr>
          <p:cNvSpPr txBox="1"/>
          <p:nvPr/>
        </p:nvSpPr>
        <p:spPr>
          <a:xfrm>
            <a:off x="635773" y="1163014"/>
            <a:ext cx="8060184" cy="430887"/>
          </a:xfrm>
          <a:prstGeom prst="rect">
            <a:avLst/>
          </a:prstGeom>
          <a:noFill/>
        </p:spPr>
        <p:txBody>
          <a:bodyPr wrap="square" rtlCol="0">
            <a:spAutoFit/>
          </a:bodyPr>
          <a:lstStyle/>
          <a:p>
            <a:pPr algn="just">
              <a:buClr>
                <a:srgbClr val="FF0000"/>
              </a:buClr>
            </a:pPr>
            <a:r>
              <a:rPr lang="en-US" sz="2200" dirty="0"/>
              <a:t>The summary of research findings are as follows:</a:t>
            </a:r>
          </a:p>
        </p:txBody>
      </p:sp>
      <p:graphicFrame>
        <p:nvGraphicFramePr>
          <p:cNvPr id="4" name="Diagram 3">
            <a:extLst>
              <a:ext uri="{FF2B5EF4-FFF2-40B4-BE49-F238E27FC236}">
                <a16:creationId xmlns:a16="http://schemas.microsoft.com/office/drawing/2014/main" id="{DF57C50E-D0D3-4D35-5B52-02A12A99F3B1}"/>
              </a:ext>
            </a:extLst>
          </p:cNvPr>
          <p:cNvGraphicFramePr/>
          <p:nvPr>
            <p:extLst>
              <p:ext uri="{D42A27DB-BD31-4B8C-83A1-F6EECF244321}">
                <p14:modId xmlns:p14="http://schemas.microsoft.com/office/powerpoint/2010/main" val="1539511112"/>
              </p:ext>
            </p:extLst>
          </p:nvPr>
        </p:nvGraphicFramePr>
        <p:xfrm>
          <a:off x="746225" y="1691314"/>
          <a:ext cx="7651550" cy="45405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TextBox 1">
            <a:extLst>
              <a:ext uri="{FF2B5EF4-FFF2-40B4-BE49-F238E27FC236}">
                <a16:creationId xmlns:a16="http://schemas.microsoft.com/office/drawing/2014/main" id="{159A2C78-947E-5146-6989-FA38FD106D02}"/>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18215817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D8B24F-F010-D88F-E8BD-711F7317A358}"/>
            </a:ext>
          </a:extLst>
        </p:cNvPr>
        <p:cNvGrpSpPr/>
        <p:nvPr/>
      </p:nvGrpSpPr>
      <p:grpSpPr>
        <a:xfrm>
          <a:off x="0" y="0"/>
          <a:ext cx="0" cy="0"/>
          <a:chOff x="0" y="0"/>
          <a:chExt cx="0" cy="0"/>
        </a:xfrm>
      </p:grpSpPr>
      <p:cxnSp>
        <p:nvCxnSpPr>
          <p:cNvPr id="22" name="Straight Connector 21">
            <a:extLst>
              <a:ext uri="{FF2B5EF4-FFF2-40B4-BE49-F238E27FC236}">
                <a16:creationId xmlns:a16="http://schemas.microsoft.com/office/drawing/2014/main" id="{D0DF228F-CF37-7643-439B-DD4CDB1A4AF7}"/>
              </a:ext>
            </a:extLst>
          </p:cNvPr>
          <p:cNvCxnSpPr/>
          <p:nvPr/>
        </p:nvCxnSpPr>
        <p:spPr>
          <a:xfrm>
            <a:off x="8867267" y="283059"/>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5" name="Straight Connector 24">
            <a:extLst>
              <a:ext uri="{FF2B5EF4-FFF2-40B4-BE49-F238E27FC236}">
                <a16:creationId xmlns:a16="http://schemas.microsoft.com/office/drawing/2014/main" id="{2974C02E-BACE-1E14-1DBA-1AE6529431FE}"/>
              </a:ext>
            </a:extLst>
          </p:cNvPr>
          <p:cNvCxnSpPr/>
          <p:nvPr/>
        </p:nvCxnSpPr>
        <p:spPr>
          <a:xfrm>
            <a:off x="635773" y="296705"/>
            <a:ext cx="8229600" cy="0"/>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27" name="Straight Connector 26">
            <a:extLst>
              <a:ext uri="{FF2B5EF4-FFF2-40B4-BE49-F238E27FC236}">
                <a16:creationId xmlns:a16="http://schemas.microsoft.com/office/drawing/2014/main" id="{713DF3DF-B047-0681-2EEE-747E43172F96}"/>
              </a:ext>
            </a:extLst>
          </p:cNvPr>
          <p:cNvCxnSpPr/>
          <p:nvPr/>
        </p:nvCxnSpPr>
        <p:spPr>
          <a:xfrm>
            <a:off x="248055" y="3209500"/>
            <a:ext cx="1979" cy="3362696"/>
          </a:xfrm>
          <a:prstGeom prst="line">
            <a:avLst/>
          </a:prstGeom>
          <a:ln w="38100">
            <a:solidFill>
              <a:schemeClr val="accent1">
                <a:lumMod val="75000"/>
              </a:schemeClr>
            </a:solidFill>
          </a:ln>
        </p:spPr>
        <p:style>
          <a:lnRef idx="3">
            <a:schemeClr val="accent1"/>
          </a:lnRef>
          <a:fillRef idx="0">
            <a:schemeClr val="accent1"/>
          </a:fillRef>
          <a:effectRef idx="2">
            <a:schemeClr val="accent1"/>
          </a:effectRef>
          <a:fontRef idx="minor">
            <a:schemeClr val="tx1"/>
          </a:fontRef>
        </p:style>
      </p:cxnSp>
      <p:cxnSp>
        <p:nvCxnSpPr>
          <p:cNvPr id="43" name="Straight Connector 42">
            <a:extLst>
              <a:ext uri="{FF2B5EF4-FFF2-40B4-BE49-F238E27FC236}">
                <a16:creationId xmlns:a16="http://schemas.microsoft.com/office/drawing/2014/main" id="{32178549-6F79-5DCB-C947-B9BFCFB068E1}"/>
              </a:ext>
            </a:extLst>
          </p:cNvPr>
          <p:cNvCxnSpPr/>
          <p:nvPr/>
        </p:nvCxnSpPr>
        <p:spPr>
          <a:xfrm>
            <a:off x="249382" y="6567055"/>
            <a:ext cx="6780810"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pic>
        <p:nvPicPr>
          <p:cNvPr id="15" name="Picture 14">
            <a:extLst>
              <a:ext uri="{FF2B5EF4-FFF2-40B4-BE49-F238E27FC236}">
                <a16:creationId xmlns:a16="http://schemas.microsoft.com/office/drawing/2014/main" id="{38D62CDC-0044-BE2C-D532-E2C8CC947C1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4888" y="6329275"/>
            <a:ext cx="685800" cy="428345"/>
          </a:xfrm>
          <a:prstGeom prst="rect">
            <a:avLst/>
          </a:prstGeom>
        </p:spPr>
      </p:pic>
      <p:pic>
        <p:nvPicPr>
          <p:cNvPr id="16" name="Picture 15" descr="LOGO UMS (itam)">
            <a:extLst>
              <a:ext uri="{FF2B5EF4-FFF2-40B4-BE49-F238E27FC236}">
                <a16:creationId xmlns:a16="http://schemas.microsoft.com/office/drawing/2014/main" id="{C23159DC-4776-B6C0-3A7B-681D0643DD9C}"/>
              </a:ext>
            </a:extLst>
          </p:cNvPr>
          <p:cNvPicPr/>
          <p:nvPr/>
        </p:nvPicPr>
        <p:blipFill>
          <a:blip r:embed="rId4" cstate="print"/>
          <a:srcRect/>
          <a:stretch>
            <a:fillRect/>
          </a:stretch>
        </p:blipFill>
        <p:spPr bwMode="auto">
          <a:xfrm>
            <a:off x="7091035" y="6422104"/>
            <a:ext cx="1111653" cy="348572"/>
          </a:xfrm>
          <a:prstGeom prst="rect">
            <a:avLst/>
          </a:prstGeom>
          <a:noFill/>
          <a:ln w="9525">
            <a:noFill/>
            <a:miter lim="800000"/>
            <a:headEnd/>
            <a:tailEnd/>
          </a:ln>
        </p:spPr>
      </p:pic>
      <p:sp>
        <p:nvSpPr>
          <p:cNvPr id="3" name="Title 12">
            <a:extLst>
              <a:ext uri="{FF2B5EF4-FFF2-40B4-BE49-F238E27FC236}">
                <a16:creationId xmlns:a16="http://schemas.microsoft.com/office/drawing/2014/main" id="{D7363579-488B-C244-0550-D38AECAAC332}"/>
              </a:ext>
            </a:extLst>
          </p:cNvPr>
          <p:cNvSpPr txBox="1">
            <a:spLocks/>
          </p:cNvSpPr>
          <p:nvPr/>
        </p:nvSpPr>
        <p:spPr>
          <a:xfrm>
            <a:off x="635773" y="310352"/>
            <a:ext cx="8229602" cy="664504"/>
          </a:xfrm>
          <a:prstGeom prst="rect">
            <a:avLst/>
          </a:prstGeom>
        </p:spPr>
        <p:txBody>
          <a:bodyPr vert="horz" lIns="91440" tIns="45720" rIns="91440" bIns="45720" rtlCol="0" anchor="b">
            <a:normAutofit/>
          </a:bodyPr>
          <a:lstStyle/>
          <a:p>
            <a:pPr defTabSz="914400">
              <a:lnSpc>
                <a:spcPct val="90000"/>
              </a:lnSpc>
              <a:spcBef>
                <a:spcPct val="0"/>
              </a:spcBef>
              <a:defRPr/>
            </a:pPr>
            <a:r>
              <a:rPr lang="en-US" sz="3600" b="1" dirty="0">
                <a:solidFill>
                  <a:srgbClr val="C00000"/>
                </a:solidFill>
                <a:latin typeface="Cambria" pitchFamily="18" charset="0"/>
                <a:ea typeface="+mj-ea"/>
                <a:cs typeface="+mj-cs"/>
              </a:rPr>
              <a:t>DISCUSSION &amp; CONCLUSION</a:t>
            </a:r>
          </a:p>
        </p:txBody>
      </p:sp>
      <p:graphicFrame>
        <p:nvGraphicFramePr>
          <p:cNvPr id="4" name="Diagram 3">
            <a:extLst>
              <a:ext uri="{FF2B5EF4-FFF2-40B4-BE49-F238E27FC236}">
                <a16:creationId xmlns:a16="http://schemas.microsoft.com/office/drawing/2014/main" id="{1079CB6F-0A2C-540E-1071-10C8B0B73F49}"/>
              </a:ext>
            </a:extLst>
          </p:cNvPr>
          <p:cNvGraphicFramePr/>
          <p:nvPr>
            <p:extLst>
              <p:ext uri="{D42A27DB-BD31-4B8C-83A1-F6EECF244321}">
                <p14:modId xmlns:p14="http://schemas.microsoft.com/office/powerpoint/2010/main" val="174688985"/>
              </p:ext>
            </p:extLst>
          </p:nvPr>
        </p:nvGraphicFramePr>
        <p:xfrm>
          <a:off x="746225" y="1691314"/>
          <a:ext cx="7651550" cy="454054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 name="TextBox 1">
            <a:extLst>
              <a:ext uri="{FF2B5EF4-FFF2-40B4-BE49-F238E27FC236}">
                <a16:creationId xmlns:a16="http://schemas.microsoft.com/office/drawing/2014/main" id="{893AC5E6-61D8-07B1-A2E6-73FB76914DA3}"/>
              </a:ext>
            </a:extLst>
          </p:cNvPr>
          <p:cNvSpPr txBox="1"/>
          <p:nvPr/>
        </p:nvSpPr>
        <p:spPr>
          <a:xfrm>
            <a:off x="228600" y="6596390"/>
            <a:ext cx="5311588" cy="261610"/>
          </a:xfrm>
          <a:prstGeom prst="rect">
            <a:avLst/>
          </a:prstGeom>
          <a:noFill/>
        </p:spPr>
        <p:txBody>
          <a:bodyPr wrap="square" rtlCol="0" anchor="ctr">
            <a:spAutoFit/>
          </a:bodyPr>
          <a:lstStyle/>
          <a:p>
            <a:r>
              <a:rPr lang="en-US" sz="1100" i="1" dirty="0"/>
              <a:t>Funded by UMS SBK RESEARCH GRANT (Grant no.: SBK0434-2018)</a:t>
            </a:r>
          </a:p>
        </p:txBody>
      </p:sp>
    </p:spTree>
    <p:extLst>
      <p:ext uri="{BB962C8B-B14F-4D97-AF65-F5344CB8AC3E}">
        <p14:creationId xmlns:p14="http://schemas.microsoft.com/office/powerpoint/2010/main" val="26192883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8139</TotalTime>
  <Words>584</Words>
  <Application>Microsoft Office PowerPoint</Application>
  <PresentationFormat>On-screen Show (4:3)</PresentationFormat>
  <Paragraphs>76</Paragraphs>
  <Slides>10</Slides>
  <Notes>10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Aptos</vt:lpstr>
      <vt:lpstr>Arial</vt:lpstr>
      <vt:lpstr>Calibri</vt:lpstr>
      <vt:lpstr>Calibri Light</vt:lpstr>
      <vt:lpstr>Cambria</vt:lpstr>
      <vt:lpstr>Wingdings</vt:lpstr>
      <vt:lpstr>Office Theme</vt:lpstr>
      <vt:lpstr>Noor Kaziemah Sariman, Rozaidy Mahadi &amp; Junainah Jaidi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Noor Kaziemah Sariman, Rozaidy Mahadi, Rasid Mail and Raman Noordin</dc:title>
  <dc:creator>USER</dc:creator>
  <cp:lastModifiedBy>NOOR KAZIEMAH BINTI SARIMAN</cp:lastModifiedBy>
  <cp:revision>62</cp:revision>
  <dcterms:created xsi:type="dcterms:W3CDTF">2017-07-26T05:54:27Z</dcterms:created>
  <dcterms:modified xsi:type="dcterms:W3CDTF">2024-11-25T05:15:12Z</dcterms:modified>
</cp:coreProperties>
</file>