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/>
    <p:restoredTop sz="94630"/>
  </p:normalViewPr>
  <p:slideViewPr>
    <p:cSldViewPr snapToGrid="0">
      <p:cViewPr varScale="1">
        <p:scale>
          <a:sx n="108" d="100"/>
          <a:sy n="108" d="100"/>
        </p:scale>
        <p:origin x="7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204CFF-DCEF-49FF-A066-5B7048978D1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FCC05FA9-FF3D-4C08-9FEC-899CF926DFA4}">
      <dgm:prSet/>
      <dgm:spPr/>
      <dgm:t>
        <a:bodyPr/>
        <a:lstStyle/>
        <a:p>
          <a:pPr algn="just"/>
          <a:r>
            <a:rPr lang="en-MY" b="1" dirty="0"/>
            <a:t>Research Approach</a:t>
          </a:r>
          <a:r>
            <a:rPr lang="en-MY" dirty="0"/>
            <a:t>: Qualitative literature review </a:t>
          </a:r>
          <a:r>
            <a:rPr lang="en-MY" dirty="0" err="1"/>
            <a:t>analyzing</a:t>
          </a:r>
          <a:r>
            <a:rPr lang="en-MY" dirty="0"/>
            <a:t> existing studies on RNPO management.</a:t>
          </a:r>
          <a:endParaRPr lang="en-US" dirty="0"/>
        </a:p>
      </dgm:t>
    </dgm:pt>
    <dgm:pt modelId="{E5DDE5E8-A40B-4E6E-8713-311A479BFB7E}" type="parTrans" cxnId="{2E35F7CE-3882-4C0E-BE97-6F2ABEFE1CD3}">
      <dgm:prSet/>
      <dgm:spPr/>
      <dgm:t>
        <a:bodyPr/>
        <a:lstStyle/>
        <a:p>
          <a:endParaRPr lang="en-US"/>
        </a:p>
      </dgm:t>
    </dgm:pt>
    <dgm:pt modelId="{A6629461-BC5A-4134-B810-0AC37E8C64E3}" type="sibTrans" cxnId="{2E35F7CE-3882-4C0E-BE97-6F2ABEFE1CD3}">
      <dgm:prSet/>
      <dgm:spPr/>
      <dgm:t>
        <a:bodyPr/>
        <a:lstStyle/>
        <a:p>
          <a:endParaRPr lang="en-US"/>
        </a:p>
      </dgm:t>
    </dgm:pt>
    <dgm:pt modelId="{8B79C356-E8AE-479C-B908-24980783DCE2}">
      <dgm:prSet/>
      <dgm:spPr/>
      <dgm:t>
        <a:bodyPr/>
        <a:lstStyle/>
        <a:p>
          <a:pPr algn="just"/>
          <a:r>
            <a:rPr lang="en-MY" b="1" dirty="0"/>
            <a:t>Data Collection</a:t>
          </a:r>
          <a:r>
            <a:rPr lang="en-MY" dirty="0"/>
            <a:t>: Sources: Peer-reviewed articles and government publications (2000-2022).</a:t>
          </a:r>
          <a:endParaRPr lang="en-US" dirty="0"/>
        </a:p>
      </dgm:t>
    </dgm:pt>
    <dgm:pt modelId="{D90567F3-95C5-4276-83A0-EFAB9625C7A9}" type="parTrans" cxnId="{BF9155EA-5DA8-410E-BB1E-A22D144E5B90}">
      <dgm:prSet/>
      <dgm:spPr/>
      <dgm:t>
        <a:bodyPr/>
        <a:lstStyle/>
        <a:p>
          <a:endParaRPr lang="en-US"/>
        </a:p>
      </dgm:t>
    </dgm:pt>
    <dgm:pt modelId="{1104B5B0-0B32-4BAB-AF08-DEC2AF41E246}" type="sibTrans" cxnId="{BF9155EA-5DA8-410E-BB1E-A22D144E5B90}">
      <dgm:prSet/>
      <dgm:spPr/>
      <dgm:t>
        <a:bodyPr/>
        <a:lstStyle/>
        <a:p>
          <a:endParaRPr lang="en-US"/>
        </a:p>
      </dgm:t>
    </dgm:pt>
    <dgm:pt modelId="{3FAF0004-DB76-44BF-B618-84267D946066}">
      <dgm:prSet/>
      <dgm:spPr/>
      <dgm:t>
        <a:bodyPr/>
        <a:lstStyle/>
        <a:p>
          <a:pPr algn="just"/>
          <a:r>
            <a:rPr lang="en-MY" b="1" dirty="0"/>
            <a:t>Thematic Analysis (Key themes identified) </a:t>
          </a:r>
          <a:r>
            <a:rPr lang="en-MY" dirty="0"/>
            <a:t>: Governance, Accountability, Financial Integrity, Transparency, and Stakeholder Engagement.</a:t>
          </a:r>
          <a:endParaRPr lang="en-US" dirty="0"/>
        </a:p>
      </dgm:t>
    </dgm:pt>
    <dgm:pt modelId="{3D217D76-B799-493F-A47B-81AAB4F3AC3A}" type="parTrans" cxnId="{7452523B-EAA2-41BB-9FF0-BA8977DD954F}">
      <dgm:prSet/>
      <dgm:spPr/>
      <dgm:t>
        <a:bodyPr/>
        <a:lstStyle/>
        <a:p>
          <a:endParaRPr lang="en-US"/>
        </a:p>
      </dgm:t>
    </dgm:pt>
    <dgm:pt modelId="{4514A7A1-F6F3-4743-BF40-ACAB9C0FC64F}" type="sibTrans" cxnId="{7452523B-EAA2-41BB-9FF0-BA8977DD954F}">
      <dgm:prSet/>
      <dgm:spPr/>
      <dgm:t>
        <a:bodyPr/>
        <a:lstStyle/>
        <a:p>
          <a:endParaRPr lang="en-US"/>
        </a:p>
      </dgm:t>
    </dgm:pt>
    <dgm:pt modelId="{BD0C4F2B-FED4-4C1F-B378-C52F4A099AE6}" type="pres">
      <dgm:prSet presAssocID="{E6204CFF-DCEF-49FF-A066-5B7048978D10}" presName="root" presStyleCnt="0">
        <dgm:presLayoutVars>
          <dgm:dir/>
          <dgm:resizeHandles val="exact"/>
        </dgm:presLayoutVars>
      </dgm:prSet>
      <dgm:spPr/>
    </dgm:pt>
    <dgm:pt modelId="{53B0D4F4-E676-45DA-B18C-634764A77688}" type="pres">
      <dgm:prSet presAssocID="{FCC05FA9-FF3D-4C08-9FEC-899CF926DFA4}" presName="compNode" presStyleCnt="0"/>
      <dgm:spPr/>
    </dgm:pt>
    <dgm:pt modelId="{F700FA19-5B0C-4338-B3E7-D6A03A3A6A02}" type="pres">
      <dgm:prSet presAssocID="{FCC05FA9-FF3D-4C08-9FEC-899CF926DFA4}" presName="bgRect" presStyleLbl="bgShp" presStyleIdx="0" presStyleCnt="3"/>
      <dgm:spPr/>
    </dgm:pt>
    <dgm:pt modelId="{AEBEEE34-71E1-4D04-BDA5-270635DF2BD9}" type="pres">
      <dgm:prSet presAssocID="{FCC05FA9-FF3D-4C08-9FEC-899CF926DFA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atistics"/>
        </a:ext>
      </dgm:extLst>
    </dgm:pt>
    <dgm:pt modelId="{D25F0EB7-8D41-4228-AB66-8FDF094EA45F}" type="pres">
      <dgm:prSet presAssocID="{FCC05FA9-FF3D-4C08-9FEC-899CF926DFA4}" presName="spaceRect" presStyleCnt="0"/>
      <dgm:spPr/>
    </dgm:pt>
    <dgm:pt modelId="{6FABFDCD-2583-4AA1-B1AC-F0DE251C40D5}" type="pres">
      <dgm:prSet presAssocID="{FCC05FA9-FF3D-4C08-9FEC-899CF926DFA4}" presName="parTx" presStyleLbl="revTx" presStyleIdx="0" presStyleCnt="3">
        <dgm:presLayoutVars>
          <dgm:chMax val="0"/>
          <dgm:chPref val="0"/>
        </dgm:presLayoutVars>
      </dgm:prSet>
      <dgm:spPr/>
    </dgm:pt>
    <dgm:pt modelId="{BAF85B0E-3CB5-4288-8D23-4025E4FBFBBF}" type="pres">
      <dgm:prSet presAssocID="{A6629461-BC5A-4134-B810-0AC37E8C64E3}" presName="sibTrans" presStyleCnt="0"/>
      <dgm:spPr/>
    </dgm:pt>
    <dgm:pt modelId="{D10215EB-5F69-4DA6-95E2-484A0D68EA91}" type="pres">
      <dgm:prSet presAssocID="{8B79C356-E8AE-479C-B908-24980783DCE2}" presName="compNode" presStyleCnt="0"/>
      <dgm:spPr/>
    </dgm:pt>
    <dgm:pt modelId="{DF7305CB-2C8F-43C6-8B7A-615CA0A05E8D}" type="pres">
      <dgm:prSet presAssocID="{8B79C356-E8AE-479C-B908-24980783DCE2}" presName="bgRect" presStyleLbl="bgShp" presStyleIdx="1" presStyleCnt="3"/>
      <dgm:spPr/>
    </dgm:pt>
    <dgm:pt modelId="{2A77AD4C-BD6F-41A3-A8F4-9581D51C3ADC}" type="pres">
      <dgm:prSet presAssocID="{8B79C356-E8AE-479C-B908-24980783DCE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nk"/>
        </a:ext>
      </dgm:extLst>
    </dgm:pt>
    <dgm:pt modelId="{CFCBF527-BA0B-4D75-8E10-24CE77FE3A31}" type="pres">
      <dgm:prSet presAssocID="{8B79C356-E8AE-479C-B908-24980783DCE2}" presName="spaceRect" presStyleCnt="0"/>
      <dgm:spPr/>
    </dgm:pt>
    <dgm:pt modelId="{CD220702-03DD-4F72-9C28-89B24015D132}" type="pres">
      <dgm:prSet presAssocID="{8B79C356-E8AE-479C-B908-24980783DCE2}" presName="parTx" presStyleLbl="revTx" presStyleIdx="1" presStyleCnt="3">
        <dgm:presLayoutVars>
          <dgm:chMax val="0"/>
          <dgm:chPref val="0"/>
        </dgm:presLayoutVars>
      </dgm:prSet>
      <dgm:spPr/>
    </dgm:pt>
    <dgm:pt modelId="{6F570D95-16BC-4BA2-8C58-76877595EBFB}" type="pres">
      <dgm:prSet presAssocID="{1104B5B0-0B32-4BAB-AF08-DEC2AF41E246}" presName="sibTrans" presStyleCnt="0"/>
      <dgm:spPr/>
    </dgm:pt>
    <dgm:pt modelId="{796C13BD-ADA7-4958-A18F-3EB05464A7DB}" type="pres">
      <dgm:prSet presAssocID="{3FAF0004-DB76-44BF-B618-84267D946066}" presName="compNode" presStyleCnt="0"/>
      <dgm:spPr/>
    </dgm:pt>
    <dgm:pt modelId="{A1F1268F-4178-4934-A180-1DCC2A2AEA8E}" type="pres">
      <dgm:prSet presAssocID="{3FAF0004-DB76-44BF-B618-84267D946066}" presName="bgRect" presStyleLbl="bgShp" presStyleIdx="2" presStyleCnt="3"/>
      <dgm:spPr/>
    </dgm:pt>
    <dgm:pt modelId="{FE9327C9-001F-4EF4-9C62-8554C130FCE9}" type="pres">
      <dgm:prSet presAssocID="{3FAF0004-DB76-44BF-B618-84267D94606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AE8B3048-4A38-48A6-8F68-BA00F1C72FE6}" type="pres">
      <dgm:prSet presAssocID="{3FAF0004-DB76-44BF-B618-84267D946066}" presName="spaceRect" presStyleCnt="0"/>
      <dgm:spPr/>
    </dgm:pt>
    <dgm:pt modelId="{6BF61C59-1183-4C55-878B-25C87F052B4E}" type="pres">
      <dgm:prSet presAssocID="{3FAF0004-DB76-44BF-B618-84267D946066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7724B2C-B401-41EE-ADFA-10487071550E}" type="presOf" srcId="{8B79C356-E8AE-479C-B908-24980783DCE2}" destId="{CD220702-03DD-4F72-9C28-89B24015D132}" srcOrd="0" destOrd="0" presId="urn:microsoft.com/office/officeart/2018/2/layout/IconVerticalSolidList"/>
    <dgm:cxn modelId="{7452523B-EAA2-41BB-9FF0-BA8977DD954F}" srcId="{E6204CFF-DCEF-49FF-A066-5B7048978D10}" destId="{3FAF0004-DB76-44BF-B618-84267D946066}" srcOrd="2" destOrd="0" parTransId="{3D217D76-B799-493F-A47B-81AAB4F3AC3A}" sibTransId="{4514A7A1-F6F3-4743-BF40-ACAB9C0FC64F}"/>
    <dgm:cxn modelId="{80FE394A-9261-4ECF-84BA-5B5E2DDA157B}" type="presOf" srcId="{E6204CFF-DCEF-49FF-A066-5B7048978D10}" destId="{BD0C4F2B-FED4-4C1F-B378-C52F4A099AE6}" srcOrd="0" destOrd="0" presId="urn:microsoft.com/office/officeart/2018/2/layout/IconVerticalSolidList"/>
    <dgm:cxn modelId="{9236919E-3F9F-4B05-8AEC-BF67C28E8F2B}" type="presOf" srcId="{FCC05FA9-FF3D-4C08-9FEC-899CF926DFA4}" destId="{6FABFDCD-2583-4AA1-B1AC-F0DE251C40D5}" srcOrd="0" destOrd="0" presId="urn:microsoft.com/office/officeart/2018/2/layout/IconVerticalSolidList"/>
    <dgm:cxn modelId="{2E35F7CE-3882-4C0E-BE97-6F2ABEFE1CD3}" srcId="{E6204CFF-DCEF-49FF-A066-5B7048978D10}" destId="{FCC05FA9-FF3D-4C08-9FEC-899CF926DFA4}" srcOrd="0" destOrd="0" parTransId="{E5DDE5E8-A40B-4E6E-8713-311A479BFB7E}" sibTransId="{A6629461-BC5A-4134-B810-0AC37E8C64E3}"/>
    <dgm:cxn modelId="{AECC54DA-0627-4C21-8F6B-7555EAEE3FFB}" type="presOf" srcId="{3FAF0004-DB76-44BF-B618-84267D946066}" destId="{6BF61C59-1183-4C55-878B-25C87F052B4E}" srcOrd="0" destOrd="0" presId="urn:microsoft.com/office/officeart/2018/2/layout/IconVerticalSolidList"/>
    <dgm:cxn modelId="{BF9155EA-5DA8-410E-BB1E-A22D144E5B90}" srcId="{E6204CFF-DCEF-49FF-A066-5B7048978D10}" destId="{8B79C356-E8AE-479C-B908-24980783DCE2}" srcOrd="1" destOrd="0" parTransId="{D90567F3-95C5-4276-83A0-EFAB9625C7A9}" sibTransId="{1104B5B0-0B32-4BAB-AF08-DEC2AF41E246}"/>
    <dgm:cxn modelId="{BF61CC73-B97D-4A4A-92CB-2BBB1BB82D60}" type="presParOf" srcId="{BD0C4F2B-FED4-4C1F-B378-C52F4A099AE6}" destId="{53B0D4F4-E676-45DA-B18C-634764A77688}" srcOrd="0" destOrd="0" presId="urn:microsoft.com/office/officeart/2018/2/layout/IconVerticalSolidList"/>
    <dgm:cxn modelId="{F0B9667A-4EE4-44BE-9A66-923F789753EF}" type="presParOf" srcId="{53B0D4F4-E676-45DA-B18C-634764A77688}" destId="{F700FA19-5B0C-4338-B3E7-D6A03A3A6A02}" srcOrd="0" destOrd="0" presId="urn:microsoft.com/office/officeart/2018/2/layout/IconVerticalSolidList"/>
    <dgm:cxn modelId="{A9ECC1D1-BA67-4A25-BB9A-7D98D836C701}" type="presParOf" srcId="{53B0D4F4-E676-45DA-B18C-634764A77688}" destId="{AEBEEE34-71E1-4D04-BDA5-270635DF2BD9}" srcOrd="1" destOrd="0" presId="urn:microsoft.com/office/officeart/2018/2/layout/IconVerticalSolidList"/>
    <dgm:cxn modelId="{5D01DEC3-E955-4884-AC8D-07741407BE70}" type="presParOf" srcId="{53B0D4F4-E676-45DA-B18C-634764A77688}" destId="{D25F0EB7-8D41-4228-AB66-8FDF094EA45F}" srcOrd="2" destOrd="0" presId="urn:microsoft.com/office/officeart/2018/2/layout/IconVerticalSolidList"/>
    <dgm:cxn modelId="{323398EB-6CE1-4A6B-B65D-20CED0856C68}" type="presParOf" srcId="{53B0D4F4-E676-45DA-B18C-634764A77688}" destId="{6FABFDCD-2583-4AA1-B1AC-F0DE251C40D5}" srcOrd="3" destOrd="0" presId="urn:microsoft.com/office/officeart/2018/2/layout/IconVerticalSolidList"/>
    <dgm:cxn modelId="{3A6376C8-E294-4F12-924C-61903CA35FFC}" type="presParOf" srcId="{BD0C4F2B-FED4-4C1F-B378-C52F4A099AE6}" destId="{BAF85B0E-3CB5-4288-8D23-4025E4FBFBBF}" srcOrd="1" destOrd="0" presId="urn:microsoft.com/office/officeart/2018/2/layout/IconVerticalSolidList"/>
    <dgm:cxn modelId="{A656C5F5-88D4-4FE7-B27B-7D24F2709491}" type="presParOf" srcId="{BD0C4F2B-FED4-4C1F-B378-C52F4A099AE6}" destId="{D10215EB-5F69-4DA6-95E2-484A0D68EA91}" srcOrd="2" destOrd="0" presId="urn:microsoft.com/office/officeart/2018/2/layout/IconVerticalSolidList"/>
    <dgm:cxn modelId="{BFF16466-27E0-4703-9BE7-1E13A9D0E85F}" type="presParOf" srcId="{D10215EB-5F69-4DA6-95E2-484A0D68EA91}" destId="{DF7305CB-2C8F-43C6-8B7A-615CA0A05E8D}" srcOrd="0" destOrd="0" presId="urn:microsoft.com/office/officeart/2018/2/layout/IconVerticalSolidList"/>
    <dgm:cxn modelId="{C039FBE8-E877-42D2-A2C5-49CAD6F0C43E}" type="presParOf" srcId="{D10215EB-5F69-4DA6-95E2-484A0D68EA91}" destId="{2A77AD4C-BD6F-41A3-A8F4-9581D51C3ADC}" srcOrd="1" destOrd="0" presId="urn:microsoft.com/office/officeart/2018/2/layout/IconVerticalSolidList"/>
    <dgm:cxn modelId="{8D847714-D7BB-4321-9373-6C7C47E0A083}" type="presParOf" srcId="{D10215EB-5F69-4DA6-95E2-484A0D68EA91}" destId="{CFCBF527-BA0B-4D75-8E10-24CE77FE3A31}" srcOrd="2" destOrd="0" presId="urn:microsoft.com/office/officeart/2018/2/layout/IconVerticalSolidList"/>
    <dgm:cxn modelId="{B5F1A887-AB37-4C7D-9134-D189393DE095}" type="presParOf" srcId="{D10215EB-5F69-4DA6-95E2-484A0D68EA91}" destId="{CD220702-03DD-4F72-9C28-89B24015D132}" srcOrd="3" destOrd="0" presId="urn:microsoft.com/office/officeart/2018/2/layout/IconVerticalSolidList"/>
    <dgm:cxn modelId="{D7FA5018-0E74-4D3A-BCF8-9CC87D902DFC}" type="presParOf" srcId="{BD0C4F2B-FED4-4C1F-B378-C52F4A099AE6}" destId="{6F570D95-16BC-4BA2-8C58-76877595EBFB}" srcOrd="3" destOrd="0" presId="urn:microsoft.com/office/officeart/2018/2/layout/IconVerticalSolidList"/>
    <dgm:cxn modelId="{54BD0BCF-4AAD-47F8-B5CD-720BE4CC553D}" type="presParOf" srcId="{BD0C4F2B-FED4-4C1F-B378-C52F4A099AE6}" destId="{796C13BD-ADA7-4958-A18F-3EB05464A7DB}" srcOrd="4" destOrd="0" presId="urn:microsoft.com/office/officeart/2018/2/layout/IconVerticalSolidList"/>
    <dgm:cxn modelId="{8395F5BF-3A76-4B70-B971-5A76831CBDD9}" type="presParOf" srcId="{796C13BD-ADA7-4958-A18F-3EB05464A7DB}" destId="{A1F1268F-4178-4934-A180-1DCC2A2AEA8E}" srcOrd="0" destOrd="0" presId="urn:microsoft.com/office/officeart/2018/2/layout/IconVerticalSolidList"/>
    <dgm:cxn modelId="{2EA3A84C-B1C8-4BB5-8546-E7A2B1AFD576}" type="presParOf" srcId="{796C13BD-ADA7-4958-A18F-3EB05464A7DB}" destId="{FE9327C9-001F-4EF4-9C62-8554C130FCE9}" srcOrd="1" destOrd="0" presId="urn:microsoft.com/office/officeart/2018/2/layout/IconVerticalSolidList"/>
    <dgm:cxn modelId="{AA9B26B3-73AF-4003-A659-45C5D30DD401}" type="presParOf" srcId="{796C13BD-ADA7-4958-A18F-3EB05464A7DB}" destId="{AE8B3048-4A38-48A6-8F68-BA00F1C72FE6}" srcOrd="2" destOrd="0" presId="urn:microsoft.com/office/officeart/2018/2/layout/IconVerticalSolidList"/>
    <dgm:cxn modelId="{00FBEEDA-5856-41B5-A9E0-E79C98F0F3DA}" type="presParOf" srcId="{796C13BD-ADA7-4958-A18F-3EB05464A7DB}" destId="{6BF61C59-1183-4C55-878B-25C87F052B4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A7A2AB-83FE-4476-AA67-0D268EB9DC13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7AA6B14D-FB59-4937-89C6-DB2EC8394BB3}">
      <dgm:prSet/>
      <dgm:spPr/>
      <dgm:t>
        <a:bodyPr/>
        <a:lstStyle/>
        <a:p>
          <a:r>
            <a:rPr lang="en-MY" b="1" dirty="0"/>
            <a:t>Develop a Standardized Reporting Framework</a:t>
          </a:r>
          <a:r>
            <a:rPr lang="en-MY" dirty="0"/>
            <a:t>: Uniform guidelines for financial disclosures and impact reporting across RNPOs.</a:t>
          </a:r>
          <a:endParaRPr lang="en-US" dirty="0"/>
        </a:p>
      </dgm:t>
    </dgm:pt>
    <dgm:pt modelId="{9EBDA73D-3E84-4322-8A2A-41A0150AE208}" type="parTrans" cxnId="{C29E9CF6-2A10-4031-9801-50F207B81DF0}">
      <dgm:prSet/>
      <dgm:spPr/>
      <dgm:t>
        <a:bodyPr/>
        <a:lstStyle/>
        <a:p>
          <a:endParaRPr lang="en-US"/>
        </a:p>
      </dgm:t>
    </dgm:pt>
    <dgm:pt modelId="{D2BAD134-8C52-40F1-A5E4-30FD357855FE}" type="sibTrans" cxnId="{C29E9CF6-2A10-4031-9801-50F207B81DF0}">
      <dgm:prSet/>
      <dgm:spPr/>
      <dgm:t>
        <a:bodyPr/>
        <a:lstStyle/>
        <a:p>
          <a:endParaRPr lang="en-US"/>
        </a:p>
      </dgm:t>
    </dgm:pt>
    <dgm:pt modelId="{5E98C71C-6E34-48B8-9163-B5FCF3C26CF0}">
      <dgm:prSet/>
      <dgm:spPr/>
      <dgm:t>
        <a:bodyPr/>
        <a:lstStyle/>
        <a:p>
          <a:r>
            <a:rPr lang="en-MY" b="1"/>
            <a:t>Comparative Cross-Religious Studies</a:t>
          </a:r>
          <a:r>
            <a:rPr lang="en-MY"/>
            <a:t>: Further research to explore differences and similarities in management across religions.</a:t>
          </a:r>
          <a:endParaRPr lang="en-US"/>
        </a:p>
      </dgm:t>
    </dgm:pt>
    <dgm:pt modelId="{612DBAB9-F5D1-4705-ADA2-9718CA46595A}" type="parTrans" cxnId="{BFD2F454-8892-494F-81C5-2355B790185C}">
      <dgm:prSet/>
      <dgm:spPr/>
      <dgm:t>
        <a:bodyPr/>
        <a:lstStyle/>
        <a:p>
          <a:endParaRPr lang="en-US"/>
        </a:p>
      </dgm:t>
    </dgm:pt>
    <dgm:pt modelId="{B01F6CBB-1CA1-4713-9809-458F7D72842B}" type="sibTrans" cxnId="{BFD2F454-8892-494F-81C5-2355B790185C}">
      <dgm:prSet/>
      <dgm:spPr/>
      <dgm:t>
        <a:bodyPr/>
        <a:lstStyle/>
        <a:p>
          <a:endParaRPr lang="en-US"/>
        </a:p>
      </dgm:t>
    </dgm:pt>
    <dgm:pt modelId="{4C17A8E3-7EDA-4E26-972E-1D944A3049F1}">
      <dgm:prSet/>
      <dgm:spPr/>
      <dgm:t>
        <a:bodyPr/>
        <a:lstStyle/>
        <a:p>
          <a:r>
            <a:rPr lang="en-MY" b="1"/>
            <a:t>Incorporate Stakeholder Perspectives</a:t>
          </a:r>
          <a:r>
            <a:rPr lang="en-MY"/>
            <a:t>: Direct feedback from donors and beneficiaries to align practices with expectations.</a:t>
          </a:r>
          <a:endParaRPr lang="en-US"/>
        </a:p>
      </dgm:t>
    </dgm:pt>
    <dgm:pt modelId="{857E3E78-29C7-4BA1-9BAA-8F4BAEA526EE}" type="parTrans" cxnId="{C8ADC691-C5CD-46A2-B5F2-9726B197530F}">
      <dgm:prSet/>
      <dgm:spPr/>
      <dgm:t>
        <a:bodyPr/>
        <a:lstStyle/>
        <a:p>
          <a:endParaRPr lang="en-US"/>
        </a:p>
      </dgm:t>
    </dgm:pt>
    <dgm:pt modelId="{46C7C95E-153B-46BC-82E5-B3E526C815B5}" type="sibTrans" cxnId="{C8ADC691-C5CD-46A2-B5F2-9726B197530F}">
      <dgm:prSet/>
      <dgm:spPr/>
      <dgm:t>
        <a:bodyPr/>
        <a:lstStyle/>
        <a:p>
          <a:endParaRPr lang="en-US"/>
        </a:p>
      </dgm:t>
    </dgm:pt>
    <dgm:pt modelId="{F9DD4A14-E10B-429A-A571-6ED93134D8BE}">
      <dgm:prSet/>
      <dgm:spPr/>
      <dgm:t>
        <a:bodyPr/>
        <a:lstStyle/>
        <a:p>
          <a:r>
            <a:rPr lang="en-MY" b="1"/>
            <a:t>Longitudinal Studies on Accountability</a:t>
          </a:r>
          <a:r>
            <a:rPr lang="en-MY"/>
            <a:t>: Track trends over time to evaluate the sustainability of transparency practices.</a:t>
          </a:r>
          <a:endParaRPr lang="en-US"/>
        </a:p>
      </dgm:t>
    </dgm:pt>
    <dgm:pt modelId="{FB701C57-F74E-4C4B-8E53-92D11535EB33}" type="parTrans" cxnId="{DC1FB671-99D0-46E1-82CA-234D9EF64D88}">
      <dgm:prSet/>
      <dgm:spPr/>
      <dgm:t>
        <a:bodyPr/>
        <a:lstStyle/>
        <a:p>
          <a:endParaRPr lang="en-US"/>
        </a:p>
      </dgm:t>
    </dgm:pt>
    <dgm:pt modelId="{E9CC9E32-9750-4982-B334-0F82FF55DE09}" type="sibTrans" cxnId="{DC1FB671-99D0-46E1-82CA-234D9EF64D88}">
      <dgm:prSet/>
      <dgm:spPr/>
      <dgm:t>
        <a:bodyPr/>
        <a:lstStyle/>
        <a:p>
          <a:endParaRPr lang="en-US"/>
        </a:p>
      </dgm:t>
    </dgm:pt>
    <dgm:pt modelId="{B93F5E50-E701-4109-9698-5B1FF3B4226C}" type="pres">
      <dgm:prSet presAssocID="{B0A7A2AB-83FE-4476-AA67-0D268EB9DC13}" presName="root" presStyleCnt="0">
        <dgm:presLayoutVars>
          <dgm:dir/>
          <dgm:resizeHandles val="exact"/>
        </dgm:presLayoutVars>
      </dgm:prSet>
      <dgm:spPr/>
    </dgm:pt>
    <dgm:pt modelId="{3560449D-B438-4EAC-839C-178A2789E7A8}" type="pres">
      <dgm:prSet presAssocID="{B0A7A2AB-83FE-4476-AA67-0D268EB9DC13}" presName="container" presStyleCnt="0">
        <dgm:presLayoutVars>
          <dgm:dir/>
          <dgm:resizeHandles val="exact"/>
        </dgm:presLayoutVars>
      </dgm:prSet>
      <dgm:spPr/>
    </dgm:pt>
    <dgm:pt modelId="{25416288-68DD-49BB-9EBD-EEDD28AEB765}" type="pres">
      <dgm:prSet presAssocID="{7AA6B14D-FB59-4937-89C6-DB2EC8394BB3}" presName="compNode" presStyleCnt="0"/>
      <dgm:spPr/>
    </dgm:pt>
    <dgm:pt modelId="{4336BC4F-F0B6-4640-BE24-93C4273F6E8C}" type="pres">
      <dgm:prSet presAssocID="{7AA6B14D-FB59-4937-89C6-DB2EC8394BB3}" presName="iconBgRect" presStyleLbl="bgShp" presStyleIdx="0" presStyleCnt="4"/>
      <dgm:spPr/>
    </dgm:pt>
    <dgm:pt modelId="{7C229D54-2A99-4A05-928B-49DFDFCBF693}" type="pres">
      <dgm:prSet presAssocID="{7AA6B14D-FB59-4937-89C6-DB2EC8394BB3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atistics"/>
        </a:ext>
      </dgm:extLst>
    </dgm:pt>
    <dgm:pt modelId="{33B0F0BB-79B4-475D-A8DE-4F141D32E0AF}" type="pres">
      <dgm:prSet presAssocID="{7AA6B14D-FB59-4937-89C6-DB2EC8394BB3}" presName="spaceRect" presStyleCnt="0"/>
      <dgm:spPr/>
    </dgm:pt>
    <dgm:pt modelId="{182CAABF-CC70-4ABF-8169-09194F550A6A}" type="pres">
      <dgm:prSet presAssocID="{7AA6B14D-FB59-4937-89C6-DB2EC8394BB3}" presName="textRect" presStyleLbl="revTx" presStyleIdx="0" presStyleCnt="4">
        <dgm:presLayoutVars>
          <dgm:chMax val="1"/>
          <dgm:chPref val="1"/>
        </dgm:presLayoutVars>
      </dgm:prSet>
      <dgm:spPr/>
    </dgm:pt>
    <dgm:pt modelId="{AA3FD7F2-420C-4BED-9481-4A5B8B332EFB}" type="pres">
      <dgm:prSet presAssocID="{D2BAD134-8C52-40F1-A5E4-30FD357855FE}" presName="sibTrans" presStyleLbl="sibTrans2D1" presStyleIdx="0" presStyleCnt="0"/>
      <dgm:spPr/>
    </dgm:pt>
    <dgm:pt modelId="{AD31EB10-E059-48FD-9811-594351B63BA7}" type="pres">
      <dgm:prSet presAssocID="{5E98C71C-6E34-48B8-9163-B5FCF3C26CF0}" presName="compNode" presStyleCnt="0"/>
      <dgm:spPr/>
    </dgm:pt>
    <dgm:pt modelId="{C15AC305-FEF4-4D02-8CE9-E50D53FAD75E}" type="pres">
      <dgm:prSet presAssocID="{5E98C71C-6E34-48B8-9163-B5FCF3C26CF0}" presName="iconBgRect" presStyleLbl="bgShp" presStyleIdx="1" presStyleCnt="4"/>
      <dgm:spPr/>
    </dgm:pt>
    <dgm:pt modelId="{19F18F4A-63AC-4998-83BC-1888744A8205}" type="pres">
      <dgm:prSet presAssocID="{5E98C71C-6E34-48B8-9163-B5FCF3C26CF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ecturer"/>
        </a:ext>
      </dgm:extLst>
    </dgm:pt>
    <dgm:pt modelId="{7D604399-CB91-402F-A213-C36730DF1B24}" type="pres">
      <dgm:prSet presAssocID="{5E98C71C-6E34-48B8-9163-B5FCF3C26CF0}" presName="spaceRect" presStyleCnt="0"/>
      <dgm:spPr/>
    </dgm:pt>
    <dgm:pt modelId="{56EB9C26-D7C6-47FD-B77C-05C76EBA358C}" type="pres">
      <dgm:prSet presAssocID="{5E98C71C-6E34-48B8-9163-B5FCF3C26CF0}" presName="textRect" presStyleLbl="revTx" presStyleIdx="1" presStyleCnt="4">
        <dgm:presLayoutVars>
          <dgm:chMax val="1"/>
          <dgm:chPref val="1"/>
        </dgm:presLayoutVars>
      </dgm:prSet>
      <dgm:spPr/>
    </dgm:pt>
    <dgm:pt modelId="{F6998108-9889-42FF-B969-C6D999641DC3}" type="pres">
      <dgm:prSet presAssocID="{B01F6CBB-1CA1-4713-9809-458F7D72842B}" presName="sibTrans" presStyleLbl="sibTrans2D1" presStyleIdx="0" presStyleCnt="0"/>
      <dgm:spPr/>
    </dgm:pt>
    <dgm:pt modelId="{16846694-CE2D-44B5-8780-088EA46D89E6}" type="pres">
      <dgm:prSet presAssocID="{4C17A8E3-7EDA-4E26-972E-1D944A3049F1}" presName="compNode" presStyleCnt="0"/>
      <dgm:spPr/>
    </dgm:pt>
    <dgm:pt modelId="{73B49080-5F9F-4EC8-AF2A-51E74C9D6EF4}" type="pres">
      <dgm:prSet presAssocID="{4C17A8E3-7EDA-4E26-972E-1D944A3049F1}" presName="iconBgRect" presStyleLbl="bgShp" presStyleIdx="2" presStyleCnt="4"/>
      <dgm:spPr/>
    </dgm:pt>
    <dgm:pt modelId="{5C386DBD-019D-432F-B57B-4BEC7237DFBD}" type="pres">
      <dgm:prSet presAssocID="{4C17A8E3-7EDA-4E26-972E-1D944A3049F1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E120E813-A65E-457B-A753-E222130E69A8}" type="pres">
      <dgm:prSet presAssocID="{4C17A8E3-7EDA-4E26-972E-1D944A3049F1}" presName="spaceRect" presStyleCnt="0"/>
      <dgm:spPr/>
    </dgm:pt>
    <dgm:pt modelId="{1FDDC387-FE0B-4E7B-9295-41CBD1C3B7DD}" type="pres">
      <dgm:prSet presAssocID="{4C17A8E3-7EDA-4E26-972E-1D944A3049F1}" presName="textRect" presStyleLbl="revTx" presStyleIdx="2" presStyleCnt="4">
        <dgm:presLayoutVars>
          <dgm:chMax val="1"/>
          <dgm:chPref val="1"/>
        </dgm:presLayoutVars>
      </dgm:prSet>
      <dgm:spPr/>
    </dgm:pt>
    <dgm:pt modelId="{DE193780-D276-498F-844E-BA458D565981}" type="pres">
      <dgm:prSet presAssocID="{46C7C95E-153B-46BC-82E5-B3E526C815B5}" presName="sibTrans" presStyleLbl="sibTrans2D1" presStyleIdx="0" presStyleCnt="0"/>
      <dgm:spPr/>
    </dgm:pt>
    <dgm:pt modelId="{07A388B5-B222-4F1C-BD28-E59A0960863E}" type="pres">
      <dgm:prSet presAssocID="{F9DD4A14-E10B-429A-A571-6ED93134D8BE}" presName="compNode" presStyleCnt="0"/>
      <dgm:spPr/>
    </dgm:pt>
    <dgm:pt modelId="{BBAB5B2F-14E1-4B12-9CEF-D0A3CB7A8DF2}" type="pres">
      <dgm:prSet presAssocID="{F9DD4A14-E10B-429A-A571-6ED93134D8BE}" presName="iconBgRect" presStyleLbl="bgShp" presStyleIdx="3" presStyleCnt="4"/>
      <dgm:spPr/>
    </dgm:pt>
    <dgm:pt modelId="{D30C5664-96B7-40AF-95F7-990F93DC74D1}" type="pres">
      <dgm:prSet presAssocID="{F9DD4A14-E10B-429A-A571-6ED93134D8B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siness Growth"/>
        </a:ext>
      </dgm:extLst>
    </dgm:pt>
    <dgm:pt modelId="{F0311D2A-A4EE-48DF-8F2B-B176AA7C54A3}" type="pres">
      <dgm:prSet presAssocID="{F9DD4A14-E10B-429A-A571-6ED93134D8BE}" presName="spaceRect" presStyleCnt="0"/>
      <dgm:spPr/>
    </dgm:pt>
    <dgm:pt modelId="{DD945531-F331-43FD-A581-3C3468758C54}" type="pres">
      <dgm:prSet presAssocID="{F9DD4A14-E10B-429A-A571-6ED93134D8BE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85347202-93FF-4A20-98F2-C22D39B20419}" type="presOf" srcId="{B0A7A2AB-83FE-4476-AA67-0D268EB9DC13}" destId="{B93F5E50-E701-4109-9698-5B1FF3B4226C}" srcOrd="0" destOrd="0" presId="urn:microsoft.com/office/officeart/2018/2/layout/IconCircleList"/>
    <dgm:cxn modelId="{10AC7F33-7AB0-41DF-85A0-FA49F29B579F}" type="presOf" srcId="{D2BAD134-8C52-40F1-A5E4-30FD357855FE}" destId="{AA3FD7F2-420C-4BED-9481-4A5B8B332EFB}" srcOrd="0" destOrd="0" presId="urn:microsoft.com/office/officeart/2018/2/layout/IconCircleList"/>
    <dgm:cxn modelId="{76CD3B3C-B8E2-4CEA-A6F6-7C452A03DC42}" type="presOf" srcId="{46C7C95E-153B-46BC-82E5-B3E526C815B5}" destId="{DE193780-D276-498F-844E-BA458D565981}" srcOrd="0" destOrd="0" presId="urn:microsoft.com/office/officeart/2018/2/layout/IconCircleList"/>
    <dgm:cxn modelId="{A1924D47-A5A6-455F-99BA-A6555DF0BB50}" type="presOf" srcId="{F9DD4A14-E10B-429A-A571-6ED93134D8BE}" destId="{DD945531-F331-43FD-A581-3C3468758C54}" srcOrd="0" destOrd="0" presId="urn:microsoft.com/office/officeart/2018/2/layout/IconCircleList"/>
    <dgm:cxn modelId="{48A48951-9288-485F-8E6C-758CF294830B}" type="presOf" srcId="{5E98C71C-6E34-48B8-9163-B5FCF3C26CF0}" destId="{56EB9C26-D7C6-47FD-B77C-05C76EBA358C}" srcOrd="0" destOrd="0" presId="urn:microsoft.com/office/officeart/2018/2/layout/IconCircleList"/>
    <dgm:cxn modelId="{87C7E354-726F-484B-B285-590202EFE01E}" type="presOf" srcId="{7AA6B14D-FB59-4937-89C6-DB2EC8394BB3}" destId="{182CAABF-CC70-4ABF-8169-09194F550A6A}" srcOrd="0" destOrd="0" presId="urn:microsoft.com/office/officeart/2018/2/layout/IconCircleList"/>
    <dgm:cxn modelId="{BFD2F454-8892-494F-81C5-2355B790185C}" srcId="{B0A7A2AB-83FE-4476-AA67-0D268EB9DC13}" destId="{5E98C71C-6E34-48B8-9163-B5FCF3C26CF0}" srcOrd="1" destOrd="0" parTransId="{612DBAB9-F5D1-4705-ADA2-9718CA46595A}" sibTransId="{B01F6CBB-1CA1-4713-9809-458F7D72842B}"/>
    <dgm:cxn modelId="{6A8C0757-AE8D-4AA8-995E-0914884BEBB0}" type="presOf" srcId="{4C17A8E3-7EDA-4E26-972E-1D944A3049F1}" destId="{1FDDC387-FE0B-4E7B-9295-41CBD1C3B7DD}" srcOrd="0" destOrd="0" presId="urn:microsoft.com/office/officeart/2018/2/layout/IconCircleList"/>
    <dgm:cxn modelId="{DC1FB671-99D0-46E1-82CA-234D9EF64D88}" srcId="{B0A7A2AB-83FE-4476-AA67-0D268EB9DC13}" destId="{F9DD4A14-E10B-429A-A571-6ED93134D8BE}" srcOrd="3" destOrd="0" parTransId="{FB701C57-F74E-4C4B-8E53-92D11535EB33}" sibTransId="{E9CC9E32-9750-4982-B334-0F82FF55DE09}"/>
    <dgm:cxn modelId="{C8ADC691-C5CD-46A2-B5F2-9726B197530F}" srcId="{B0A7A2AB-83FE-4476-AA67-0D268EB9DC13}" destId="{4C17A8E3-7EDA-4E26-972E-1D944A3049F1}" srcOrd="2" destOrd="0" parTransId="{857E3E78-29C7-4BA1-9BAA-8F4BAEA526EE}" sibTransId="{46C7C95E-153B-46BC-82E5-B3E526C815B5}"/>
    <dgm:cxn modelId="{A4C34BBB-9639-4332-9E0E-4CDF4F2CC3BF}" type="presOf" srcId="{B01F6CBB-1CA1-4713-9809-458F7D72842B}" destId="{F6998108-9889-42FF-B969-C6D999641DC3}" srcOrd="0" destOrd="0" presId="urn:microsoft.com/office/officeart/2018/2/layout/IconCircleList"/>
    <dgm:cxn modelId="{C29E9CF6-2A10-4031-9801-50F207B81DF0}" srcId="{B0A7A2AB-83FE-4476-AA67-0D268EB9DC13}" destId="{7AA6B14D-FB59-4937-89C6-DB2EC8394BB3}" srcOrd="0" destOrd="0" parTransId="{9EBDA73D-3E84-4322-8A2A-41A0150AE208}" sibTransId="{D2BAD134-8C52-40F1-A5E4-30FD357855FE}"/>
    <dgm:cxn modelId="{578F4C8A-4AA7-4F23-BC69-0A20C7558250}" type="presParOf" srcId="{B93F5E50-E701-4109-9698-5B1FF3B4226C}" destId="{3560449D-B438-4EAC-839C-178A2789E7A8}" srcOrd="0" destOrd="0" presId="urn:microsoft.com/office/officeart/2018/2/layout/IconCircleList"/>
    <dgm:cxn modelId="{3868AD96-31D9-4C4E-B951-5CA39823E9DA}" type="presParOf" srcId="{3560449D-B438-4EAC-839C-178A2789E7A8}" destId="{25416288-68DD-49BB-9EBD-EEDD28AEB765}" srcOrd="0" destOrd="0" presId="urn:microsoft.com/office/officeart/2018/2/layout/IconCircleList"/>
    <dgm:cxn modelId="{0E3A81E1-4BB3-4612-99F4-EE2612C6836E}" type="presParOf" srcId="{25416288-68DD-49BB-9EBD-EEDD28AEB765}" destId="{4336BC4F-F0B6-4640-BE24-93C4273F6E8C}" srcOrd="0" destOrd="0" presId="urn:microsoft.com/office/officeart/2018/2/layout/IconCircleList"/>
    <dgm:cxn modelId="{5CC2E480-7377-4D8F-9E42-211B1083B8BB}" type="presParOf" srcId="{25416288-68DD-49BB-9EBD-EEDD28AEB765}" destId="{7C229D54-2A99-4A05-928B-49DFDFCBF693}" srcOrd="1" destOrd="0" presId="urn:microsoft.com/office/officeart/2018/2/layout/IconCircleList"/>
    <dgm:cxn modelId="{23F0E7AE-2C9A-40CA-A449-0D9CFAEA1712}" type="presParOf" srcId="{25416288-68DD-49BB-9EBD-EEDD28AEB765}" destId="{33B0F0BB-79B4-475D-A8DE-4F141D32E0AF}" srcOrd="2" destOrd="0" presId="urn:microsoft.com/office/officeart/2018/2/layout/IconCircleList"/>
    <dgm:cxn modelId="{CCBD05FC-CCF2-4632-B556-31E84DB1A98F}" type="presParOf" srcId="{25416288-68DD-49BB-9EBD-EEDD28AEB765}" destId="{182CAABF-CC70-4ABF-8169-09194F550A6A}" srcOrd="3" destOrd="0" presId="urn:microsoft.com/office/officeart/2018/2/layout/IconCircleList"/>
    <dgm:cxn modelId="{01BAA5B4-6ED9-4A2C-8527-013D636934AE}" type="presParOf" srcId="{3560449D-B438-4EAC-839C-178A2789E7A8}" destId="{AA3FD7F2-420C-4BED-9481-4A5B8B332EFB}" srcOrd="1" destOrd="0" presId="urn:microsoft.com/office/officeart/2018/2/layout/IconCircleList"/>
    <dgm:cxn modelId="{2AEE98C9-82D1-447C-9760-166771C3DC73}" type="presParOf" srcId="{3560449D-B438-4EAC-839C-178A2789E7A8}" destId="{AD31EB10-E059-48FD-9811-594351B63BA7}" srcOrd="2" destOrd="0" presId="urn:microsoft.com/office/officeart/2018/2/layout/IconCircleList"/>
    <dgm:cxn modelId="{22180701-D7C8-48DB-9032-6DB42DEDB96F}" type="presParOf" srcId="{AD31EB10-E059-48FD-9811-594351B63BA7}" destId="{C15AC305-FEF4-4D02-8CE9-E50D53FAD75E}" srcOrd="0" destOrd="0" presId="urn:microsoft.com/office/officeart/2018/2/layout/IconCircleList"/>
    <dgm:cxn modelId="{884E5B40-4D2F-47A6-84D8-C6BBA4DF7887}" type="presParOf" srcId="{AD31EB10-E059-48FD-9811-594351B63BA7}" destId="{19F18F4A-63AC-4998-83BC-1888744A8205}" srcOrd="1" destOrd="0" presId="urn:microsoft.com/office/officeart/2018/2/layout/IconCircleList"/>
    <dgm:cxn modelId="{283FE548-9AF9-454D-A283-492AE0F98E55}" type="presParOf" srcId="{AD31EB10-E059-48FD-9811-594351B63BA7}" destId="{7D604399-CB91-402F-A213-C36730DF1B24}" srcOrd="2" destOrd="0" presId="urn:microsoft.com/office/officeart/2018/2/layout/IconCircleList"/>
    <dgm:cxn modelId="{8DD2FC7F-0DF5-42D2-919F-E9A60CFFFCDB}" type="presParOf" srcId="{AD31EB10-E059-48FD-9811-594351B63BA7}" destId="{56EB9C26-D7C6-47FD-B77C-05C76EBA358C}" srcOrd="3" destOrd="0" presId="urn:microsoft.com/office/officeart/2018/2/layout/IconCircleList"/>
    <dgm:cxn modelId="{A8595D11-E430-4E92-9A0A-D0038E0948E5}" type="presParOf" srcId="{3560449D-B438-4EAC-839C-178A2789E7A8}" destId="{F6998108-9889-42FF-B969-C6D999641DC3}" srcOrd="3" destOrd="0" presId="urn:microsoft.com/office/officeart/2018/2/layout/IconCircleList"/>
    <dgm:cxn modelId="{A8A18BCA-55F2-422C-97CF-A6AF44B8FA18}" type="presParOf" srcId="{3560449D-B438-4EAC-839C-178A2789E7A8}" destId="{16846694-CE2D-44B5-8780-088EA46D89E6}" srcOrd="4" destOrd="0" presId="urn:microsoft.com/office/officeart/2018/2/layout/IconCircleList"/>
    <dgm:cxn modelId="{FB7157D1-87EE-4321-8919-B4AA1AA719DA}" type="presParOf" srcId="{16846694-CE2D-44B5-8780-088EA46D89E6}" destId="{73B49080-5F9F-4EC8-AF2A-51E74C9D6EF4}" srcOrd="0" destOrd="0" presId="urn:microsoft.com/office/officeart/2018/2/layout/IconCircleList"/>
    <dgm:cxn modelId="{6DD518B4-4EC7-4CA7-B79B-B1C1CF05D186}" type="presParOf" srcId="{16846694-CE2D-44B5-8780-088EA46D89E6}" destId="{5C386DBD-019D-432F-B57B-4BEC7237DFBD}" srcOrd="1" destOrd="0" presId="urn:microsoft.com/office/officeart/2018/2/layout/IconCircleList"/>
    <dgm:cxn modelId="{37A1CCA7-6011-434F-89AA-5173DA604D6B}" type="presParOf" srcId="{16846694-CE2D-44B5-8780-088EA46D89E6}" destId="{E120E813-A65E-457B-A753-E222130E69A8}" srcOrd="2" destOrd="0" presId="urn:microsoft.com/office/officeart/2018/2/layout/IconCircleList"/>
    <dgm:cxn modelId="{D0D5A9CB-99B2-4989-9885-59BD7CBD14AB}" type="presParOf" srcId="{16846694-CE2D-44B5-8780-088EA46D89E6}" destId="{1FDDC387-FE0B-4E7B-9295-41CBD1C3B7DD}" srcOrd="3" destOrd="0" presId="urn:microsoft.com/office/officeart/2018/2/layout/IconCircleList"/>
    <dgm:cxn modelId="{570492DF-FC60-406D-9F37-34286DB4BFC1}" type="presParOf" srcId="{3560449D-B438-4EAC-839C-178A2789E7A8}" destId="{DE193780-D276-498F-844E-BA458D565981}" srcOrd="5" destOrd="0" presId="urn:microsoft.com/office/officeart/2018/2/layout/IconCircleList"/>
    <dgm:cxn modelId="{9AF2702D-EF34-43AA-831C-6BDAB12CC7DC}" type="presParOf" srcId="{3560449D-B438-4EAC-839C-178A2789E7A8}" destId="{07A388B5-B222-4F1C-BD28-E59A0960863E}" srcOrd="6" destOrd="0" presId="urn:microsoft.com/office/officeart/2018/2/layout/IconCircleList"/>
    <dgm:cxn modelId="{1BF1852A-DA11-4C55-8E62-49259C49CE84}" type="presParOf" srcId="{07A388B5-B222-4F1C-BD28-E59A0960863E}" destId="{BBAB5B2F-14E1-4B12-9CEF-D0A3CB7A8DF2}" srcOrd="0" destOrd="0" presId="urn:microsoft.com/office/officeart/2018/2/layout/IconCircleList"/>
    <dgm:cxn modelId="{C6DBC6ED-CB38-4128-9160-2553BEE5A22D}" type="presParOf" srcId="{07A388B5-B222-4F1C-BD28-E59A0960863E}" destId="{D30C5664-96B7-40AF-95F7-990F93DC74D1}" srcOrd="1" destOrd="0" presId="urn:microsoft.com/office/officeart/2018/2/layout/IconCircleList"/>
    <dgm:cxn modelId="{F0106811-77B4-4BD9-8A7A-065DA88BA523}" type="presParOf" srcId="{07A388B5-B222-4F1C-BD28-E59A0960863E}" destId="{F0311D2A-A4EE-48DF-8F2B-B176AA7C54A3}" srcOrd="2" destOrd="0" presId="urn:microsoft.com/office/officeart/2018/2/layout/IconCircleList"/>
    <dgm:cxn modelId="{0E1FBB84-DF10-4BD3-BDFE-4BA3F1002048}" type="presParOf" srcId="{07A388B5-B222-4F1C-BD28-E59A0960863E}" destId="{DD945531-F331-43FD-A581-3C3468758C54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CDFC6D6-B48C-4CE7-9A68-F840A59130F8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D2430AE0-B26E-44B1-A387-BF912CCA5C4B}">
      <dgm:prSet/>
      <dgm:spPr/>
      <dgm:t>
        <a:bodyPr/>
        <a:lstStyle/>
        <a:p>
          <a:r>
            <a:rPr lang="en-MY"/>
            <a:t>Effective management of RNPOs relies on strong governance, transparency, and stakeholder engagement.</a:t>
          </a:r>
          <a:endParaRPr lang="en-US"/>
        </a:p>
      </dgm:t>
    </dgm:pt>
    <dgm:pt modelId="{FEC8B008-5AB9-4EBB-BF2B-B78F4F49B013}" type="parTrans" cxnId="{8DBE3D76-5358-4F04-94A1-07983142ACD3}">
      <dgm:prSet/>
      <dgm:spPr/>
      <dgm:t>
        <a:bodyPr/>
        <a:lstStyle/>
        <a:p>
          <a:endParaRPr lang="en-US"/>
        </a:p>
      </dgm:t>
    </dgm:pt>
    <dgm:pt modelId="{2E78F744-4B55-41BE-82F7-24B36095E441}" type="sibTrans" cxnId="{8DBE3D76-5358-4F04-94A1-07983142ACD3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BE8FB4BF-5406-49CD-9A67-5DA461A630C2}">
      <dgm:prSet/>
      <dgm:spPr/>
      <dgm:t>
        <a:bodyPr/>
        <a:lstStyle/>
        <a:p>
          <a:r>
            <a:rPr lang="en-MY"/>
            <a:t>Aligning practices with religious values and cultural expectations is crucial.</a:t>
          </a:r>
          <a:endParaRPr lang="en-US"/>
        </a:p>
      </dgm:t>
    </dgm:pt>
    <dgm:pt modelId="{95D7309B-26F9-43B9-A966-250C1EC9D352}" type="parTrans" cxnId="{6FB8F201-C766-4800-A861-D7775A72F7C0}">
      <dgm:prSet/>
      <dgm:spPr/>
      <dgm:t>
        <a:bodyPr/>
        <a:lstStyle/>
        <a:p>
          <a:endParaRPr lang="en-US"/>
        </a:p>
      </dgm:t>
    </dgm:pt>
    <dgm:pt modelId="{FA7B0ABA-7247-40B2-8BF9-B50674E73292}" type="sibTrans" cxnId="{6FB8F201-C766-4800-A861-D7775A72F7C0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26808606-0705-48C6-8F32-833955914F10}">
      <dgm:prSet/>
      <dgm:spPr/>
      <dgm:t>
        <a:bodyPr/>
        <a:lstStyle/>
        <a:p>
          <a:r>
            <a:rPr lang="en-MY"/>
            <a:t>Future sustainability of RNPOs in Malaysia depends on adopting standardized, transparent, and accountable management practices to build trust and ensure long-term support.</a:t>
          </a:r>
          <a:endParaRPr lang="en-US"/>
        </a:p>
      </dgm:t>
    </dgm:pt>
    <dgm:pt modelId="{2D546101-B2C7-4CC2-A1AA-C226B09F161E}" type="parTrans" cxnId="{77214AE7-600F-48B2-90C9-E4FEC5F26641}">
      <dgm:prSet/>
      <dgm:spPr/>
      <dgm:t>
        <a:bodyPr/>
        <a:lstStyle/>
        <a:p>
          <a:endParaRPr lang="en-US"/>
        </a:p>
      </dgm:t>
    </dgm:pt>
    <dgm:pt modelId="{E9199160-CBB8-44B1-9E87-34F5C7AD0F2E}" type="sibTrans" cxnId="{77214AE7-600F-48B2-90C9-E4FEC5F26641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CFF5CBDD-C7C4-F441-AE3B-C6E8990C8359}" type="pres">
      <dgm:prSet presAssocID="{3CDFC6D6-B48C-4CE7-9A68-F840A59130F8}" presName="Name0" presStyleCnt="0">
        <dgm:presLayoutVars>
          <dgm:animLvl val="lvl"/>
          <dgm:resizeHandles val="exact"/>
        </dgm:presLayoutVars>
      </dgm:prSet>
      <dgm:spPr/>
    </dgm:pt>
    <dgm:pt modelId="{0D0E7D53-C79A-E744-A1A7-682FE45C0B8C}" type="pres">
      <dgm:prSet presAssocID="{D2430AE0-B26E-44B1-A387-BF912CCA5C4B}" presName="compositeNode" presStyleCnt="0">
        <dgm:presLayoutVars>
          <dgm:bulletEnabled val="1"/>
        </dgm:presLayoutVars>
      </dgm:prSet>
      <dgm:spPr/>
    </dgm:pt>
    <dgm:pt modelId="{FA7BAD11-8070-6E4A-BBB5-E2D54FF95753}" type="pres">
      <dgm:prSet presAssocID="{D2430AE0-B26E-44B1-A387-BF912CCA5C4B}" presName="bgRect" presStyleLbl="bgAccFollowNode1" presStyleIdx="0" presStyleCnt="3"/>
      <dgm:spPr/>
    </dgm:pt>
    <dgm:pt modelId="{437E01A5-904D-014B-9527-A71E2B76DCF0}" type="pres">
      <dgm:prSet presAssocID="{2E78F744-4B55-41BE-82F7-24B36095E441}" presName="sibTransNodeCircle" presStyleLbl="alignNode1" presStyleIdx="0" presStyleCnt="6">
        <dgm:presLayoutVars>
          <dgm:chMax val="0"/>
          <dgm:bulletEnabled/>
        </dgm:presLayoutVars>
      </dgm:prSet>
      <dgm:spPr/>
    </dgm:pt>
    <dgm:pt modelId="{2289BF6C-2742-2944-A7E3-0709DFD8D5C6}" type="pres">
      <dgm:prSet presAssocID="{D2430AE0-B26E-44B1-A387-BF912CCA5C4B}" presName="bottomLine" presStyleLbl="alignNode1" presStyleIdx="1" presStyleCnt="6">
        <dgm:presLayoutVars/>
      </dgm:prSet>
      <dgm:spPr/>
    </dgm:pt>
    <dgm:pt modelId="{62C20973-C95C-634F-958C-8A4D6EF094A1}" type="pres">
      <dgm:prSet presAssocID="{D2430AE0-B26E-44B1-A387-BF912CCA5C4B}" presName="nodeText" presStyleLbl="bgAccFollowNode1" presStyleIdx="0" presStyleCnt="3">
        <dgm:presLayoutVars>
          <dgm:bulletEnabled val="1"/>
        </dgm:presLayoutVars>
      </dgm:prSet>
      <dgm:spPr/>
    </dgm:pt>
    <dgm:pt modelId="{6201F4A6-E107-6A41-9110-0B73C53C2275}" type="pres">
      <dgm:prSet presAssocID="{2E78F744-4B55-41BE-82F7-24B36095E441}" presName="sibTrans" presStyleCnt="0"/>
      <dgm:spPr/>
    </dgm:pt>
    <dgm:pt modelId="{51779BA4-A11F-8543-8A17-2AECA2BEC2D3}" type="pres">
      <dgm:prSet presAssocID="{BE8FB4BF-5406-49CD-9A67-5DA461A630C2}" presName="compositeNode" presStyleCnt="0">
        <dgm:presLayoutVars>
          <dgm:bulletEnabled val="1"/>
        </dgm:presLayoutVars>
      </dgm:prSet>
      <dgm:spPr/>
    </dgm:pt>
    <dgm:pt modelId="{0FA5C8A1-09A9-4C4D-B85F-AAA7BF00B515}" type="pres">
      <dgm:prSet presAssocID="{BE8FB4BF-5406-49CD-9A67-5DA461A630C2}" presName="bgRect" presStyleLbl="bgAccFollowNode1" presStyleIdx="1" presStyleCnt="3"/>
      <dgm:spPr/>
    </dgm:pt>
    <dgm:pt modelId="{867C04A6-80CE-474D-B32D-DAF8E761399E}" type="pres">
      <dgm:prSet presAssocID="{FA7B0ABA-7247-40B2-8BF9-B50674E73292}" presName="sibTransNodeCircle" presStyleLbl="alignNode1" presStyleIdx="2" presStyleCnt="6">
        <dgm:presLayoutVars>
          <dgm:chMax val="0"/>
          <dgm:bulletEnabled/>
        </dgm:presLayoutVars>
      </dgm:prSet>
      <dgm:spPr/>
    </dgm:pt>
    <dgm:pt modelId="{B39C21EC-E1A9-BD46-9299-7BAAF54FD9BB}" type="pres">
      <dgm:prSet presAssocID="{BE8FB4BF-5406-49CD-9A67-5DA461A630C2}" presName="bottomLine" presStyleLbl="alignNode1" presStyleIdx="3" presStyleCnt="6">
        <dgm:presLayoutVars/>
      </dgm:prSet>
      <dgm:spPr/>
    </dgm:pt>
    <dgm:pt modelId="{B336A7E8-EFC6-CA44-8A39-0A25FF45CD8A}" type="pres">
      <dgm:prSet presAssocID="{BE8FB4BF-5406-49CD-9A67-5DA461A630C2}" presName="nodeText" presStyleLbl="bgAccFollowNode1" presStyleIdx="1" presStyleCnt="3">
        <dgm:presLayoutVars>
          <dgm:bulletEnabled val="1"/>
        </dgm:presLayoutVars>
      </dgm:prSet>
      <dgm:spPr/>
    </dgm:pt>
    <dgm:pt modelId="{F50A8179-EAFD-4847-9817-9DD82DCB7EAA}" type="pres">
      <dgm:prSet presAssocID="{FA7B0ABA-7247-40B2-8BF9-B50674E73292}" presName="sibTrans" presStyleCnt="0"/>
      <dgm:spPr/>
    </dgm:pt>
    <dgm:pt modelId="{2AFF0D35-B052-7E4A-AA95-14485B4212FC}" type="pres">
      <dgm:prSet presAssocID="{26808606-0705-48C6-8F32-833955914F10}" presName="compositeNode" presStyleCnt="0">
        <dgm:presLayoutVars>
          <dgm:bulletEnabled val="1"/>
        </dgm:presLayoutVars>
      </dgm:prSet>
      <dgm:spPr/>
    </dgm:pt>
    <dgm:pt modelId="{303C8040-FBF5-3F4E-BCD4-A2D284600542}" type="pres">
      <dgm:prSet presAssocID="{26808606-0705-48C6-8F32-833955914F10}" presName="bgRect" presStyleLbl="bgAccFollowNode1" presStyleIdx="2" presStyleCnt="3"/>
      <dgm:spPr/>
    </dgm:pt>
    <dgm:pt modelId="{227A2CFB-E33F-5042-A2B9-D4549CA19B5C}" type="pres">
      <dgm:prSet presAssocID="{E9199160-CBB8-44B1-9E87-34F5C7AD0F2E}" presName="sibTransNodeCircle" presStyleLbl="alignNode1" presStyleIdx="4" presStyleCnt="6">
        <dgm:presLayoutVars>
          <dgm:chMax val="0"/>
          <dgm:bulletEnabled/>
        </dgm:presLayoutVars>
      </dgm:prSet>
      <dgm:spPr/>
    </dgm:pt>
    <dgm:pt modelId="{EF1A408A-64A7-F640-B171-25E5062FD93B}" type="pres">
      <dgm:prSet presAssocID="{26808606-0705-48C6-8F32-833955914F10}" presName="bottomLine" presStyleLbl="alignNode1" presStyleIdx="5" presStyleCnt="6">
        <dgm:presLayoutVars/>
      </dgm:prSet>
      <dgm:spPr/>
    </dgm:pt>
    <dgm:pt modelId="{2EAB08FD-51B4-FB4F-8384-EFD361EA8B34}" type="pres">
      <dgm:prSet presAssocID="{26808606-0705-48C6-8F32-833955914F10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6FB8F201-C766-4800-A861-D7775A72F7C0}" srcId="{3CDFC6D6-B48C-4CE7-9A68-F840A59130F8}" destId="{BE8FB4BF-5406-49CD-9A67-5DA461A630C2}" srcOrd="1" destOrd="0" parTransId="{95D7309B-26F9-43B9-A966-250C1EC9D352}" sibTransId="{FA7B0ABA-7247-40B2-8BF9-B50674E73292}"/>
    <dgm:cxn modelId="{59870C14-8C7C-A34E-A631-3D73E2042A9E}" type="presOf" srcId="{BE8FB4BF-5406-49CD-9A67-5DA461A630C2}" destId="{0FA5C8A1-09A9-4C4D-B85F-AAA7BF00B515}" srcOrd="0" destOrd="0" presId="urn:microsoft.com/office/officeart/2016/7/layout/BasicLinearProcessNumbered"/>
    <dgm:cxn modelId="{BDBA5C15-2F06-C449-AA20-0E0EDAE89AE2}" type="presOf" srcId="{FA7B0ABA-7247-40B2-8BF9-B50674E73292}" destId="{867C04A6-80CE-474D-B32D-DAF8E761399E}" srcOrd="0" destOrd="0" presId="urn:microsoft.com/office/officeart/2016/7/layout/BasicLinearProcessNumbered"/>
    <dgm:cxn modelId="{E0636634-5849-1C42-B3DB-3B5C19FAD0D6}" type="presOf" srcId="{26808606-0705-48C6-8F32-833955914F10}" destId="{2EAB08FD-51B4-FB4F-8384-EFD361EA8B34}" srcOrd="1" destOrd="0" presId="urn:microsoft.com/office/officeart/2016/7/layout/BasicLinearProcessNumbered"/>
    <dgm:cxn modelId="{57A9D436-297A-B54C-AC9F-C5D683F11190}" type="presOf" srcId="{D2430AE0-B26E-44B1-A387-BF912CCA5C4B}" destId="{62C20973-C95C-634F-958C-8A4D6EF094A1}" srcOrd="1" destOrd="0" presId="urn:microsoft.com/office/officeart/2016/7/layout/BasicLinearProcessNumbered"/>
    <dgm:cxn modelId="{2C535D3E-B953-5A42-BF59-895F19878E8A}" type="presOf" srcId="{D2430AE0-B26E-44B1-A387-BF912CCA5C4B}" destId="{FA7BAD11-8070-6E4A-BBB5-E2D54FF95753}" srcOrd="0" destOrd="0" presId="urn:microsoft.com/office/officeart/2016/7/layout/BasicLinearProcessNumbered"/>
    <dgm:cxn modelId="{A7E4A74A-682E-E241-8B92-9528B5FE5727}" type="presOf" srcId="{BE8FB4BF-5406-49CD-9A67-5DA461A630C2}" destId="{B336A7E8-EFC6-CA44-8A39-0A25FF45CD8A}" srcOrd="1" destOrd="0" presId="urn:microsoft.com/office/officeart/2016/7/layout/BasicLinearProcessNumbered"/>
    <dgm:cxn modelId="{A901E44E-A9FE-8941-BB2C-1D8D260AB845}" type="presOf" srcId="{3CDFC6D6-B48C-4CE7-9A68-F840A59130F8}" destId="{CFF5CBDD-C7C4-F441-AE3B-C6E8990C8359}" srcOrd="0" destOrd="0" presId="urn:microsoft.com/office/officeart/2016/7/layout/BasicLinearProcessNumbered"/>
    <dgm:cxn modelId="{84A2375C-9C24-6D4E-96D4-F77FB483FA2B}" type="presOf" srcId="{E9199160-CBB8-44B1-9E87-34F5C7AD0F2E}" destId="{227A2CFB-E33F-5042-A2B9-D4549CA19B5C}" srcOrd="0" destOrd="0" presId="urn:microsoft.com/office/officeart/2016/7/layout/BasicLinearProcessNumbered"/>
    <dgm:cxn modelId="{11B9FB73-AB26-A64B-8900-8D9CA469F60D}" type="presOf" srcId="{2E78F744-4B55-41BE-82F7-24B36095E441}" destId="{437E01A5-904D-014B-9527-A71E2B76DCF0}" srcOrd="0" destOrd="0" presId="urn:microsoft.com/office/officeart/2016/7/layout/BasicLinearProcessNumbered"/>
    <dgm:cxn modelId="{8DBE3D76-5358-4F04-94A1-07983142ACD3}" srcId="{3CDFC6D6-B48C-4CE7-9A68-F840A59130F8}" destId="{D2430AE0-B26E-44B1-A387-BF912CCA5C4B}" srcOrd="0" destOrd="0" parTransId="{FEC8B008-5AB9-4EBB-BF2B-B78F4F49B013}" sibTransId="{2E78F744-4B55-41BE-82F7-24B36095E441}"/>
    <dgm:cxn modelId="{25356D86-ADE2-F349-BC02-E60326D3732C}" type="presOf" srcId="{26808606-0705-48C6-8F32-833955914F10}" destId="{303C8040-FBF5-3F4E-BCD4-A2D284600542}" srcOrd="0" destOrd="0" presId="urn:microsoft.com/office/officeart/2016/7/layout/BasicLinearProcessNumbered"/>
    <dgm:cxn modelId="{77214AE7-600F-48B2-90C9-E4FEC5F26641}" srcId="{3CDFC6D6-B48C-4CE7-9A68-F840A59130F8}" destId="{26808606-0705-48C6-8F32-833955914F10}" srcOrd="2" destOrd="0" parTransId="{2D546101-B2C7-4CC2-A1AA-C226B09F161E}" sibTransId="{E9199160-CBB8-44B1-9E87-34F5C7AD0F2E}"/>
    <dgm:cxn modelId="{66C3E513-FEF6-EA4D-BE5D-6215F404B316}" type="presParOf" srcId="{CFF5CBDD-C7C4-F441-AE3B-C6E8990C8359}" destId="{0D0E7D53-C79A-E744-A1A7-682FE45C0B8C}" srcOrd="0" destOrd="0" presId="urn:microsoft.com/office/officeart/2016/7/layout/BasicLinearProcessNumbered"/>
    <dgm:cxn modelId="{64670D7A-AAE2-3A47-84CA-66BAC426AE29}" type="presParOf" srcId="{0D0E7D53-C79A-E744-A1A7-682FE45C0B8C}" destId="{FA7BAD11-8070-6E4A-BBB5-E2D54FF95753}" srcOrd="0" destOrd="0" presId="urn:microsoft.com/office/officeart/2016/7/layout/BasicLinearProcessNumbered"/>
    <dgm:cxn modelId="{B54B1EA3-1EC9-2D46-BE2F-DF4A56EA66CA}" type="presParOf" srcId="{0D0E7D53-C79A-E744-A1A7-682FE45C0B8C}" destId="{437E01A5-904D-014B-9527-A71E2B76DCF0}" srcOrd="1" destOrd="0" presId="urn:microsoft.com/office/officeart/2016/7/layout/BasicLinearProcessNumbered"/>
    <dgm:cxn modelId="{5288F95C-F30D-D04B-8863-D1F7E903BCFC}" type="presParOf" srcId="{0D0E7D53-C79A-E744-A1A7-682FE45C0B8C}" destId="{2289BF6C-2742-2944-A7E3-0709DFD8D5C6}" srcOrd="2" destOrd="0" presId="urn:microsoft.com/office/officeart/2016/7/layout/BasicLinearProcessNumbered"/>
    <dgm:cxn modelId="{6C9517D5-5065-D741-80CA-8AE2AA0284D9}" type="presParOf" srcId="{0D0E7D53-C79A-E744-A1A7-682FE45C0B8C}" destId="{62C20973-C95C-634F-958C-8A4D6EF094A1}" srcOrd="3" destOrd="0" presId="urn:microsoft.com/office/officeart/2016/7/layout/BasicLinearProcessNumbered"/>
    <dgm:cxn modelId="{39652289-245E-614A-A044-FB7BB3D9AE21}" type="presParOf" srcId="{CFF5CBDD-C7C4-F441-AE3B-C6E8990C8359}" destId="{6201F4A6-E107-6A41-9110-0B73C53C2275}" srcOrd="1" destOrd="0" presId="urn:microsoft.com/office/officeart/2016/7/layout/BasicLinearProcessNumbered"/>
    <dgm:cxn modelId="{BBDAB206-2142-5244-BFDE-0D9EDAFFDCC8}" type="presParOf" srcId="{CFF5CBDD-C7C4-F441-AE3B-C6E8990C8359}" destId="{51779BA4-A11F-8543-8A17-2AECA2BEC2D3}" srcOrd="2" destOrd="0" presId="urn:microsoft.com/office/officeart/2016/7/layout/BasicLinearProcessNumbered"/>
    <dgm:cxn modelId="{1B3E5136-BE54-044F-A0FE-C54A505D3A86}" type="presParOf" srcId="{51779BA4-A11F-8543-8A17-2AECA2BEC2D3}" destId="{0FA5C8A1-09A9-4C4D-B85F-AAA7BF00B515}" srcOrd="0" destOrd="0" presId="urn:microsoft.com/office/officeart/2016/7/layout/BasicLinearProcessNumbered"/>
    <dgm:cxn modelId="{0A1F4CC5-E377-B547-84B9-CF8BB6FD7349}" type="presParOf" srcId="{51779BA4-A11F-8543-8A17-2AECA2BEC2D3}" destId="{867C04A6-80CE-474D-B32D-DAF8E761399E}" srcOrd="1" destOrd="0" presId="urn:microsoft.com/office/officeart/2016/7/layout/BasicLinearProcessNumbered"/>
    <dgm:cxn modelId="{B360BBF6-35AC-2E41-93B8-8C82BFFE1B45}" type="presParOf" srcId="{51779BA4-A11F-8543-8A17-2AECA2BEC2D3}" destId="{B39C21EC-E1A9-BD46-9299-7BAAF54FD9BB}" srcOrd="2" destOrd="0" presId="urn:microsoft.com/office/officeart/2016/7/layout/BasicLinearProcessNumbered"/>
    <dgm:cxn modelId="{2BD45CD5-50DB-514C-B205-2FD0364B67D2}" type="presParOf" srcId="{51779BA4-A11F-8543-8A17-2AECA2BEC2D3}" destId="{B336A7E8-EFC6-CA44-8A39-0A25FF45CD8A}" srcOrd="3" destOrd="0" presId="urn:microsoft.com/office/officeart/2016/7/layout/BasicLinearProcessNumbered"/>
    <dgm:cxn modelId="{5EC1E5C0-4CE6-1C4B-8DD7-C405B7DF22B9}" type="presParOf" srcId="{CFF5CBDD-C7C4-F441-AE3B-C6E8990C8359}" destId="{F50A8179-EAFD-4847-9817-9DD82DCB7EAA}" srcOrd="3" destOrd="0" presId="urn:microsoft.com/office/officeart/2016/7/layout/BasicLinearProcessNumbered"/>
    <dgm:cxn modelId="{3B3A1F19-5E52-C94A-8964-8810ACBF507B}" type="presParOf" srcId="{CFF5CBDD-C7C4-F441-AE3B-C6E8990C8359}" destId="{2AFF0D35-B052-7E4A-AA95-14485B4212FC}" srcOrd="4" destOrd="0" presId="urn:microsoft.com/office/officeart/2016/7/layout/BasicLinearProcessNumbered"/>
    <dgm:cxn modelId="{D4A2DF9C-3147-7847-9E7C-F24338F0E893}" type="presParOf" srcId="{2AFF0D35-B052-7E4A-AA95-14485B4212FC}" destId="{303C8040-FBF5-3F4E-BCD4-A2D284600542}" srcOrd="0" destOrd="0" presId="urn:microsoft.com/office/officeart/2016/7/layout/BasicLinearProcessNumbered"/>
    <dgm:cxn modelId="{C024BC05-9702-7B45-A25C-A135D9C79DD2}" type="presParOf" srcId="{2AFF0D35-B052-7E4A-AA95-14485B4212FC}" destId="{227A2CFB-E33F-5042-A2B9-D4549CA19B5C}" srcOrd="1" destOrd="0" presId="urn:microsoft.com/office/officeart/2016/7/layout/BasicLinearProcessNumbered"/>
    <dgm:cxn modelId="{131E30DA-9FB5-4944-AA85-A71FA1636621}" type="presParOf" srcId="{2AFF0D35-B052-7E4A-AA95-14485B4212FC}" destId="{EF1A408A-64A7-F640-B171-25E5062FD93B}" srcOrd="2" destOrd="0" presId="urn:microsoft.com/office/officeart/2016/7/layout/BasicLinearProcessNumbered"/>
    <dgm:cxn modelId="{E44B987D-8E99-6B4C-8184-FB3D9B03EF7A}" type="presParOf" srcId="{2AFF0D35-B052-7E4A-AA95-14485B4212FC}" destId="{2EAB08FD-51B4-FB4F-8384-EFD361EA8B34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00FA19-5B0C-4338-B3E7-D6A03A3A6A02}">
      <dsp:nvSpPr>
        <dsp:cNvPr id="0" name=""/>
        <dsp:cNvSpPr/>
      </dsp:nvSpPr>
      <dsp:spPr>
        <a:xfrm>
          <a:off x="0" y="531"/>
          <a:ext cx="10515600" cy="124470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BEEE34-71E1-4D04-BDA5-270635DF2BD9}">
      <dsp:nvSpPr>
        <dsp:cNvPr id="0" name=""/>
        <dsp:cNvSpPr/>
      </dsp:nvSpPr>
      <dsp:spPr>
        <a:xfrm>
          <a:off x="376522" y="280590"/>
          <a:ext cx="684586" cy="6845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ABFDCD-2583-4AA1-B1AC-F0DE251C40D5}">
      <dsp:nvSpPr>
        <dsp:cNvPr id="0" name=""/>
        <dsp:cNvSpPr/>
      </dsp:nvSpPr>
      <dsp:spPr>
        <a:xfrm>
          <a:off x="1437631" y="531"/>
          <a:ext cx="9077968" cy="124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731" tIns="131731" rIns="131731" bIns="131731" numCol="1" spcCol="1270" anchor="ctr" anchorCtr="0">
          <a:noAutofit/>
        </a:bodyPr>
        <a:lstStyle/>
        <a:p>
          <a:pPr marL="0" lvl="0" indent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300" b="1" kern="1200" dirty="0"/>
            <a:t>Research Approach</a:t>
          </a:r>
          <a:r>
            <a:rPr lang="en-MY" sz="2300" kern="1200" dirty="0"/>
            <a:t>: Qualitative literature review </a:t>
          </a:r>
          <a:r>
            <a:rPr lang="en-MY" sz="2300" kern="1200" dirty="0" err="1"/>
            <a:t>analyzing</a:t>
          </a:r>
          <a:r>
            <a:rPr lang="en-MY" sz="2300" kern="1200" dirty="0"/>
            <a:t> existing studies on RNPO management.</a:t>
          </a:r>
          <a:endParaRPr lang="en-US" sz="2300" kern="1200" dirty="0"/>
        </a:p>
      </dsp:txBody>
      <dsp:txXfrm>
        <a:off x="1437631" y="531"/>
        <a:ext cx="9077968" cy="1244702"/>
      </dsp:txXfrm>
    </dsp:sp>
    <dsp:sp modelId="{DF7305CB-2C8F-43C6-8B7A-615CA0A05E8D}">
      <dsp:nvSpPr>
        <dsp:cNvPr id="0" name=""/>
        <dsp:cNvSpPr/>
      </dsp:nvSpPr>
      <dsp:spPr>
        <a:xfrm>
          <a:off x="0" y="1556410"/>
          <a:ext cx="10515600" cy="124470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77AD4C-BD6F-41A3-A8F4-9581D51C3ADC}">
      <dsp:nvSpPr>
        <dsp:cNvPr id="0" name=""/>
        <dsp:cNvSpPr/>
      </dsp:nvSpPr>
      <dsp:spPr>
        <a:xfrm>
          <a:off x="376522" y="1836468"/>
          <a:ext cx="684586" cy="6845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220702-03DD-4F72-9C28-89B24015D132}">
      <dsp:nvSpPr>
        <dsp:cNvPr id="0" name=""/>
        <dsp:cNvSpPr/>
      </dsp:nvSpPr>
      <dsp:spPr>
        <a:xfrm>
          <a:off x="1437631" y="1556410"/>
          <a:ext cx="9077968" cy="124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731" tIns="131731" rIns="131731" bIns="131731" numCol="1" spcCol="1270" anchor="ctr" anchorCtr="0">
          <a:noAutofit/>
        </a:bodyPr>
        <a:lstStyle/>
        <a:p>
          <a:pPr marL="0" lvl="0" indent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300" b="1" kern="1200" dirty="0"/>
            <a:t>Data Collection</a:t>
          </a:r>
          <a:r>
            <a:rPr lang="en-MY" sz="2300" kern="1200" dirty="0"/>
            <a:t>: Sources: Peer-reviewed articles and government publications (2000-2022).</a:t>
          </a:r>
          <a:endParaRPr lang="en-US" sz="2300" kern="1200" dirty="0"/>
        </a:p>
      </dsp:txBody>
      <dsp:txXfrm>
        <a:off x="1437631" y="1556410"/>
        <a:ext cx="9077968" cy="1244702"/>
      </dsp:txXfrm>
    </dsp:sp>
    <dsp:sp modelId="{A1F1268F-4178-4934-A180-1DCC2A2AEA8E}">
      <dsp:nvSpPr>
        <dsp:cNvPr id="0" name=""/>
        <dsp:cNvSpPr/>
      </dsp:nvSpPr>
      <dsp:spPr>
        <a:xfrm>
          <a:off x="0" y="3112289"/>
          <a:ext cx="10515600" cy="124470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9327C9-001F-4EF4-9C62-8554C130FCE9}">
      <dsp:nvSpPr>
        <dsp:cNvPr id="0" name=""/>
        <dsp:cNvSpPr/>
      </dsp:nvSpPr>
      <dsp:spPr>
        <a:xfrm>
          <a:off x="376522" y="3392347"/>
          <a:ext cx="684586" cy="6845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F61C59-1183-4C55-878B-25C87F052B4E}">
      <dsp:nvSpPr>
        <dsp:cNvPr id="0" name=""/>
        <dsp:cNvSpPr/>
      </dsp:nvSpPr>
      <dsp:spPr>
        <a:xfrm>
          <a:off x="1437631" y="3112289"/>
          <a:ext cx="9077968" cy="124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731" tIns="131731" rIns="131731" bIns="131731" numCol="1" spcCol="1270" anchor="ctr" anchorCtr="0">
          <a:noAutofit/>
        </a:bodyPr>
        <a:lstStyle/>
        <a:p>
          <a:pPr marL="0" lvl="0" indent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300" b="1" kern="1200" dirty="0"/>
            <a:t>Thematic Analysis (Key themes identified) </a:t>
          </a:r>
          <a:r>
            <a:rPr lang="en-MY" sz="2300" kern="1200" dirty="0"/>
            <a:t>: Governance, Accountability, Financial Integrity, Transparency, and Stakeholder Engagement.</a:t>
          </a:r>
          <a:endParaRPr lang="en-US" sz="2300" kern="1200" dirty="0"/>
        </a:p>
      </dsp:txBody>
      <dsp:txXfrm>
        <a:off x="1437631" y="3112289"/>
        <a:ext cx="9077968" cy="12447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36BC4F-F0B6-4640-BE24-93C4273F6E8C}">
      <dsp:nvSpPr>
        <dsp:cNvPr id="0" name=""/>
        <dsp:cNvSpPr/>
      </dsp:nvSpPr>
      <dsp:spPr>
        <a:xfrm>
          <a:off x="123767" y="572632"/>
          <a:ext cx="1541294" cy="1541294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229D54-2A99-4A05-928B-49DFDFCBF693}">
      <dsp:nvSpPr>
        <dsp:cNvPr id="0" name=""/>
        <dsp:cNvSpPr/>
      </dsp:nvSpPr>
      <dsp:spPr>
        <a:xfrm>
          <a:off x="447439" y="896304"/>
          <a:ext cx="893950" cy="8939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2CAABF-CC70-4ABF-8169-09194F550A6A}">
      <dsp:nvSpPr>
        <dsp:cNvPr id="0" name=""/>
        <dsp:cNvSpPr/>
      </dsp:nvSpPr>
      <dsp:spPr>
        <a:xfrm>
          <a:off x="1995339" y="572632"/>
          <a:ext cx="3633051" cy="15412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100" b="1" kern="1200" dirty="0"/>
            <a:t>Develop a Standardized Reporting Framework</a:t>
          </a:r>
          <a:r>
            <a:rPr lang="en-MY" sz="2100" kern="1200" dirty="0"/>
            <a:t>: Uniform guidelines for financial disclosures and impact reporting across RNPOs.</a:t>
          </a:r>
          <a:endParaRPr lang="en-US" sz="2100" kern="1200" dirty="0"/>
        </a:p>
      </dsp:txBody>
      <dsp:txXfrm>
        <a:off x="1995339" y="572632"/>
        <a:ext cx="3633051" cy="1541294"/>
      </dsp:txXfrm>
    </dsp:sp>
    <dsp:sp modelId="{C15AC305-FEF4-4D02-8CE9-E50D53FAD75E}">
      <dsp:nvSpPr>
        <dsp:cNvPr id="0" name=""/>
        <dsp:cNvSpPr/>
      </dsp:nvSpPr>
      <dsp:spPr>
        <a:xfrm>
          <a:off x="6261422" y="572632"/>
          <a:ext cx="1541294" cy="1541294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F18F4A-63AC-4998-83BC-1888744A8205}">
      <dsp:nvSpPr>
        <dsp:cNvPr id="0" name=""/>
        <dsp:cNvSpPr/>
      </dsp:nvSpPr>
      <dsp:spPr>
        <a:xfrm>
          <a:off x="6585094" y="896304"/>
          <a:ext cx="893950" cy="8939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EB9C26-D7C6-47FD-B77C-05C76EBA358C}">
      <dsp:nvSpPr>
        <dsp:cNvPr id="0" name=""/>
        <dsp:cNvSpPr/>
      </dsp:nvSpPr>
      <dsp:spPr>
        <a:xfrm>
          <a:off x="8132994" y="572632"/>
          <a:ext cx="3633051" cy="15412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100" b="1" kern="1200"/>
            <a:t>Comparative Cross-Religious Studies</a:t>
          </a:r>
          <a:r>
            <a:rPr lang="en-MY" sz="2100" kern="1200"/>
            <a:t>: Further research to explore differences and similarities in management across religions.</a:t>
          </a:r>
          <a:endParaRPr lang="en-US" sz="2100" kern="1200"/>
        </a:p>
      </dsp:txBody>
      <dsp:txXfrm>
        <a:off x="8132994" y="572632"/>
        <a:ext cx="3633051" cy="1541294"/>
      </dsp:txXfrm>
    </dsp:sp>
    <dsp:sp modelId="{73B49080-5F9F-4EC8-AF2A-51E74C9D6EF4}">
      <dsp:nvSpPr>
        <dsp:cNvPr id="0" name=""/>
        <dsp:cNvSpPr/>
      </dsp:nvSpPr>
      <dsp:spPr>
        <a:xfrm>
          <a:off x="123767" y="2979873"/>
          <a:ext cx="1541294" cy="1541294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386DBD-019D-432F-B57B-4BEC7237DFBD}">
      <dsp:nvSpPr>
        <dsp:cNvPr id="0" name=""/>
        <dsp:cNvSpPr/>
      </dsp:nvSpPr>
      <dsp:spPr>
        <a:xfrm>
          <a:off x="447439" y="3303544"/>
          <a:ext cx="893950" cy="8939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DDC387-FE0B-4E7B-9295-41CBD1C3B7DD}">
      <dsp:nvSpPr>
        <dsp:cNvPr id="0" name=""/>
        <dsp:cNvSpPr/>
      </dsp:nvSpPr>
      <dsp:spPr>
        <a:xfrm>
          <a:off x="1995339" y="2979873"/>
          <a:ext cx="3633051" cy="15412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100" b="1" kern="1200"/>
            <a:t>Incorporate Stakeholder Perspectives</a:t>
          </a:r>
          <a:r>
            <a:rPr lang="en-MY" sz="2100" kern="1200"/>
            <a:t>: Direct feedback from donors and beneficiaries to align practices with expectations.</a:t>
          </a:r>
          <a:endParaRPr lang="en-US" sz="2100" kern="1200"/>
        </a:p>
      </dsp:txBody>
      <dsp:txXfrm>
        <a:off x="1995339" y="2979873"/>
        <a:ext cx="3633051" cy="1541294"/>
      </dsp:txXfrm>
    </dsp:sp>
    <dsp:sp modelId="{BBAB5B2F-14E1-4B12-9CEF-D0A3CB7A8DF2}">
      <dsp:nvSpPr>
        <dsp:cNvPr id="0" name=""/>
        <dsp:cNvSpPr/>
      </dsp:nvSpPr>
      <dsp:spPr>
        <a:xfrm>
          <a:off x="6261422" y="2979873"/>
          <a:ext cx="1541294" cy="1541294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0C5664-96B7-40AF-95F7-990F93DC74D1}">
      <dsp:nvSpPr>
        <dsp:cNvPr id="0" name=""/>
        <dsp:cNvSpPr/>
      </dsp:nvSpPr>
      <dsp:spPr>
        <a:xfrm>
          <a:off x="6585094" y="3303544"/>
          <a:ext cx="893950" cy="89395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945531-F331-43FD-A581-3C3468758C54}">
      <dsp:nvSpPr>
        <dsp:cNvPr id="0" name=""/>
        <dsp:cNvSpPr/>
      </dsp:nvSpPr>
      <dsp:spPr>
        <a:xfrm>
          <a:off x="8132994" y="2979873"/>
          <a:ext cx="3633051" cy="15412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100" b="1" kern="1200"/>
            <a:t>Longitudinal Studies on Accountability</a:t>
          </a:r>
          <a:r>
            <a:rPr lang="en-MY" sz="2100" kern="1200"/>
            <a:t>: Track trends over time to evaluate the sustainability of transparency practices.</a:t>
          </a:r>
          <a:endParaRPr lang="en-US" sz="2100" kern="1200"/>
        </a:p>
      </dsp:txBody>
      <dsp:txXfrm>
        <a:off x="8132994" y="2979873"/>
        <a:ext cx="3633051" cy="15412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7BAD11-8070-6E4A-BBB5-E2D54FF95753}">
      <dsp:nvSpPr>
        <dsp:cNvPr id="0" name=""/>
        <dsp:cNvSpPr/>
      </dsp:nvSpPr>
      <dsp:spPr>
        <a:xfrm>
          <a:off x="0" y="0"/>
          <a:ext cx="3659084" cy="4652794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276" tIns="330200" rIns="285276" bIns="330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000" kern="1200"/>
            <a:t>Effective management of RNPOs relies on strong governance, transparency, and stakeholder engagement.</a:t>
          </a:r>
          <a:endParaRPr lang="en-US" sz="2000" kern="1200"/>
        </a:p>
      </dsp:txBody>
      <dsp:txXfrm>
        <a:off x="0" y="1768061"/>
        <a:ext cx="3659084" cy="2791676"/>
      </dsp:txXfrm>
    </dsp:sp>
    <dsp:sp modelId="{437E01A5-904D-014B-9527-A71E2B76DCF0}">
      <dsp:nvSpPr>
        <dsp:cNvPr id="0" name=""/>
        <dsp:cNvSpPr/>
      </dsp:nvSpPr>
      <dsp:spPr>
        <a:xfrm>
          <a:off x="1131623" y="465279"/>
          <a:ext cx="1395838" cy="139583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825" tIns="12700" rIns="108825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1336039" y="669695"/>
        <a:ext cx="987006" cy="987006"/>
      </dsp:txXfrm>
    </dsp:sp>
    <dsp:sp modelId="{2289BF6C-2742-2944-A7E3-0709DFD8D5C6}">
      <dsp:nvSpPr>
        <dsp:cNvPr id="0" name=""/>
        <dsp:cNvSpPr/>
      </dsp:nvSpPr>
      <dsp:spPr>
        <a:xfrm>
          <a:off x="0" y="4652721"/>
          <a:ext cx="3659084" cy="72"/>
        </a:xfrm>
        <a:prstGeom prst="rect">
          <a:avLst/>
        </a:prstGeom>
        <a:solidFill>
          <a:schemeClr val="accent5">
            <a:hueOff val="-2430430"/>
            <a:satOff val="-165"/>
            <a:lumOff val="392"/>
            <a:alphaOff val="0"/>
          </a:schemeClr>
        </a:solidFill>
        <a:ln w="19050" cap="flat" cmpd="sng" algn="ctr">
          <a:solidFill>
            <a:schemeClr val="accent5">
              <a:hueOff val="-2430430"/>
              <a:satOff val="-165"/>
              <a:lumOff val="3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A5C8A1-09A9-4C4D-B85F-AAA7BF00B515}">
      <dsp:nvSpPr>
        <dsp:cNvPr id="0" name=""/>
        <dsp:cNvSpPr/>
      </dsp:nvSpPr>
      <dsp:spPr>
        <a:xfrm>
          <a:off x="4024992" y="0"/>
          <a:ext cx="3659084" cy="4652794"/>
        </a:xfrm>
        <a:prstGeom prst="rect">
          <a:avLst/>
        </a:prstGeom>
        <a:solidFill>
          <a:schemeClr val="accent5">
            <a:tint val="40000"/>
            <a:alpha val="90000"/>
            <a:hueOff val="-5972333"/>
            <a:satOff val="1333"/>
            <a:lumOff val="20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-5972333"/>
              <a:satOff val="1333"/>
              <a:lumOff val="20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276" tIns="330200" rIns="285276" bIns="330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000" kern="1200"/>
            <a:t>Aligning practices with religious values and cultural expectations is crucial.</a:t>
          </a:r>
          <a:endParaRPr lang="en-US" sz="2000" kern="1200"/>
        </a:p>
      </dsp:txBody>
      <dsp:txXfrm>
        <a:off x="4024992" y="1768061"/>
        <a:ext cx="3659084" cy="2791676"/>
      </dsp:txXfrm>
    </dsp:sp>
    <dsp:sp modelId="{867C04A6-80CE-474D-B32D-DAF8E761399E}">
      <dsp:nvSpPr>
        <dsp:cNvPr id="0" name=""/>
        <dsp:cNvSpPr/>
      </dsp:nvSpPr>
      <dsp:spPr>
        <a:xfrm>
          <a:off x="5156615" y="465279"/>
          <a:ext cx="1395838" cy="1395838"/>
        </a:xfrm>
        <a:prstGeom prst="ellipse">
          <a:avLst/>
        </a:prstGeom>
        <a:solidFill>
          <a:schemeClr val="accent5">
            <a:hueOff val="-4860860"/>
            <a:satOff val="-330"/>
            <a:lumOff val="784"/>
            <a:alphaOff val="0"/>
          </a:schemeClr>
        </a:solidFill>
        <a:ln w="19050" cap="flat" cmpd="sng" algn="ctr">
          <a:solidFill>
            <a:schemeClr val="accent5">
              <a:hueOff val="-4860860"/>
              <a:satOff val="-330"/>
              <a:lumOff val="7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825" tIns="12700" rIns="108825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</a:p>
      </dsp:txBody>
      <dsp:txXfrm>
        <a:off x="5361031" y="669695"/>
        <a:ext cx="987006" cy="987006"/>
      </dsp:txXfrm>
    </dsp:sp>
    <dsp:sp modelId="{B39C21EC-E1A9-BD46-9299-7BAAF54FD9BB}">
      <dsp:nvSpPr>
        <dsp:cNvPr id="0" name=""/>
        <dsp:cNvSpPr/>
      </dsp:nvSpPr>
      <dsp:spPr>
        <a:xfrm>
          <a:off x="4024992" y="4652721"/>
          <a:ext cx="3659084" cy="72"/>
        </a:xfrm>
        <a:prstGeom prst="rect">
          <a:avLst/>
        </a:prstGeom>
        <a:solidFill>
          <a:schemeClr val="accent5">
            <a:hueOff val="-7291290"/>
            <a:satOff val="-496"/>
            <a:lumOff val="1177"/>
            <a:alphaOff val="0"/>
          </a:schemeClr>
        </a:solidFill>
        <a:ln w="19050" cap="flat" cmpd="sng" algn="ctr">
          <a:solidFill>
            <a:schemeClr val="accent5">
              <a:hueOff val="-7291290"/>
              <a:satOff val="-496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3C8040-FBF5-3F4E-BCD4-A2D284600542}">
      <dsp:nvSpPr>
        <dsp:cNvPr id="0" name=""/>
        <dsp:cNvSpPr/>
      </dsp:nvSpPr>
      <dsp:spPr>
        <a:xfrm>
          <a:off x="8049985" y="0"/>
          <a:ext cx="3659084" cy="4652794"/>
        </a:xfrm>
        <a:prstGeom prst="rect">
          <a:avLst/>
        </a:prstGeom>
        <a:solidFill>
          <a:schemeClr val="accent5">
            <a:tint val="40000"/>
            <a:alpha val="90000"/>
            <a:hueOff val="-11944666"/>
            <a:satOff val="2667"/>
            <a:lumOff val="401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-11944666"/>
              <a:satOff val="2667"/>
              <a:lumOff val="40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276" tIns="330200" rIns="285276" bIns="330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000" kern="1200"/>
            <a:t>Future sustainability of RNPOs in Malaysia depends on adopting standardized, transparent, and accountable management practices to build trust and ensure long-term support.</a:t>
          </a:r>
          <a:endParaRPr lang="en-US" sz="2000" kern="1200"/>
        </a:p>
      </dsp:txBody>
      <dsp:txXfrm>
        <a:off x="8049985" y="1768061"/>
        <a:ext cx="3659084" cy="2791676"/>
      </dsp:txXfrm>
    </dsp:sp>
    <dsp:sp modelId="{227A2CFB-E33F-5042-A2B9-D4549CA19B5C}">
      <dsp:nvSpPr>
        <dsp:cNvPr id="0" name=""/>
        <dsp:cNvSpPr/>
      </dsp:nvSpPr>
      <dsp:spPr>
        <a:xfrm>
          <a:off x="9181608" y="465279"/>
          <a:ext cx="1395838" cy="1395838"/>
        </a:xfrm>
        <a:prstGeom prst="ellipse">
          <a:avLst/>
        </a:prstGeom>
        <a:solidFill>
          <a:schemeClr val="accent5">
            <a:hueOff val="-9721720"/>
            <a:satOff val="-661"/>
            <a:lumOff val="1569"/>
            <a:alphaOff val="0"/>
          </a:schemeClr>
        </a:solidFill>
        <a:ln w="19050" cap="flat" cmpd="sng" algn="ctr">
          <a:solidFill>
            <a:schemeClr val="accent5">
              <a:hueOff val="-9721720"/>
              <a:satOff val="-661"/>
              <a:lumOff val="15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825" tIns="12700" rIns="108825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3</a:t>
          </a:r>
        </a:p>
      </dsp:txBody>
      <dsp:txXfrm>
        <a:off x="9386024" y="669695"/>
        <a:ext cx="987006" cy="987006"/>
      </dsp:txXfrm>
    </dsp:sp>
    <dsp:sp modelId="{EF1A408A-64A7-F640-B171-25E5062FD93B}">
      <dsp:nvSpPr>
        <dsp:cNvPr id="0" name=""/>
        <dsp:cNvSpPr/>
      </dsp:nvSpPr>
      <dsp:spPr>
        <a:xfrm>
          <a:off x="8049985" y="4652721"/>
          <a:ext cx="3659084" cy="72"/>
        </a:xfrm>
        <a:prstGeom prst="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accent5">
              <a:hueOff val="-12152150"/>
              <a:satOff val="-826"/>
              <a:lumOff val="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6E0A3-E610-61FA-A1FF-4B257E27F2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FB38B2-91A8-CBF2-3EBA-27A9065502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7A5A4-226B-228B-D66B-BF210364A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4C66-7DD0-1C44-9A85-D70702848C93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E5F14-F7AD-3CF1-A339-169C0E189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C7E2F-EBAC-191D-8B78-29D710C02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F16-2E1B-684A-9C2C-6E22E8567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242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39B86-41C0-A758-3F3F-A498C8D8A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745EC7-C26B-736A-0F5E-A8AA0BE6D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481F1-62F8-ED02-D69C-E4C00CBD7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4C66-7DD0-1C44-9A85-D70702848C93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452BF9-145E-3549-827F-F46D50A2C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62836A-CFB5-56C7-0A39-72F23039A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F16-2E1B-684A-9C2C-6E22E8567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73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B04B30-F031-0B91-C155-AEEC38FFF1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455BB7-585E-A115-EBB3-047BE2AFF6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F02EC-EEA3-AC64-F213-3725FF519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4C66-7DD0-1C44-9A85-D70702848C93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D69A4-7E90-A335-F79A-D3614426B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0ACAA-3636-9FBF-E7B5-BC349B7EF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F16-2E1B-684A-9C2C-6E22E8567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5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838CD-849F-9488-0508-299B3C9DA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90B8B-9DD9-5F0A-95E6-7E04C2BFA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E892FF-1828-7CBC-5CC1-705B7CFDB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4C66-7DD0-1C44-9A85-D70702848C93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8BF4D-BF21-263E-FF42-00443B5EA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9B623C-433D-4E23-22A2-B8EC20C6E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F16-2E1B-684A-9C2C-6E22E8567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756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CF6FC-78C9-7649-1D52-8107E57A3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C008B-70A4-FCF8-7E5A-FCCA032E0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ADA04-59FC-DB1B-57F5-8BFDDD1D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4C66-7DD0-1C44-9A85-D70702848C93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CA3A2-62E8-3CEE-E2BD-DEC86E394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E14BB-77DA-2952-B67D-0A8E1906B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F16-2E1B-684A-9C2C-6E22E8567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939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46949-3115-D57B-D14D-2AA4B9681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D4491-281D-3732-69AD-44B9FA352F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BF2B30-CE98-217E-F55B-33699EDC9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AD1AF7-0A12-1D57-5F83-673A6ACA1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4C66-7DD0-1C44-9A85-D70702848C93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944D25-0CC7-C3F3-859D-4EB0FE25C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86C2DC-089F-9632-16FB-7104C3845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F16-2E1B-684A-9C2C-6E22E8567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28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8B5B-C786-3484-5914-997A6E7CD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730B36-CBAE-B0CC-A247-499C357BF5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6D6D90-25ED-FCA1-A4EF-705F620469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7A02A3-CDAC-D1B8-D687-D0EE985A80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2525B4-1BE4-99CE-31D5-0A542F716E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55D87B-DC3F-1016-B253-02568ABA5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4C66-7DD0-1C44-9A85-D70702848C93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65B7DF-A765-4AED-C6DB-7E198D34B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082594-DB81-71E0-834C-8DD8E5238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F16-2E1B-684A-9C2C-6E22E8567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47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F366F-8788-CE8C-4466-98E59A6E2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72C9B6-B70C-3A86-9643-72D5AB228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4C66-7DD0-1C44-9A85-D70702848C93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9822A2-2214-E9F8-8615-7BEA86171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AA4CA4-A3D0-47D8-23FF-D43C1C062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F16-2E1B-684A-9C2C-6E22E8567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189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37B58F-FC36-266D-D5C8-DFE3B37CA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4C66-7DD0-1C44-9A85-D70702848C93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275FF8-0A01-BB35-DA28-26F8CEDF6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CB8546-962C-9088-2271-C50D9E47C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F16-2E1B-684A-9C2C-6E22E8567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34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37CD1-0FF6-6C82-7F72-22EEC05F5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A2857-D263-894B-D018-68173E49D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B6B152-5B64-FFF7-54E1-457A8F81AD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E411F3-3885-B974-594E-08823587E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4C66-7DD0-1C44-9A85-D70702848C93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EBEC88-6050-7C82-E0E4-FB7B6A55C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B38E3A-ED3B-A185-C740-63C494B95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F16-2E1B-684A-9C2C-6E22E8567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573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38581-E0D7-6001-E429-D7A2E4265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F83841-4152-390C-A9DF-6CA18F6A0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675078-F1F8-9D28-1F36-B93624F59A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080509-B4A9-4763-8C28-69FB6DB2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4C66-7DD0-1C44-9A85-D70702848C93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F3F69A-6AED-8527-A222-CBA580089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9F5608-A4BC-781A-30AE-EA4C7C819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F16-2E1B-684A-9C2C-6E22E8567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901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A55C3D-0F04-FCD2-FD7B-254DA7D6E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8D8290-4823-1D25-803F-506689F23C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504233-83D7-CAFF-5564-18B8F6BFAB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534C66-7DD0-1C44-9A85-D70702848C93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ACDD50-1784-620E-1167-9DAE0D8831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191A2-C080-FB2A-5E8E-F60ABF24EE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139F16-2E1B-684A-9C2C-6E22E8567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035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AD630B4-4CCC-7B1D-1803-DAED942D7E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FE2F00-D3F6-39D8-C205-78D4FF46A8B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/>
          <a:stretch/>
        </p:blipFill>
        <p:spPr>
          <a:xfrm>
            <a:off x="20" y="11885"/>
            <a:ext cx="12191979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1F2F37-5CBF-A0E2-B12A-30F2A8A3F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1371" y="871145"/>
            <a:ext cx="8108868" cy="3368342"/>
          </a:xfrm>
        </p:spPr>
        <p:txBody>
          <a:bodyPr anchor="t">
            <a:normAutofit/>
          </a:bodyPr>
          <a:lstStyle/>
          <a:p>
            <a:pPr algn="l"/>
            <a:br>
              <a:rPr lang="en-MY" sz="3400" dirty="0">
                <a:solidFill>
                  <a:srgbClr val="FFFFFF"/>
                </a:solidFill>
                <a:effectLst/>
                <a:latin typeface="Tahoma" panose="020B0604030504040204" pitchFamily="34" charset="0"/>
              </a:rPr>
            </a:br>
            <a:br>
              <a:rPr lang="en-MY" sz="3400" dirty="0">
                <a:solidFill>
                  <a:srgbClr val="FFFFFF"/>
                </a:solidFill>
                <a:effectLst/>
                <a:latin typeface="Tahoma" panose="020B0604030504040204" pitchFamily="34" charset="0"/>
              </a:rPr>
            </a:br>
            <a:r>
              <a:rPr lang="en-MY" sz="3400" b="1" dirty="0">
                <a:solidFill>
                  <a:srgbClr val="FFFFFF"/>
                </a:solidFill>
                <a:effectLst/>
                <a:latin typeface="Tahoma" panose="020B0604030504040204" pitchFamily="34" charset="0"/>
              </a:rPr>
              <a:t>Religious Non-Profit Organisations’ (RNPOs) Financial Management in Malaysia: Key Drivers and Insights from the Literature </a:t>
            </a:r>
            <a:endParaRPr lang="en-MY" sz="3400" dirty="0">
              <a:solidFill>
                <a:srgbClr val="FFFFFF"/>
              </a:solidFill>
              <a:effectLst/>
              <a:latin typeface="Tahoma" panose="020B060403050404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F89E03-BDC1-4D9C-C5A4-FA9968AFD9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4792531"/>
            <a:ext cx="5334000" cy="1089423"/>
          </a:xfrm>
        </p:spPr>
        <p:txBody>
          <a:bodyPr anchor="b">
            <a:normAutofit/>
          </a:bodyPr>
          <a:lstStyle/>
          <a:p>
            <a:pPr algn="l"/>
            <a:r>
              <a:rPr lang="en-US" sz="2500" b="1" dirty="0">
                <a:solidFill>
                  <a:srgbClr val="FFFFFF"/>
                </a:solidFill>
              </a:rPr>
              <a:t>Rozaidy Mahadi</a:t>
            </a:r>
          </a:p>
          <a:p>
            <a:pPr algn="l"/>
            <a:r>
              <a:rPr lang="en-US" sz="2500" b="1" dirty="0">
                <a:solidFill>
                  <a:srgbClr val="FFFFFF"/>
                </a:solidFill>
              </a:rPr>
              <a:t>Noor </a:t>
            </a:r>
            <a:r>
              <a:rPr lang="en-US" sz="2500" b="1" dirty="0" err="1">
                <a:solidFill>
                  <a:srgbClr val="FFFFFF"/>
                </a:solidFill>
              </a:rPr>
              <a:t>Kaziemah</a:t>
            </a:r>
            <a:r>
              <a:rPr lang="en-US" sz="2500" b="1" dirty="0">
                <a:solidFill>
                  <a:srgbClr val="FFFFFF"/>
                </a:solidFill>
              </a:rPr>
              <a:t> Sariman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9264613-F0F7-08CE-0ADF-98407A64DA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953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4729D9-35C6-9E91-2F9D-EA9EB2D6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MY" sz="4000" b="0" i="0" u="none" strike="noStrike">
                <a:solidFill>
                  <a:srgbClr val="FFFFFF"/>
                </a:solidFill>
                <a:effectLst/>
                <a:latin typeface="-webkit-standard"/>
              </a:rPr>
              <a:t>Introduction and Objectives</a:t>
            </a:r>
            <a:endParaRPr lang="en-US" sz="40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3F0A8-F5DE-026E-B0C3-6A9D7AEE6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1743074"/>
            <a:ext cx="11501438" cy="4820387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en-MY" sz="2000" b="1" dirty="0"/>
              <a:t>Introduction</a:t>
            </a:r>
            <a:r>
              <a:rPr lang="en-MY" sz="2000" dirty="0"/>
              <a:t>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MY" sz="2000" dirty="0"/>
              <a:t>Religious Non-Profit Organizations (RNPOs) play a significant role in Malaysia's socio-economic landscape, delivering essential services in welfare, education, and healthcare.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MY" sz="2000" dirty="0"/>
              <a:t>Managing RNPOs effectively is crucial for sustaining public trust, especially given their reliance on donations.</a:t>
            </a:r>
          </a:p>
          <a:p>
            <a:pPr marL="0" indent="0" algn="just">
              <a:buNone/>
            </a:pPr>
            <a:r>
              <a:rPr lang="en-MY" sz="2000" b="1" dirty="0"/>
              <a:t>Objectives</a:t>
            </a:r>
            <a:r>
              <a:rPr lang="en-MY" sz="2000" dirty="0"/>
              <a:t>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MY" sz="2000" dirty="0"/>
              <a:t>Identify key drivers of RNPO management in Malaysia.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MY" sz="2000" dirty="0" err="1"/>
              <a:t>Analyze</a:t>
            </a:r>
            <a:r>
              <a:rPr lang="en-MY" sz="2000" dirty="0"/>
              <a:t> insights into governance, transparency, and donor engagement.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MY" sz="2000" dirty="0"/>
              <a:t>Provide recommendations for future research in RNPOs’ financial management and sustainability.</a:t>
            </a:r>
          </a:p>
          <a:p>
            <a:pPr algn="just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89194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9BA2A2-B208-BD5F-915D-35D79F902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en-MY" b="0" i="0" u="none" strike="noStrike">
                <a:effectLst/>
                <a:latin typeface="-webkit-standard"/>
              </a:rPr>
              <a:t>Methodology</a:t>
            </a:r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567FAC3-FEC5-9BBD-49C6-271CED2ED0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7228804"/>
              </p:ext>
            </p:extLst>
          </p:nvPr>
        </p:nvGraphicFramePr>
        <p:xfrm>
          <a:off x="838200" y="1926266"/>
          <a:ext cx="10515600" cy="4357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4034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0" name="Rectangle 49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C99187-F434-3DF2-FF86-CE3530B07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MY" sz="4000" b="0" i="0" u="none" strike="noStrike">
                <a:solidFill>
                  <a:srgbClr val="FFFFFF"/>
                </a:solidFill>
                <a:effectLst/>
                <a:latin typeface="-webkit-standard"/>
              </a:rPr>
              <a:t>Key Findings</a:t>
            </a:r>
            <a:endParaRPr lang="en-US" sz="4000">
              <a:solidFill>
                <a:srgbClr val="FFFFFF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3C279C4-4361-6D6C-D100-DB1A941D0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1891970"/>
            <a:ext cx="11215688" cy="4940717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MY" sz="2000" b="1" dirty="0"/>
              <a:t>Governance Structures</a:t>
            </a:r>
            <a:r>
              <a:rPr lang="en-MY" sz="2000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MY" sz="2000" dirty="0"/>
              <a:t>Effective governance frameworks are essential for RNPO management.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MY" sz="2000" dirty="0"/>
              <a:t>Variation in practices across RNPOs, with external funded organizations  showing higher standards.</a:t>
            </a:r>
          </a:p>
          <a:p>
            <a:pPr marL="0" indent="0">
              <a:buNone/>
            </a:pPr>
            <a:r>
              <a:rPr lang="en-MY" sz="2000" b="1" dirty="0"/>
              <a:t>Transparency and Accountability</a:t>
            </a:r>
            <a:r>
              <a:rPr lang="en-MY" sz="2000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MY" sz="2000" dirty="0"/>
              <a:t>Transparency fosters donor trust.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MY" sz="2000" dirty="0"/>
              <a:t>RNPOs, especially Islamic ones, have structured accountability due to religious mandates.</a:t>
            </a:r>
          </a:p>
          <a:p>
            <a:pPr marL="0" indent="0">
              <a:buNone/>
            </a:pPr>
            <a:r>
              <a:rPr lang="en-MY" sz="2000" b="1" dirty="0"/>
              <a:t>Financial Integrity</a:t>
            </a:r>
            <a:r>
              <a:rPr lang="en-MY" sz="2000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MY" sz="2000" dirty="0"/>
              <a:t>Critical for sustaining public trust.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MY" sz="2000" dirty="0"/>
              <a:t>Lack of standardized reporting leads to inconsistent financial practices.</a:t>
            </a:r>
          </a:p>
          <a:p>
            <a:pPr marL="0" indent="0">
              <a:buNone/>
            </a:pPr>
            <a:r>
              <a:rPr lang="en-MY" sz="2000" b="1" dirty="0"/>
              <a:t>Stakeholder Engagement</a:t>
            </a:r>
            <a:r>
              <a:rPr lang="en-MY" sz="2000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MY" sz="2000" dirty="0"/>
              <a:t>Essential for building long-term donor relationships.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MY" sz="2000" dirty="0"/>
              <a:t>Regular communication and impact reporting are vital.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2529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AFF8D2E5-2C4E-47B1-930B-6C82B7C31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72EB39-3740-752D-F5D8-D7478254F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1312"/>
            <a:ext cx="10506456" cy="1010264"/>
          </a:xfrm>
        </p:spPr>
        <p:txBody>
          <a:bodyPr anchor="ctr">
            <a:normAutofit/>
          </a:bodyPr>
          <a:lstStyle/>
          <a:p>
            <a:r>
              <a:rPr lang="en-US"/>
              <a:t>Research Gaps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01E4ADA-0EA9-4930-846E-3C11E8BED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17618"/>
            <a:ext cx="128016" cy="6314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38086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FD49171-9607-0FD3-3FEE-B08430D81F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2998422"/>
              </p:ext>
            </p:extLst>
          </p:nvPr>
        </p:nvGraphicFramePr>
        <p:xfrm>
          <a:off x="128015" y="1512888"/>
          <a:ext cx="11889813" cy="509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4465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BC555C-3BF1-E1F5-3144-13ECFF979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MY" sz="5400" b="0" i="0" u="none" strike="noStrike">
                <a:effectLst/>
                <a:latin typeface="-webkit-standard"/>
              </a:rPr>
              <a:t>Conclusion</a:t>
            </a:r>
            <a:endParaRPr lang="en-US" sz="5400"/>
          </a:p>
        </p:txBody>
      </p:sp>
      <p:sp>
        <p:nvSpPr>
          <p:cNvPr id="20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F34FCD8D-71DE-D239-631D-250A685524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0427254"/>
              </p:ext>
            </p:extLst>
          </p:nvPr>
        </p:nvGraphicFramePr>
        <p:xfrm>
          <a:off x="201881" y="2055813"/>
          <a:ext cx="11709070" cy="4652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7137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9D7084-C947-796B-761D-6EFECAA0A4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600" y="1939159"/>
            <a:ext cx="7644627" cy="2751086"/>
          </a:xfrm>
        </p:spPr>
        <p:txBody>
          <a:bodyPr>
            <a:normAutofit/>
          </a:bodyPr>
          <a:lstStyle/>
          <a:p>
            <a:pPr algn="r"/>
            <a:r>
              <a:rPr lang="en-MY" b="1" dirty="0"/>
              <a:t>Thank You!</a:t>
            </a:r>
            <a:br>
              <a:rPr lang="en-MY" dirty="0"/>
            </a:br>
            <a:br>
              <a:rPr lang="en-MY" dirty="0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7989B3-820E-16FE-F498-62F456CB84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600" y="4782320"/>
            <a:ext cx="7644627" cy="1329443"/>
          </a:xfrm>
        </p:spPr>
        <p:txBody>
          <a:bodyPr>
            <a:normAutofit/>
          </a:bodyPr>
          <a:lstStyle/>
          <a:p>
            <a:pPr algn="r"/>
            <a:r>
              <a:rPr lang="en-MY"/>
              <a:t>Questions?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89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375</Words>
  <Application>Microsoft Office PowerPoint</Application>
  <PresentationFormat>Widescreen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 Religious Non-Profit Organisations’ (RNPOs) Financial Management in Malaysia: Key Drivers and Insights from the Literature </vt:lpstr>
      <vt:lpstr>Introduction and Objectives</vt:lpstr>
      <vt:lpstr>Methodology</vt:lpstr>
      <vt:lpstr>Key Findings</vt:lpstr>
      <vt:lpstr>Research Gaps</vt:lpstr>
      <vt:lpstr>Conclusion</vt:lpstr>
      <vt:lpstr>Thank You!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Religious Non-Profit Organisations’ (RNPOs) Financial Management in Malaysia: Key Drivers and Insights from the Literature </dc:title>
  <dc:creator>ROZAIDY BIN MAHADI</dc:creator>
  <cp:lastModifiedBy>NOOR KAZIEMAH BINTI SARIMAN</cp:lastModifiedBy>
  <cp:revision>6</cp:revision>
  <dcterms:created xsi:type="dcterms:W3CDTF">2024-11-05T19:14:55Z</dcterms:created>
  <dcterms:modified xsi:type="dcterms:W3CDTF">2024-11-25T06:27:05Z</dcterms:modified>
</cp:coreProperties>
</file>