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sldIdLst>
    <p:sldId id="256" r:id="rId2"/>
    <p:sldId id="258" r:id="rId3"/>
    <p:sldId id="257" r:id="rId4"/>
    <p:sldId id="259" r:id="rId5"/>
    <p:sldId id="260" r:id="rId6"/>
    <p:sldId id="261" r:id="rId7"/>
    <p:sldId id="268" r:id="rId8"/>
    <p:sldId id="269" r:id="rId9"/>
    <p:sldId id="262" r:id="rId10"/>
    <p:sldId id="263" r:id="rId11"/>
    <p:sldId id="265" r:id="rId12"/>
    <p:sldId id="266" r:id="rId13"/>
    <p:sldId id="273" r:id="rId14"/>
    <p:sldId id="272" r:id="rId15"/>
    <p:sldId id="264" r:id="rId16"/>
    <p:sldId id="270" r:id="rId17"/>
    <p:sldId id="267" r:id="rId18"/>
    <p:sldId id="275" r:id="rId19"/>
    <p:sldId id="274" r:id="rId20"/>
    <p:sldId id="27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13" autoAdjust="0"/>
    <p:restoredTop sz="94660"/>
  </p:normalViewPr>
  <p:slideViewPr>
    <p:cSldViewPr snapToGrid="0">
      <p:cViewPr varScale="1">
        <p:scale>
          <a:sx n="76" d="100"/>
          <a:sy n="76" d="100"/>
        </p:scale>
        <p:origin x="75" y="459"/>
      </p:cViewPr>
      <p:guideLst/>
    </p:cSldViewPr>
  </p:slideViewPr>
  <p:notesTextViewPr>
    <p:cViewPr>
      <p:scale>
        <a:sx n="1" d="1"/>
        <a:sy n="1" d="1"/>
      </p:scale>
      <p:origin x="0" y="0"/>
    </p:cViewPr>
  </p:notesTextViewPr>
  <p:sorterViewPr>
    <p:cViewPr>
      <p:scale>
        <a:sx n="100" d="100"/>
        <a:sy n="100" d="100"/>
      </p:scale>
      <p:origin x="0" y="-6977"/>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2051487-C677-442C-89AF-14328342874B}" type="datetimeFigureOut">
              <a:rPr lang="en-MY" smtClean="0"/>
              <a:t>13/10/2023</a:t>
            </a:fld>
            <a:endParaRPr lang="en-MY"/>
          </a:p>
        </p:txBody>
      </p:sp>
      <p:sp>
        <p:nvSpPr>
          <p:cNvPr id="5" name="Footer Placeholder 4"/>
          <p:cNvSpPr>
            <a:spLocks noGrp="1"/>
          </p:cNvSpPr>
          <p:nvPr>
            <p:ph type="ftr" sz="quarter" idx="11"/>
          </p:nvPr>
        </p:nvSpPr>
        <p:spPr/>
        <p:txBody>
          <a:bodyPr/>
          <a:lstStyle/>
          <a:p>
            <a:endParaRPr lang="en-MY"/>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20762741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051487-C677-442C-89AF-14328342874B}" type="datetimeFigureOut">
              <a:rPr lang="en-MY" smtClean="0"/>
              <a:t>13/10/2023</a:t>
            </a:fld>
            <a:endParaRPr lang="en-MY"/>
          </a:p>
        </p:txBody>
      </p:sp>
      <p:sp>
        <p:nvSpPr>
          <p:cNvPr id="5" name="Footer Placeholder 4"/>
          <p:cNvSpPr>
            <a:spLocks noGrp="1"/>
          </p:cNvSpPr>
          <p:nvPr>
            <p:ph type="ftr" sz="quarter" idx="11"/>
          </p:nvPr>
        </p:nvSpPr>
        <p:spPr/>
        <p:txBody>
          <a:bodyPr/>
          <a:lstStyle/>
          <a:p>
            <a:endParaRPr lang="en-MY"/>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39828266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051487-C677-442C-89AF-14328342874B}" type="datetimeFigureOut">
              <a:rPr lang="en-MY" smtClean="0"/>
              <a:t>13/10/2023</a:t>
            </a:fld>
            <a:endParaRPr lang="en-MY"/>
          </a:p>
        </p:txBody>
      </p:sp>
      <p:sp>
        <p:nvSpPr>
          <p:cNvPr id="5" name="Footer Placeholder 4"/>
          <p:cNvSpPr>
            <a:spLocks noGrp="1"/>
          </p:cNvSpPr>
          <p:nvPr>
            <p:ph type="ftr" sz="quarter" idx="11"/>
          </p:nvPr>
        </p:nvSpPr>
        <p:spPr/>
        <p:txBody>
          <a:bodyPr/>
          <a:lstStyle/>
          <a:p>
            <a:endParaRPr lang="en-MY"/>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560C02-79E7-4E35-A0BD-79EF49E2DFBB}" type="slidenum">
              <a:rPr lang="en-MY" smtClean="0"/>
              <a:t>‹#›</a:t>
            </a:fld>
            <a:endParaRPr lang="en-MY"/>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1855189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2051487-C677-442C-89AF-14328342874B}" type="datetimeFigureOut">
              <a:rPr lang="en-MY" smtClean="0"/>
              <a:t>13/10/2023</a:t>
            </a:fld>
            <a:endParaRPr lang="en-MY"/>
          </a:p>
        </p:txBody>
      </p:sp>
      <p:sp>
        <p:nvSpPr>
          <p:cNvPr id="6" name="Footer Placeholder 5"/>
          <p:cNvSpPr>
            <a:spLocks noGrp="1"/>
          </p:cNvSpPr>
          <p:nvPr>
            <p:ph type="ftr" sz="quarter" idx="11"/>
          </p:nvPr>
        </p:nvSpPr>
        <p:spPr/>
        <p:txBody>
          <a:bodyPr/>
          <a:lstStyle/>
          <a:p>
            <a:endParaRPr lang="en-MY"/>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28220303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2051487-C677-442C-89AF-14328342874B}" type="datetimeFigureOut">
              <a:rPr lang="en-MY" smtClean="0"/>
              <a:t>13/10/2023</a:t>
            </a:fld>
            <a:endParaRPr lang="en-MY"/>
          </a:p>
        </p:txBody>
      </p:sp>
      <p:sp>
        <p:nvSpPr>
          <p:cNvPr id="6" name="Footer Placeholder 5"/>
          <p:cNvSpPr>
            <a:spLocks noGrp="1"/>
          </p:cNvSpPr>
          <p:nvPr>
            <p:ph type="ftr" sz="quarter" idx="11"/>
          </p:nvPr>
        </p:nvSpPr>
        <p:spPr/>
        <p:txBody>
          <a:bodyPr/>
          <a:lstStyle/>
          <a:p>
            <a:endParaRPr lang="en-MY"/>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560C02-79E7-4E35-A0BD-79EF49E2DFBB}" type="slidenum">
              <a:rPr lang="en-MY" smtClean="0"/>
              <a:t>‹#›</a:t>
            </a:fld>
            <a:endParaRPr lang="en-MY"/>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212301008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Edit Master text styles</a:t>
            </a:r>
          </a:p>
        </p:txBody>
      </p:sp>
      <p:sp>
        <p:nvSpPr>
          <p:cNvPr id="5" name="Date Placeholder 4"/>
          <p:cNvSpPr>
            <a:spLocks noGrp="1"/>
          </p:cNvSpPr>
          <p:nvPr>
            <p:ph type="dt" sz="half" idx="10"/>
          </p:nvPr>
        </p:nvSpPr>
        <p:spPr/>
        <p:txBody>
          <a:bodyPr/>
          <a:lstStyle/>
          <a:p>
            <a:fld id="{92051487-C677-442C-89AF-14328342874B}" type="datetimeFigureOut">
              <a:rPr lang="en-MY" smtClean="0"/>
              <a:t>13/10/2023</a:t>
            </a:fld>
            <a:endParaRPr lang="en-MY"/>
          </a:p>
        </p:txBody>
      </p:sp>
      <p:sp>
        <p:nvSpPr>
          <p:cNvPr id="6" name="Footer Placeholder 5"/>
          <p:cNvSpPr>
            <a:spLocks noGrp="1"/>
          </p:cNvSpPr>
          <p:nvPr>
            <p:ph type="ftr" sz="quarter" idx="11"/>
          </p:nvPr>
        </p:nvSpPr>
        <p:spPr/>
        <p:txBody>
          <a:bodyPr/>
          <a:lstStyle/>
          <a:p>
            <a:endParaRPr lang="en-MY"/>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36172097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051487-C677-442C-89AF-14328342874B}" type="datetimeFigureOut">
              <a:rPr lang="en-MY" smtClean="0"/>
              <a:t>13/10/2023</a:t>
            </a:fld>
            <a:endParaRPr lang="en-MY"/>
          </a:p>
        </p:txBody>
      </p:sp>
      <p:sp>
        <p:nvSpPr>
          <p:cNvPr id="5" name="Footer Placeholder 4"/>
          <p:cNvSpPr>
            <a:spLocks noGrp="1"/>
          </p:cNvSpPr>
          <p:nvPr>
            <p:ph type="ftr" sz="quarter" idx="11"/>
          </p:nvPr>
        </p:nvSpPr>
        <p:spPr/>
        <p:txBody>
          <a:bodyPr/>
          <a:lstStyle/>
          <a:p>
            <a:endParaRPr lang="en-MY"/>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3112262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051487-C677-442C-89AF-14328342874B}" type="datetimeFigureOut">
              <a:rPr lang="en-MY" smtClean="0"/>
              <a:t>13/10/2023</a:t>
            </a:fld>
            <a:endParaRPr lang="en-MY"/>
          </a:p>
        </p:txBody>
      </p:sp>
      <p:sp>
        <p:nvSpPr>
          <p:cNvPr id="5" name="Footer Placeholder 4"/>
          <p:cNvSpPr>
            <a:spLocks noGrp="1"/>
          </p:cNvSpPr>
          <p:nvPr>
            <p:ph type="ftr" sz="quarter" idx="11"/>
          </p:nvPr>
        </p:nvSpPr>
        <p:spPr/>
        <p:txBody>
          <a:bodyPr/>
          <a:lstStyle/>
          <a:p>
            <a:endParaRPr lang="en-MY"/>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33586905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2051487-C677-442C-89AF-14328342874B}" type="datetimeFigureOut">
              <a:rPr lang="en-MY" smtClean="0"/>
              <a:t>13/10/2023</a:t>
            </a:fld>
            <a:endParaRPr lang="en-MY"/>
          </a:p>
        </p:txBody>
      </p:sp>
      <p:sp>
        <p:nvSpPr>
          <p:cNvPr id="5" name="Footer Placeholder 4"/>
          <p:cNvSpPr>
            <a:spLocks noGrp="1"/>
          </p:cNvSpPr>
          <p:nvPr>
            <p:ph type="ftr" sz="quarter" idx="11"/>
          </p:nvPr>
        </p:nvSpPr>
        <p:spPr/>
        <p:txBody>
          <a:bodyPr/>
          <a:lstStyle/>
          <a:p>
            <a:endParaRPr lang="en-MY"/>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7535589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2051487-C677-442C-89AF-14328342874B}" type="datetimeFigureOut">
              <a:rPr lang="en-MY" smtClean="0"/>
              <a:t>13/10/2023</a:t>
            </a:fld>
            <a:endParaRPr lang="en-MY"/>
          </a:p>
        </p:txBody>
      </p:sp>
      <p:sp>
        <p:nvSpPr>
          <p:cNvPr id="5" name="Footer Placeholder 4"/>
          <p:cNvSpPr>
            <a:spLocks noGrp="1"/>
          </p:cNvSpPr>
          <p:nvPr>
            <p:ph type="ftr" sz="quarter" idx="11"/>
          </p:nvPr>
        </p:nvSpPr>
        <p:spPr/>
        <p:txBody>
          <a:bodyPr/>
          <a:lstStyle/>
          <a:p>
            <a:endParaRPr lang="en-MY"/>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20077140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2051487-C677-442C-89AF-14328342874B}" type="datetimeFigureOut">
              <a:rPr lang="en-MY" smtClean="0"/>
              <a:t>13/10/2023</a:t>
            </a:fld>
            <a:endParaRPr lang="en-MY"/>
          </a:p>
        </p:txBody>
      </p:sp>
      <p:sp>
        <p:nvSpPr>
          <p:cNvPr id="6" name="Footer Placeholder 5"/>
          <p:cNvSpPr>
            <a:spLocks noGrp="1"/>
          </p:cNvSpPr>
          <p:nvPr>
            <p:ph type="ftr" sz="quarter" idx="11"/>
          </p:nvPr>
        </p:nvSpPr>
        <p:spPr/>
        <p:txBody>
          <a:bodyPr/>
          <a:lstStyle/>
          <a:p>
            <a:endParaRPr lang="en-MY"/>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1460607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2051487-C677-442C-89AF-14328342874B}" type="datetimeFigureOut">
              <a:rPr lang="en-MY" smtClean="0"/>
              <a:t>13/10/2023</a:t>
            </a:fld>
            <a:endParaRPr lang="en-MY"/>
          </a:p>
        </p:txBody>
      </p:sp>
      <p:sp>
        <p:nvSpPr>
          <p:cNvPr id="8" name="Footer Placeholder 7"/>
          <p:cNvSpPr>
            <a:spLocks noGrp="1"/>
          </p:cNvSpPr>
          <p:nvPr>
            <p:ph type="ftr" sz="quarter" idx="11"/>
          </p:nvPr>
        </p:nvSpPr>
        <p:spPr/>
        <p:txBody>
          <a:bodyPr/>
          <a:lstStyle/>
          <a:p>
            <a:endParaRPr lang="en-MY"/>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42344185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2051487-C677-442C-89AF-14328342874B}" type="datetimeFigureOut">
              <a:rPr lang="en-MY" smtClean="0"/>
              <a:t>13/10/2023</a:t>
            </a:fld>
            <a:endParaRPr lang="en-MY"/>
          </a:p>
        </p:txBody>
      </p:sp>
      <p:sp>
        <p:nvSpPr>
          <p:cNvPr id="4" name="Footer Placeholder 3"/>
          <p:cNvSpPr>
            <a:spLocks noGrp="1"/>
          </p:cNvSpPr>
          <p:nvPr>
            <p:ph type="ftr" sz="quarter" idx="11"/>
          </p:nvPr>
        </p:nvSpPr>
        <p:spPr/>
        <p:txBody>
          <a:bodyPr/>
          <a:lstStyle/>
          <a:p>
            <a:endParaRPr lang="en-MY"/>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34080506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051487-C677-442C-89AF-14328342874B}" type="datetimeFigureOut">
              <a:rPr lang="en-MY" smtClean="0"/>
              <a:t>13/10/2023</a:t>
            </a:fld>
            <a:endParaRPr lang="en-MY"/>
          </a:p>
        </p:txBody>
      </p:sp>
      <p:sp>
        <p:nvSpPr>
          <p:cNvPr id="3" name="Footer Placeholder 2"/>
          <p:cNvSpPr>
            <a:spLocks noGrp="1"/>
          </p:cNvSpPr>
          <p:nvPr>
            <p:ph type="ftr" sz="quarter" idx="11"/>
          </p:nvPr>
        </p:nvSpPr>
        <p:spPr/>
        <p:txBody>
          <a:bodyPr/>
          <a:lstStyle/>
          <a:p>
            <a:endParaRPr lang="en-MY"/>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41886329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2051487-C677-442C-89AF-14328342874B}" type="datetimeFigureOut">
              <a:rPr lang="en-MY" smtClean="0"/>
              <a:t>13/10/2023</a:t>
            </a:fld>
            <a:endParaRPr lang="en-MY"/>
          </a:p>
        </p:txBody>
      </p:sp>
      <p:sp>
        <p:nvSpPr>
          <p:cNvPr id="6" name="Footer Placeholder 5"/>
          <p:cNvSpPr>
            <a:spLocks noGrp="1"/>
          </p:cNvSpPr>
          <p:nvPr>
            <p:ph type="ftr" sz="quarter" idx="11"/>
          </p:nvPr>
        </p:nvSpPr>
        <p:spPr/>
        <p:txBody>
          <a:bodyPr/>
          <a:lstStyle/>
          <a:p>
            <a:endParaRPr lang="en-MY"/>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361979028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Edit Master text styles</a:t>
            </a:r>
          </a:p>
        </p:txBody>
      </p:sp>
      <p:sp>
        <p:nvSpPr>
          <p:cNvPr id="5" name="Date Placeholder 4"/>
          <p:cNvSpPr>
            <a:spLocks noGrp="1"/>
          </p:cNvSpPr>
          <p:nvPr>
            <p:ph type="dt" sz="half" idx="10"/>
          </p:nvPr>
        </p:nvSpPr>
        <p:spPr/>
        <p:txBody>
          <a:bodyPr/>
          <a:lstStyle/>
          <a:p>
            <a:fld id="{92051487-C677-442C-89AF-14328342874B}" type="datetimeFigureOut">
              <a:rPr lang="en-MY" smtClean="0"/>
              <a:t>13/10/2023</a:t>
            </a:fld>
            <a:endParaRPr lang="en-MY"/>
          </a:p>
        </p:txBody>
      </p:sp>
      <p:sp>
        <p:nvSpPr>
          <p:cNvPr id="6" name="Footer Placeholder 5"/>
          <p:cNvSpPr>
            <a:spLocks noGrp="1"/>
          </p:cNvSpPr>
          <p:nvPr>
            <p:ph type="ftr" sz="quarter" idx="11"/>
          </p:nvPr>
        </p:nvSpPr>
        <p:spPr/>
        <p:txBody>
          <a:bodyPr/>
          <a:lstStyle/>
          <a:p>
            <a:endParaRPr lang="en-MY"/>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2560C02-79E7-4E35-A0BD-79EF49E2DFBB}" type="slidenum">
              <a:rPr lang="en-MY" smtClean="0"/>
              <a:t>‹#›</a:t>
            </a:fld>
            <a:endParaRPr lang="en-MY"/>
          </a:p>
        </p:txBody>
      </p:sp>
    </p:spTree>
    <p:extLst>
      <p:ext uri="{BB962C8B-B14F-4D97-AF65-F5344CB8AC3E}">
        <p14:creationId xmlns:p14="http://schemas.microsoft.com/office/powerpoint/2010/main" val="35133553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92051487-C677-442C-89AF-14328342874B}" type="datetimeFigureOut">
              <a:rPr lang="en-MY" smtClean="0"/>
              <a:t>13/10/2023</a:t>
            </a:fld>
            <a:endParaRPr lang="en-MY"/>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MY"/>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2560C02-79E7-4E35-A0BD-79EF49E2DFBB}" type="slidenum">
              <a:rPr lang="en-MY" smtClean="0"/>
              <a:t>‹#›</a:t>
            </a:fld>
            <a:endParaRPr lang="en-MY"/>
          </a:p>
        </p:txBody>
      </p:sp>
    </p:spTree>
    <p:extLst>
      <p:ext uri="{BB962C8B-B14F-4D97-AF65-F5344CB8AC3E}">
        <p14:creationId xmlns:p14="http://schemas.microsoft.com/office/powerpoint/2010/main" val="2948288757"/>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MY" dirty="0" smtClean="0"/>
              <a:t>Time management</a:t>
            </a:r>
            <a:br>
              <a:rPr lang="en-MY" dirty="0" smtClean="0"/>
            </a:br>
            <a:endParaRPr lang="en-MY" dirty="0"/>
          </a:p>
        </p:txBody>
      </p:sp>
      <p:sp>
        <p:nvSpPr>
          <p:cNvPr id="3" name="Subtitle 2"/>
          <p:cNvSpPr>
            <a:spLocks noGrp="1"/>
          </p:cNvSpPr>
          <p:nvPr>
            <p:ph type="subTitle" idx="1"/>
          </p:nvPr>
        </p:nvSpPr>
        <p:spPr/>
        <p:txBody>
          <a:bodyPr>
            <a:normAutofit fontScale="77500" lnSpcReduction="20000"/>
          </a:bodyPr>
          <a:lstStyle/>
          <a:p>
            <a:r>
              <a:rPr lang="en-MY" sz="2400" b="1" dirty="0" smtClean="0"/>
              <a:t>By;</a:t>
            </a:r>
          </a:p>
          <a:p>
            <a:endParaRPr lang="en-MY" dirty="0"/>
          </a:p>
          <a:p>
            <a:r>
              <a:rPr lang="en-MY" sz="3600" b="1" dirty="0" smtClean="0">
                <a:solidFill>
                  <a:srgbClr val="C00000"/>
                </a:solidFill>
              </a:rPr>
              <a:t>Mazlinda Musa</a:t>
            </a:r>
            <a:endParaRPr lang="en-MY" sz="3600" b="1" dirty="0">
              <a:solidFill>
                <a:srgbClr val="C00000"/>
              </a:solidFill>
            </a:endParaRPr>
          </a:p>
        </p:txBody>
      </p:sp>
      <p:sp>
        <p:nvSpPr>
          <p:cNvPr id="4" name="Rectangle 3"/>
          <p:cNvSpPr/>
          <p:nvPr/>
        </p:nvSpPr>
        <p:spPr>
          <a:xfrm>
            <a:off x="5121630" y="3244334"/>
            <a:ext cx="184731" cy="369332"/>
          </a:xfrm>
          <a:prstGeom prst="rect">
            <a:avLst/>
          </a:prstGeom>
        </p:spPr>
        <p:txBody>
          <a:bodyPr wrap="none">
            <a:spAutoFit/>
          </a:bodyPr>
          <a:lstStyle/>
          <a:p>
            <a:endParaRPr lang="en-MY" dirty="0"/>
          </a:p>
        </p:txBody>
      </p:sp>
      <p:pic>
        <p:nvPicPr>
          <p:cNvPr id="5" name="Picture 4"/>
          <p:cNvPicPr>
            <a:picLocks noChangeAspect="1"/>
          </p:cNvPicPr>
          <p:nvPr/>
        </p:nvPicPr>
        <p:blipFill>
          <a:blip r:embed="rId2"/>
          <a:stretch>
            <a:fillRect/>
          </a:stretch>
        </p:blipFill>
        <p:spPr>
          <a:xfrm>
            <a:off x="8507248" y="343949"/>
            <a:ext cx="2595887" cy="2538709"/>
          </a:xfrm>
          <a:prstGeom prst="rect">
            <a:avLst/>
          </a:prstGeom>
        </p:spPr>
      </p:pic>
      <p:pic>
        <p:nvPicPr>
          <p:cNvPr id="6" name="Picture 5"/>
          <p:cNvPicPr>
            <a:picLocks noChangeAspect="1"/>
          </p:cNvPicPr>
          <p:nvPr/>
        </p:nvPicPr>
        <p:blipFill>
          <a:blip r:embed="rId3"/>
          <a:stretch>
            <a:fillRect/>
          </a:stretch>
        </p:blipFill>
        <p:spPr>
          <a:xfrm>
            <a:off x="7751690" y="4521789"/>
            <a:ext cx="2762250" cy="1657350"/>
          </a:xfrm>
          <a:prstGeom prst="rect">
            <a:avLst/>
          </a:prstGeom>
        </p:spPr>
      </p:pic>
    </p:spTree>
    <p:extLst>
      <p:ext uri="{BB962C8B-B14F-4D97-AF65-F5344CB8AC3E}">
        <p14:creationId xmlns:p14="http://schemas.microsoft.com/office/powerpoint/2010/main" val="99027752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Nurses Spend Their Time</a:t>
            </a:r>
            <a:endParaRPr lang="en-MY" dirty="0"/>
          </a:p>
        </p:txBody>
      </p:sp>
      <p:sp>
        <p:nvSpPr>
          <p:cNvPr id="3" name="Content Placeholder 2"/>
          <p:cNvSpPr>
            <a:spLocks noGrp="1"/>
          </p:cNvSpPr>
          <p:nvPr>
            <p:ph idx="1"/>
          </p:nvPr>
        </p:nvSpPr>
        <p:spPr/>
        <p:txBody>
          <a:bodyPr/>
          <a:lstStyle/>
          <a:p>
            <a:r>
              <a:rPr lang="en-US" dirty="0"/>
              <a:t>One study showed that nurses spend only 35% of time in </a:t>
            </a:r>
            <a:r>
              <a:rPr lang="en-US" dirty="0" smtClean="0"/>
              <a:t>patient care</a:t>
            </a:r>
          </a:p>
          <a:p>
            <a:r>
              <a:rPr lang="en-US" dirty="0" smtClean="0"/>
              <a:t>Documentation </a:t>
            </a:r>
            <a:r>
              <a:rPr lang="en-US" dirty="0"/>
              <a:t>accounts for 20% of </a:t>
            </a:r>
            <a:r>
              <a:rPr lang="en-US" dirty="0" smtClean="0"/>
              <a:t>time</a:t>
            </a:r>
          </a:p>
          <a:p>
            <a:r>
              <a:rPr lang="en-US" dirty="0" smtClean="0"/>
              <a:t>Much </a:t>
            </a:r>
            <a:r>
              <a:rPr lang="en-US" dirty="0"/>
              <a:t>time is spent </a:t>
            </a:r>
            <a:r>
              <a:rPr lang="en-US" dirty="0" smtClean="0"/>
              <a:t>on administrative </a:t>
            </a:r>
            <a:r>
              <a:rPr lang="en-US" dirty="0"/>
              <a:t>duties</a:t>
            </a:r>
            <a:endParaRPr lang="en-MY" dirty="0"/>
          </a:p>
        </p:txBody>
      </p:sp>
    </p:spTree>
    <p:extLst>
      <p:ext uri="{BB962C8B-B14F-4D97-AF65-F5344CB8AC3E}">
        <p14:creationId xmlns:p14="http://schemas.microsoft.com/office/powerpoint/2010/main" val="58374888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Setting Limits</a:t>
            </a:r>
          </a:p>
        </p:txBody>
      </p:sp>
      <p:sp>
        <p:nvSpPr>
          <p:cNvPr id="3" name="Content Placeholder 2"/>
          <p:cNvSpPr>
            <a:spLocks noGrp="1"/>
          </p:cNvSpPr>
          <p:nvPr>
            <p:ph idx="1"/>
          </p:nvPr>
        </p:nvSpPr>
        <p:spPr/>
        <p:txBody>
          <a:bodyPr/>
          <a:lstStyle/>
          <a:p>
            <a:r>
              <a:rPr lang="en-US" dirty="0"/>
              <a:t>Learning to say “No</a:t>
            </a:r>
            <a:r>
              <a:rPr lang="en-US" dirty="0" smtClean="0"/>
              <a:t>”</a:t>
            </a:r>
          </a:p>
          <a:p>
            <a:r>
              <a:rPr lang="en-US" b="1" dirty="0" smtClean="0"/>
              <a:t>Many </a:t>
            </a:r>
            <a:r>
              <a:rPr lang="en-US" b="1" dirty="0"/>
              <a:t>requests are </a:t>
            </a:r>
            <a:r>
              <a:rPr lang="en-US" b="1" dirty="0" smtClean="0"/>
              <a:t>negotiable</a:t>
            </a:r>
            <a:endParaRPr lang="en-US" dirty="0" smtClean="0"/>
          </a:p>
          <a:p>
            <a:pPr lvl="1"/>
            <a:r>
              <a:rPr lang="en-US" dirty="0" smtClean="0"/>
              <a:t>You </a:t>
            </a:r>
            <a:r>
              <a:rPr lang="en-US" dirty="0"/>
              <a:t>may not refuse to accept an assignment; however, you can discuss possible alternatives to the </a:t>
            </a:r>
            <a:r>
              <a:rPr lang="en-US" dirty="0" smtClean="0"/>
              <a:t>situation</a:t>
            </a:r>
          </a:p>
          <a:p>
            <a:r>
              <a:rPr lang="en-US" dirty="0"/>
              <a:t>Eliminating unnecessary </a:t>
            </a:r>
            <a:r>
              <a:rPr lang="en-US" dirty="0" smtClean="0"/>
              <a:t>work</a:t>
            </a:r>
          </a:p>
          <a:p>
            <a:r>
              <a:rPr lang="en-US" dirty="0" smtClean="0"/>
              <a:t>You </a:t>
            </a:r>
            <a:r>
              <a:rPr lang="en-US" dirty="0"/>
              <a:t>may refuse to work overtime</a:t>
            </a:r>
            <a:endParaRPr lang="en-MY" dirty="0"/>
          </a:p>
        </p:txBody>
      </p:sp>
    </p:spTree>
    <p:extLst>
      <p:ext uri="{BB962C8B-B14F-4D97-AF65-F5344CB8AC3E}">
        <p14:creationId xmlns:p14="http://schemas.microsoft.com/office/powerpoint/2010/main" val="18019145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b="1" dirty="0"/>
              <a:t>Streamlining Work</a:t>
            </a:r>
            <a:endParaRPr lang="en-MY" dirty="0"/>
          </a:p>
        </p:txBody>
      </p:sp>
      <p:sp>
        <p:nvSpPr>
          <p:cNvPr id="3" name="Content Placeholder 2"/>
          <p:cNvSpPr>
            <a:spLocks noGrp="1"/>
          </p:cNvSpPr>
          <p:nvPr>
            <p:ph idx="1"/>
          </p:nvPr>
        </p:nvSpPr>
        <p:spPr/>
        <p:txBody>
          <a:bodyPr/>
          <a:lstStyle/>
          <a:p>
            <a:r>
              <a:rPr lang="en-US" b="1" dirty="0"/>
              <a:t>Work smarter, not </a:t>
            </a:r>
            <a:r>
              <a:rPr lang="en-US" b="1" dirty="0" smtClean="0"/>
              <a:t>harder</a:t>
            </a:r>
          </a:p>
          <a:p>
            <a:r>
              <a:rPr lang="en-US" b="1" dirty="0" smtClean="0"/>
              <a:t> </a:t>
            </a:r>
            <a:r>
              <a:rPr lang="en-US" b="1" dirty="0"/>
              <a:t>Keep a time </a:t>
            </a:r>
            <a:r>
              <a:rPr lang="en-US" b="1" dirty="0" smtClean="0"/>
              <a:t>log</a:t>
            </a:r>
            <a:endParaRPr lang="en-US" dirty="0" smtClean="0"/>
          </a:p>
          <a:p>
            <a:r>
              <a:rPr lang="en-US" dirty="0" smtClean="0"/>
              <a:t>Reduce interruptions</a:t>
            </a:r>
          </a:p>
          <a:p>
            <a:r>
              <a:rPr lang="en-US" dirty="0" smtClean="0"/>
              <a:t>Categorize activities</a:t>
            </a:r>
          </a:p>
          <a:p>
            <a:r>
              <a:rPr lang="en-US" dirty="0" smtClean="0"/>
              <a:t>Find </a:t>
            </a:r>
            <a:r>
              <a:rPr lang="en-US" dirty="0"/>
              <a:t>the fastest </a:t>
            </a:r>
            <a:r>
              <a:rPr lang="en-US" dirty="0" smtClean="0"/>
              <a:t>way</a:t>
            </a:r>
          </a:p>
          <a:p>
            <a:r>
              <a:rPr lang="en-US" dirty="0" smtClean="0"/>
              <a:t>Automate </a:t>
            </a:r>
            <a:r>
              <a:rPr lang="en-US" dirty="0"/>
              <a:t>repetitive tasks</a:t>
            </a:r>
            <a:endParaRPr lang="en-MY" dirty="0"/>
          </a:p>
        </p:txBody>
      </p:sp>
    </p:spTree>
    <p:extLst>
      <p:ext uri="{BB962C8B-B14F-4D97-AF65-F5344CB8AC3E}">
        <p14:creationId xmlns:p14="http://schemas.microsoft.com/office/powerpoint/2010/main" val="28989749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Common time wasters </a:t>
            </a:r>
            <a:endParaRPr lang="en-MY" dirty="0"/>
          </a:p>
        </p:txBody>
      </p:sp>
      <p:sp>
        <p:nvSpPr>
          <p:cNvPr id="4" name="Text Placeholder 3"/>
          <p:cNvSpPr>
            <a:spLocks noGrp="1"/>
          </p:cNvSpPr>
          <p:nvPr>
            <p:ph type="body" idx="1"/>
          </p:nvPr>
        </p:nvSpPr>
        <p:spPr>
          <a:xfrm>
            <a:off x="839788" y="1289350"/>
            <a:ext cx="5157787" cy="823912"/>
          </a:xfrm>
        </p:spPr>
        <p:txBody>
          <a:bodyPr/>
          <a:lstStyle/>
          <a:p>
            <a:r>
              <a:rPr lang="en-MY" dirty="0" smtClean="0"/>
              <a:t>External time waster</a:t>
            </a:r>
            <a:endParaRPr lang="en-MY" dirty="0"/>
          </a:p>
        </p:txBody>
      </p:sp>
      <p:sp>
        <p:nvSpPr>
          <p:cNvPr id="5" name="Content Placeholder 4"/>
          <p:cNvSpPr>
            <a:spLocks noGrp="1"/>
          </p:cNvSpPr>
          <p:nvPr>
            <p:ph sz="half" idx="2"/>
          </p:nvPr>
        </p:nvSpPr>
        <p:spPr>
          <a:xfrm>
            <a:off x="839788" y="2223083"/>
            <a:ext cx="5157787" cy="3966580"/>
          </a:xfrm>
        </p:spPr>
        <p:txBody>
          <a:bodyPr/>
          <a:lstStyle/>
          <a:p>
            <a:r>
              <a:rPr lang="en-MY" dirty="0" smtClean="0"/>
              <a:t>Interruption such as telephone call or drops visitor (socialization) </a:t>
            </a:r>
          </a:p>
          <a:p>
            <a:r>
              <a:rPr lang="en-MY" dirty="0" smtClean="0"/>
              <a:t>Meeting, both schedule &amp; un schedule.</a:t>
            </a:r>
          </a:p>
          <a:p>
            <a:r>
              <a:rPr lang="en-MY" dirty="0" smtClean="0"/>
              <a:t>Ineffective communication</a:t>
            </a:r>
          </a:p>
          <a:p>
            <a:r>
              <a:rPr lang="en-MY" dirty="0" smtClean="0"/>
              <a:t>Lack of information</a:t>
            </a:r>
          </a:p>
          <a:p>
            <a:endParaRPr lang="en-MY" dirty="0"/>
          </a:p>
        </p:txBody>
      </p:sp>
      <p:sp>
        <p:nvSpPr>
          <p:cNvPr id="6" name="Text Placeholder 5"/>
          <p:cNvSpPr>
            <a:spLocks noGrp="1"/>
          </p:cNvSpPr>
          <p:nvPr>
            <p:ph type="body" sz="quarter" idx="3"/>
          </p:nvPr>
        </p:nvSpPr>
        <p:spPr>
          <a:xfrm>
            <a:off x="6172200" y="1177824"/>
            <a:ext cx="5183188" cy="823912"/>
          </a:xfrm>
        </p:spPr>
        <p:txBody>
          <a:bodyPr/>
          <a:lstStyle/>
          <a:p>
            <a:r>
              <a:rPr lang="en-MY" dirty="0" smtClean="0"/>
              <a:t>Internal time waster</a:t>
            </a:r>
            <a:endParaRPr lang="en-MY" dirty="0"/>
          </a:p>
        </p:txBody>
      </p:sp>
      <p:sp>
        <p:nvSpPr>
          <p:cNvPr id="7" name="Content Placeholder 6"/>
          <p:cNvSpPr>
            <a:spLocks noGrp="1"/>
          </p:cNvSpPr>
          <p:nvPr>
            <p:ph sz="quarter" idx="4"/>
          </p:nvPr>
        </p:nvSpPr>
        <p:spPr>
          <a:xfrm>
            <a:off x="6172200" y="2113262"/>
            <a:ext cx="5183188" cy="4076401"/>
          </a:xfrm>
        </p:spPr>
        <p:txBody>
          <a:bodyPr/>
          <a:lstStyle/>
          <a:p>
            <a:r>
              <a:rPr lang="en-MY" dirty="0" smtClean="0"/>
              <a:t>Lack of daily and weekly plan</a:t>
            </a:r>
          </a:p>
          <a:p>
            <a:r>
              <a:rPr lang="en-MY" dirty="0" smtClean="0"/>
              <a:t>Lack of clear goal, objectives and priorities</a:t>
            </a:r>
          </a:p>
          <a:p>
            <a:r>
              <a:rPr lang="en-MY" dirty="0" smtClean="0"/>
              <a:t>Failure to delegate </a:t>
            </a:r>
            <a:endParaRPr lang="en-MY" dirty="0"/>
          </a:p>
        </p:txBody>
      </p:sp>
    </p:spTree>
    <p:extLst>
      <p:ext uri="{BB962C8B-B14F-4D97-AF65-F5344CB8AC3E}">
        <p14:creationId xmlns:p14="http://schemas.microsoft.com/office/powerpoint/2010/main" val="194909948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Common time wasters (continue) </a:t>
            </a:r>
            <a:endParaRPr lang="en-MY" dirty="0"/>
          </a:p>
        </p:txBody>
      </p:sp>
      <p:sp>
        <p:nvSpPr>
          <p:cNvPr id="4" name="Text Placeholder 3"/>
          <p:cNvSpPr>
            <a:spLocks noGrp="1"/>
          </p:cNvSpPr>
          <p:nvPr>
            <p:ph type="body" idx="1"/>
          </p:nvPr>
        </p:nvSpPr>
        <p:spPr/>
        <p:txBody>
          <a:bodyPr/>
          <a:lstStyle/>
          <a:p>
            <a:r>
              <a:rPr lang="en-MY" dirty="0" smtClean="0"/>
              <a:t>External time waster</a:t>
            </a:r>
            <a:endParaRPr lang="en-MY" dirty="0"/>
          </a:p>
        </p:txBody>
      </p:sp>
      <p:sp>
        <p:nvSpPr>
          <p:cNvPr id="5" name="Content Placeholder 4"/>
          <p:cNvSpPr>
            <a:spLocks noGrp="1"/>
          </p:cNvSpPr>
          <p:nvPr>
            <p:ph sz="half" idx="2"/>
          </p:nvPr>
        </p:nvSpPr>
        <p:spPr/>
        <p:txBody>
          <a:bodyPr/>
          <a:lstStyle/>
          <a:p>
            <a:r>
              <a:rPr lang="en-MY" dirty="0" smtClean="0"/>
              <a:t>Poor filing system</a:t>
            </a:r>
          </a:p>
          <a:p>
            <a:r>
              <a:rPr lang="en-MY" dirty="0" smtClean="0"/>
              <a:t>Paperwork &amp; reading</a:t>
            </a:r>
          </a:p>
          <a:p>
            <a:r>
              <a:rPr lang="en-MY" dirty="0" smtClean="0"/>
              <a:t>Incompetent co-worker</a:t>
            </a:r>
          </a:p>
          <a:p>
            <a:r>
              <a:rPr lang="en-MY" dirty="0" smtClean="0"/>
              <a:t>Lack of adequate describe policy &amp; procedure</a:t>
            </a:r>
            <a:endParaRPr lang="en-MY" dirty="0"/>
          </a:p>
        </p:txBody>
      </p:sp>
      <p:sp>
        <p:nvSpPr>
          <p:cNvPr id="6" name="Text Placeholder 5"/>
          <p:cNvSpPr>
            <a:spLocks noGrp="1"/>
          </p:cNvSpPr>
          <p:nvPr>
            <p:ph type="body" sz="quarter" idx="3"/>
          </p:nvPr>
        </p:nvSpPr>
        <p:spPr/>
        <p:txBody>
          <a:bodyPr/>
          <a:lstStyle/>
          <a:p>
            <a:r>
              <a:rPr lang="en-MY" dirty="0" smtClean="0"/>
              <a:t>Internal time waster</a:t>
            </a:r>
            <a:endParaRPr lang="en-MY" dirty="0"/>
          </a:p>
        </p:txBody>
      </p:sp>
      <p:sp>
        <p:nvSpPr>
          <p:cNvPr id="7" name="Content Placeholder 6"/>
          <p:cNvSpPr>
            <a:spLocks noGrp="1"/>
          </p:cNvSpPr>
          <p:nvPr>
            <p:ph sz="quarter" idx="4"/>
          </p:nvPr>
        </p:nvSpPr>
        <p:spPr/>
        <p:txBody>
          <a:bodyPr/>
          <a:lstStyle/>
          <a:p>
            <a:r>
              <a:rPr lang="en-MY" dirty="0" smtClean="0"/>
              <a:t>Inability to say “No”</a:t>
            </a:r>
          </a:p>
          <a:p>
            <a:r>
              <a:rPr lang="en-MY" dirty="0" smtClean="0"/>
              <a:t>Procrastination </a:t>
            </a:r>
          </a:p>
          <a:p>
            <a:r>
              <a:rPr lang="en-MY" dirty="0" smtClean="0"/>
              <a:t>Lack of self discipline </a:t>
            </a:r>
            <a:endParaRPr lang="en-MY" dirty="0"/>
          </a:p>
        </p:txBody>
      </p:sp>
    </p:spTree>
    <p:extLst>
      <p:ext uri="{BB962C8B-B14F-4D97-AF65-F5344CB8AC3E}">
        <p14:creationId xmlns:p14="http://schemas.microsoft.com/office/powerpoint/2010/main" val="374746067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2632" y="187883"/>
            <a:ext cx="3632432" cy="1280890"/>
          </a:xfrm>
        </p:spPr>
        <p:txBody>
          <a:bodyPr>
            <a:normAutofit/>
          </a:bodyPr>
          <a:lstStyle/>
          <a:p>
            <a:r>
              <a:rPr lang="en-US" b="1" dirty="0"/>
              <a:t>Organizing the </a:t>
            </a:r>
            <a:r>
              <a:rPr lang="en-US" b="1" dirty="0" smtClean="0"/>
              <a:t>Work</a:t>
            </a:r>
            <a:endParaRPr lang="en-MY" dirty="0"/>
          </a:p>
        </p:txBody>
      </p:sp>
      <p:sp>
        <p:nvSpPr>
          <p:cNvPr id="3" name="Content Placeholder 2"/>
          <p:cNvSpPr>
            <a:spLocks noGrp="1"/>
          </p:cNvSpPr>
          <p:nvPr>
            <p:ph idx="1"/>
          </p:nvPr>
        </p:nvSpPr>
        <p:spPr>
          <a:xfrm>
            <a:off x="1901315" y="1680594"/>
            <a:ext cx="3383748" cy="3777622"/>
          </a:xfrm>
        </p:spPr>
        <p:txBody>
          <a:bodyPr/>
          <a:lstStyle/>
          <a:p>
            <a:r>
              <a:rPr lang="en-US" b="1" dirty="0"/>
              <a:t>Setting goals </a:t>
            </a:r>
            <a:endParaRPr lang="en-US" b="1" dirty="0" smtClean="0"/>
          </a:p>
          <a:p>
            <a:pPr lvl="1"/>
            <a:r>
              <a:rPr lang="en-US" dirty="0" smtClean="0"/>
              <a:t>Long-term goals</a:t>
            </a:r>
          </a:p>
          <a:p>
            <a:pPr lvl="1"/>
            <a:r>
              <a:rPr lang="en-US" dirty="0" smtClean="0"/>
              <a:t>Short-term goals</a:t>
            </a:r>
          </a:p>
          <a:p>
            <a:r>
              <a:rPr lang="en-US" dirty="0" smtClean="0"/>
              <a:t>Lists</a:t>
            </a:r>
          </a:p>
          <a:p>
            <a:pPr lvl="1"/>
            <a:r>
              <a:rPr lang="en-US" dirty="0" smtClean="0"/>
              <a:t>Tickler files</a:t>
            </a:r>
          </a:p>
          <a:p>
            <a:pPr lvl="1"/>
            <a:r>
              <a:rPr lang="en-US" dirty="0" smtClean="0"/>
              <a:t>Time blocks</a:t>
            </a:r>
          </a:p>
          <a:p>
            <a:pPr lvl="1"/>
            <a:r>
              <a:rPr lang="en-US" dirty="0" smtClean="0"/>
              <a:t>Filing </a:t>
            </a:r>
            <a:r>
              <a:rPr lang="en-US" dirty="0"/>
              <a:t>systems</a:t>
            </a:r>
            <a:endParaRPr lang="en-MY" dirty="0"/>
          </a:p>
        </p:txBody>
      </p:sp>
      <p:pic>
        <p:nvPicPr>
          <p:cNvPr id="4" name="Picture 3"/>
          <p:cNvPicPr>
            <a:picLocks noChangeAspect="1"/>
          </p:cNvPicPr>
          <p:nvPr/>
        </p:nvPicPr>
        <p:blipFill>
          <a:blip r:embed="rId2"/>
          <a:stretch>
            <a:fillRect/>
          </a:stretch>
        </p:blipFill>
        <p:spPr>
          <a:xfrm>
            <a:off x="5429949" y="95250"/>
            <a:ext cx="6667500" cy="6667500"/>
          </a:xfrm>
          <a:prstGeom prst="rect">
            <a:avLst/>
          </a:prstGeom>
        </p:spPr>
      </p:pic>
    </p:spTree>
    <p:extLst>
      <p:ext uri="{BB962C8B-B14F-4D97-AF65-F5344CB8AC3E}">
        <p14:creationId xmlns:p14="http://schemas.microsoft.com/office/powerpoint/2010/main" val="80913514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10 best time management tips for nurses</a:t>
            </a:r>
            <a:endParaRPr lang="en-MY" dirty="0"/>
          </a:p>
        </p:txBody>
      </p:sp>
      <p:sp>
        <p:nvSpPr>
          <p:cNvPr id="4" name="Content Placeholder 3"/>
          <p:cNvSpPr>
            <a:spLocks noGrp="1"/>
          </p:cNvSpPr>
          <p:nvPr>
            <p:ph sz="half" idx="1"/>
          </p:nvPr>
        </p:nvSpPr>
        <p:spPr/>
        <p:txBody>
          <a:bodyPr/>
          <a:lstStyle/>
          <a:p>
            <a:pPr marL="514350" indent="-514350">
              <a:buFont typeface="+mj-lt"/>
              <a:buAutoNum type="arabicPeriod"/>
            </a:pPr>
            <a:r>
              <a:rPr lang="en-MY" dirty="0" smtClean="0"/>
              <a:t>Get into the habit of arriving early.</a:t>
            </a:r>
          </a:p>
          <a:p>
            <a:pPr marL="514350" indent="-514350">
              <a:buFont typeface="+mj-lt"/>
              <a:buAutoNum type="arabicPeriod"/>
            </a:pPr>
            <a:r>
              <a:rPr lang="en-MY" dirty="0" smtClean="0"/>
              <a:t>Make a note</a:t>
            </a:r>
          </a:p>
          <a:p>
            <a:pPr marL="514350" indent="-514350">
              <a:buFont typeface="+mj-lt"/>
              <a:buAutoNum type="arabicPeriod"/>
            </a:pPr>
            <a:r>
              <a:rPr lang="en-MY" dirty="0" smtClean="0"/>
              <a:t>Estimate how long it will take</a:t>
            </a:r>
          </a:p>
          <a:p>
            <a:pPr marL="514350" indent="-514350">
              <a:buFont typeface="+mj-lt"/>
              <a:buAutoNum type="arabicPeriod"/>
            </a:pPr>
            <a:r>
              <a:rPr lang="en-MY" dirty="0" smtClean="0"/>
              <a:t>Prioritize</a:t>
            </a:r>
          </a:p>
          <a:p>
            <a:pPr marL="514350" indent="-514350">
              <a:buFont typeface="+mj-lt"/>
              <a:buAutoNum type="arabicPeriod"/>
            </a:pPr>
            <a:r>
              <a:rPr lang="en-MY" dirty="0" smtClean="0"/>
              <a:t>Avoid task that aren’t in your list </a:t>
            </a:r>
          </a:p>
          <a:p>
            <a:pPr marL="514350" indent="-514350">
              <a:buFont typeface="+mj-lt"/>
              <a:buAutoNum type="arabicPeriod"/>
            </a:pPr>
            <a:endParaRPr lang="en-MY" dirty="0"/>
          </a:p>
        </p:txBody>
      </p:sp>
      <p:sp>
        <p:nvSpPr>
          <p:cNvPr id="5" name="Content Placeholder 4"/>
          <p:cNvSpPr>
            <a:spLocks noGrp="1"/>
          </p:cNvSpPr>
          <p:nvPr>
            <p:ph sz="half" idx="2"/>
          </p:nvPr>
        </p:nvSpPr>
        <p:spPr/>
        <p:txBody>
          <a:bodyPr/>
          <a:lstStyle/>
          <a:p>
            <a:pPr marL="0" indent="0">
              <a:buNone/>
            </a:pPr>
            <a:r>
              <a:rPr lang="en-MY" dirty="0" smtClean="0"/>
              <a:t>6. Learning to say “NO”</a:t>
            </a:r>
          </a:p>
          <a:p>
            <a:pPr marL="0" indent="0">
              <a:buNone/>
            </a:pPr>
            <a:r>
              <a:rPr lang="en-MY" dirty="0" smtClean="0"/>
              <a:t>7. Listen to your patients</a:t>
            </a:r>
          </a:p>
          <a:p>
            <a:pPr marL="0" indent="0">
              <a:buNone/>
            </a:pPr>
            <a:r>
              <a:rPr lang="en-MY" dirty="0" smtClean="0"/>
              <a:t>8. Take a breather</a:t>
            </a:r>
          </a:p>
          <a:p>
            <a:pPr marL="0" indent="0">
              <a:buNone/>
            </a:pPr>
            <a:r>
              <a:rPr lang="en-MY" dirty="0" smtClean="0"/>
              <a:t>9. Be flexible</a:t>
            </a:r>
          </a:p>
          <a:p>
            <a:pPr marL="0" indent="0">
              <a:buNone/>
            </a:pPr>
            <a:r>
              <a:rPr lang="en-MY" dirty="0" smtClean="0"/>
              <a:t>10. Don’t be too hard on yourself. </a:t>
            </a:r>
          </a:p>
          <a:p>
            <a:pPr marL="0" indent="0">
              <a:buNone/>
            </a:pPr>
            <a:endParaRPr lang="en-MY" dirty="0"/>
          </a:p>
        </p:txBody>
      </p:sp>
    </p:spTree>
    <p:extLst>
      <p:ext uri="{BB962C8B-B14F-4D97-AF65-F5344CB8AC3E}">
        <p14:creationId xmlns:p14="http://schemas.microsoft.com/office/powerpoint/2010/main" val="13018716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a:t>Conclusion</a:t>
            </a:r>
          </a:p>
        </p:txBody>
      </p:sp>
      <p:sp>
        <p:nvSpPr>
          <p:cNvPr id="3" name="Content Placeholder 2"/>
          <p:cNvSpPr>
            <a:spLocks noGrp="1"/>
          </p:cNvSpPr>
          <p:nvPr>
            <p:ph idx="1"/>
          </p:nvPr>
        </p:nvSpPr>
        <p:spPr/>
        <p:txBody>
          <a:bodyPr/>
          <a:lstStyle/>
          <a:p>
            <a:r>
              <a:rPr lang="en-US" dirty="0" smtClean="0"/>
              <a:t>It </a:t>
            </a:r>
            <a:r>
              <a:rPr lang="en-US" dirty="0"/>
              <a:t>is important for the nurse to learn and use time management </a:t>
            </a:r>
            <a:r>
              <a:rPr lang="en-US" dirty="0" smtClean="0"/>
              <a:t>skills</a:t>
            </a:r>
          </a:p>
          <a:p>
            <a:r>
              <a:rPr lang="en-US" dirty="0" smtClean="0"/>
              <a:t>Learn </a:t>
            </a:r>
            <a:r>
              <a:rPr lang="en-US" dirty="0"/>
              <a:t>to </a:t>
            </a:r>
            <a:r>
              <a:rPr lang="en-US" dirty="0" smtClean="0"/>
              <a:t>delegate</a:t>
            </a:r>
          </a:p>
          <a:p>
            <a:r>
              <a:rPr lang="en-US" dirty="0" smtClean="0"/>
              <a:t>Learn </a:t>
            </a:r>
            <a:r>
              <a:rPr lang="en-US" dirty="0"/>
              <a:t>to say, “I would really like to help you; can it wait until I finish this</a:t>
            </a:r>
            <a:r>
              <a:rPr lang="en-US" dirty="0" smtClean="0"/>
              <a:t>?”</a:t>
            </a:r>
          </a:p>
          <a:p>
            <a:r>
              <a:rPr lang="en-US" dirty="0" smtClean="0"/>
              <a:t>Learn </a:t>
            </a:r>
            <a:r>
              <a:rPr lang="en-US" dirty="0"/>
              <a:t>to say “No”</a:t>
            </a:r>
            <a:br>
              <a:rPr lang="en-US" dirty="0"/>
            </a:br>
            <a:endParaRPr lang="en-MY" dirty="0"/>
          </a:p>
        </p:txBody>
      </p:sp>
    </p:spTree>
    <p:extLst>
      <p:ext uri="{BB962C8B-B14F-4D97-AF65-F5344CB8AC3E}">
        <p14:creationId xmlns:p14="http://schemas.microsoft.com/office/powerpoint/2010/main" val="3810995416"/>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HOMEWORK : </a:t>
            </a:r>
            <a:r>
              <a:rPr lang="en-US" b="1" dirty="0">
                <a:solidFill>
                  <a:srgbClr val="C00000"/>
                </a:solidFill>
              </a:rPr>
              <a:t>Describe the Rhythm Model for Time Management</a:t>
            </a:r>
            <a:r>
              <a:rPr lang="en-MY" b="1" dirty="0">
                <a:solidFill>
                  <a:srgbClr val="C00000"/>
                </a:solidFill>
              </a:rPr>
              <a:t/>
            </a:r>
            <a:br>
              <a:rPr lang="en-MY" b="1" dirty="0">
                <a:solidFill>
                  <a:srgbClr val="C00000"/>
                </a:solidFill>
              </a:rPr>
            </a:br>
            <a:endParaRPr lang="en-MY" dirty="0"/>
          </a:p>
        </p:txBody>
      </p:sp>
      <p:sp>
        <p:nvSpPr>
          <p:cNvPr id="3" name="Content Placeholder 2"/>
          <p:cNvSpPr>
            <a:spLocks noGrp="1"/>
          </p:cNvSpPr>
          <p:nvPr>
            <p:ph idx="1"/>
          </p:nvPr>
        </p:nvSpPr>
        <p:spPr/>
        <p:txBody>
          <a:bodyPr/>
          <a:lstStyle/>
          <a:p>
            <a:r>
              <a:rPr lang="en-US" dirty="0" smtClean="0"/>
              <a:t>Please go to </a:t>
            </a:r>
            <a:r>
              <a:rPr lang="en-US" dirty="0" err="1" smtClean="0"/>
              <a:t>iTELUMS</a:t>
            </a:r>
            <a:r>
              <a:rPr lang="en-US" dirty="0" smtClean="0"/>
              <a:t> </a:t>
            </a:r>
            <a:r>
              <a:rPr lang="en-US" dirty="0" smtClean="0"/>
              <a:t>forum and </a:t>
            </a:r>
            <a:r>
              <a:rPr lang="en-US" b="1" dirty="0" smtClean="0">
                <a:solidFill>
                  <a:srgbClr val="C00000"/>
                </a:solidFill>
              </a:rPr>
              <a:t>Describe </a:t>
            </a:r>
            <a:r>
              <a:rPr lang="en-US" b="1" dirty="0">
                <a:solidFill>
                  <a:srgbClr val="C00000"/>
                </a:solidFill>
              </a:rPr>
              <a:t>the Rhythm Model for Time </a:t>
            </a:r>
            <a:r>
              <a:rPr lang="en-US" b="1" dirty="0" smtClean="0">
                <a:solidFill>
                  <a:srgbClr val="C00000"/>
                </a:solidFill>
              </a:rPr>
              <a:t>Management!</a:t>
            </a:r>
          </a:p>
          <a:p>
            <a:r>
              <a:rPr lang="en-US" dirty="0" smtClean="0">
                <a:solidFill>
                  <a:schemeClr val="tx1"/>
                </a:solidFill>
              </a:rPr>
              <a:t>Not to forget to put your references </a:t>
            </a:r>
            <a:r>
              <a:rPr lang="en-US" dirty="0" err="1" smtClean="0">
                <a:solidFill>
                  <a:schemeClr val="tx1"/>
                </a:solidFill>
              </a:rPr>
              <a:t>ya</a:t>
            </a:r>
            <a:r>
              <a:rPr lang="en-US" dirty="0" smtClean="0">
                <a:solidFill>
                  <a:schemeClr val="tx1"/>
                </a:solidFill>
              </a:rPr>
              <a:t>!</a:t>
            </a:r>
            <a:endParaRPr lang="en-MY" dirty="0">
              <a:solidFill>
                <a:schemeClr val="tx1"/>
              </a:solidFill>
            </a:endParaRPr>
          </a:p>
          <a:p>
            <a:endParaRPr lang="en-MY" dirty="0"/>
          </a:p>
        </p:txBody>
      </p:sp>
    </p:spTree>
    <p:extLst>
      <p:ext uri="{BB962C8B-B14F-4D97-AF65-F5344CB8AC3E}">
        <p14:creationId xmlns:p14="http://schemas.microsoft.com/office/powerpoint/2010/main" val="262664012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Further reading</a:t>
            </a:r>
            <a:endParaRPr lang="en-MY" dirty="0"/>
          </a:p>
        </p:txBody>
      </p:sp>
      <p:sp>
        <p:nvSpPr>
          <p:cNvPr id="3" name="Content Placeholder 2"/>
          <p:cNvSpPr>
            <a:spLocks noGrp="1"/>
          </p:cNvSpPr>
          <p:nvPr>
            <p:ph idx="1"/>
          </p:nvPr>
        </p:nvSpPr>
        <p:spPr/>
        <p:txBody>
          <a:bodyPr/>
          <a:lstStyle/>
          <a:p>
            <a:r>
              <a:rPr lang="en-US" dirty="0" smtClean="0"/>
              <a:t>H., Yadav et al., (2011). Nursing Management, 1</a:t>
            </a:r>
            <a:r>
              <a:rPr lang="en-US" baseline="30000" dirty="0" smtClean="0"/>
              <a:t>st</a:t>
            </a:r>
            <a:r>
              <a:rPr lang="en-US" dirty="0" smtClean="0"/>
              <a:t> ed., OXFORD</a:t>
            </a:r>
          </a:p>
          <a:p>
            <a:r>
              <a:rPr lang="en-US" dirty="0" err="1" smtClean="0"/>
              <a:t>P</a:t>
            </a:r>
            <a:r>
              <a:rPr lang="en-US" dirty="0" err="1"/>
              <a:t>.,Kelly</a:t>
            </a:r>
            <a:r>
              <a:rPr lang="en-US" dirty="0"/>
              <a:t> </a:t>
            </a:r>
            <a:r>
              <a:rPr lang="en-US" dirty="0" smtClean="0"/>
              <a:t>(2012) Nursing Leadership&amp; Management.3</a:t>
            </a:r>
            <a:r>
              <a:rPr lang="en-US" baseline="30000" dirty="0" smtClean="0"/>
              <a:t>rd</a:t>
            </a:r>
            <a:r>
              <a:rPr lang="en-US" dirty="0" smtClean="0"/>
              <a:t> ed., Delmar, Cengage. </a:t>
            </a:r>
          </a:p>
          <a:p>
            <a:r>
              <a:rPr lang="en-MY" dirty="0" smtClean="0"/>
              <a:t>Cook</a:t>
            </a:r>
            <a:r>
              <a:rPr lang="en-MY" dirty="0"/>
              <a:t>, M. J. (1996) Time Management, Massachusetts: Adams Media Corp</a:t>
            </a:r>
            <a:r>
              <a:rPr lang="en-MY" dirty="0" smtClean="0"/>
              <a:t>.</a:t>
            </a:r>
          </a:p>
          <a:p>
            <a:r>
              <a:rPr lang="en-MY" dirty="0" smtClean="0"/>
              <a:t>Bird</a:t>
            </a:r>
            <a:r>
              <a:rPr lang="en-MY" dirty="0"/>
              <a:t>, M. (1986) The Time Effective Manager, London: </a:t>
            </a:r>
            <a:r>
              <a:rPr lang="en-MY" dirty="0" err="1"/>
              <a:t>Ebury</a:t>
            </a:r>
            <a:r>
              <a:rPr lang="en-MY" dirty="0"/>
              <a:t> Press</a:t>
            </a:r>
            <a:r>
              <a:rPr lang="en-MY" dirty="0" smtClean="0"/>
              <a:t>.</a:t>
            </a:r>
          </a:p>
          <a:p>
            <a:r>
              <a:rPr lang="en-MY" dirty="0" smtClean="0"/>
              <a:t>Scot</a:t>
            </a:r>
            <a:r>
              <a:rPr lang="en-MY" dirty="0"/>
              <a:t>, M. (1992) Time Management, Sydney: Rando </a:t>
            </a:r>
            <a:r>
              <a:rPr lang="en-MY" dirty="0" smtClean="0"/>
              <a:t>House.</a:t>
            </a:r>
          </a:p>
          <a:p>
            <a:r>
              <a:rPr lang="en-MY" dirty="0" smtClean="0"/>
              <a:t>Taylor</a:t>
            </a:r>
            <a:r>
              <a:rPr lang="en-MY" dirty="0"/>
              <a:t>, H. L. (1988) Time Management, Selangor: </a:t>
            </a:r>
            <a:r>
              <a:rPr lang="en-MY" dirty="0" err="1"/>
              <a:t>Pelanduk</a:t>
            </a:r>
            <a:r>
              <a:rPr lang="en-MY" dirty="0"/>
              <a:t> Publications.</a:t>
            </a:r>
          </a:p>
        </p:txBody>
      </p:sp>
    </p:spTree>
    <p:extLst>
      <p:ext uri="{BB962C8B-B14F-4D97-AF65-F5344CB8AC3E}">
        <p14:creationId xmlns:p14="http://schemas.microsoft.com/office/powerpoint/2010/main" val="30922141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Learning Objectives:</a:t>
            </a:r>
            <a:endParaRPr lang="en-MY" dirty="0"/>
          </a:p>
        </p:txBody>
      </p:sp>
      <p:sp>
        <p:nvSpPr>
          <p:cNvPr id="3" name="Content Placeholder 2"/>
          <p:cNvSpPr>
            <a:spLocks noGrp="1"/>
          </p:cNvSpPr>
          <p:nvPr>
            <p:ph idx="1"/>
          </p:nvPr>
        </p:nvSpPr>
        <p:spPr/>
        <p:txBody>
          <a:bodyPr/>
          <a:lstStyle/>
          <a:p>
            <a:pPr marL="0" indent="0">
              <a:buNone/>
            </a:pPr>
            <a:r>
              <a:rPr lang="en-US" dirty="0" smtClean="0"/>
              <a:t>At the end of the session student should be able to:</a:t>
            </a:r>
          </a:p>
          <a:p>
            <a:r>
              <a:rPr lang="en-US" dirty="0" smtClean="0"/>
              <a:t>Utilize </a:t>
            </a:r>
            <a:r>
              <a:rPr lang="en-US" dirty="0"/>
              <a:t>time management in personal life and professional practice</a:t>
            </a:r>
            <a:r>
              <a:rPr lang="en-US" dirty="0" smtClean="0"/>
              <a:t>.</a:t>
            </a:r>
          </a:p>
          <a:p>
            <a:r>
              <a:rPr lang="en-US" dirty="0" smtClean="0"/>
              <a:t>Identify </a:t>
            </a:r>
            <a:r>
              <a:rPr lang="en-US" dirty="0"/>
              <a:t>stressors which lead to burnout in nursing</a:t>
            </a:r>
            <a:r>
              <a:rPr lang="en-US" dirty="0" smtClean="0"/>
              <a:t>.</a:t>
            </a:r>
          </a:p>
          <a:p>
            <a:r>
              <a:rPr lang="en-US" dirty="0" smtClean="0"/>
              <a:t>Examine </a:t>
            </a:r>
            <a:r>
              <a:rPr lang="en-US" dirty="0"/>
              <a:t>time wasters in nursing</a:t>
            </a:r>
            <a:r>
              <a:rPr lang="en-US" dirty="0" smtClean="0"/>
              <a:t>.</a:t>
            </a:r>
          </a:p>
          <a:p>
            <a:r>
              <a:rPr lang="en-US" dirty="0" smtClean="0"/>
              <a:t>Identify </a:t>
            </a:r>
            <a:r>
              <a:rPr lang="en-US" dirty="0"/>
              <a:t>barriers to time management</a:t>
            </a:r>
            <a:r>
              <a:rPr lang="en-US" dirty="0" smtClean="0"/>
              <a:t>.</a:t>
            </a:r>
          </a:p>
          <a:p>
            <a:r>
              <a:rPr lang="en-US" dirty="0" smtClean="0"/>
              <a:t>Describe </a:t>
            </a:r>
            <a:r>
              <a:rPr lang="en-US" dirty="0"/>
              <a:t>personal perceptions of time</a:t>
            </a:r>
            <a:r>
              <a:rPr lang="en-US" dirty="0" smtClean="0"/>
              <a:t>.</a:t>
            </a:r>
          </a:p>
          <a:p>
            <a:r>
              <a:rPr lang="en-US" dirty="0" smtClean="0"/>
              <a:t>Discuss </a:t>
            </a:r>
            <a:r>
              <a:rPr lang="en-US" dirty="0"/>
              <a:t>the rationale for good time management skills</a:t>
            </a:r>
            <a:r>
              <a:rPr lang="en-US" dirty="0" smtClean="0"/>
              <a:t>.</a:t>
            </a:r>
          </a:p>
          <a:p>
            <a:r>
              <a:rPr lang="en-US" dirty="0" smtClean="0"/>
              <a:t>HOMEWORK : </a:t>
            </a:r>
            <a:r>
              <a:rPr lang="en-US" b="1" dirty="0">
                <a:solidFill>
                  <a:srgbClr val="C00000"/>
                </a:solidFill>
              </a:rPr>
              <a:t>Describe the Rhythm Model for Time Management</a:t>
            </a:r>
            <a:endParaRPr lang="en-MY" b="1" dirty="0">
              <a:solidFill>
                <a:srgbClr val="C00000"/>
              </a:solidFill>
            </a:endParaRPr>
          </a:p>
        </p:txBody>
      </p:sp>
    </p:spTree>
    <p:extLst>
      <p:ext uri="{BB962C8B-B14F-4D97-AF65-F5344CB8AC3E}">
        <p14:creationId xmlns:p14="http://schemas.microsoft.com/office/powerpoint/2010/main" val="52435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MY" dirty="0" smtClean="0"/>
              <a:t>Thank you</a:t>
            </a:r>
            <a:endParaRPr lang="en-MY" dirty="0"/>
          </a:p>
        </p:txBody>
      </p:sp>
      <p:sp>
        <p:nvSpPr>
          <p:cNvPr id="5" name="Subtitle 4"/>
          <p:cNvSpPr>
            <a:spLocks noGrp="1"/>
          </p:cNvSpPr>
          <p:nvPr>
            <p:ph type="subTitle" idx="1"/>
          </p:nvPr>
        </p:nvSpPr>
        <p:spPr/>
        <p:txBody>
          <a:bodyPr/>
          <a:lstStyle/>
          <a:p>
            <a:r>
              <a:rPr lang="en-MY" smtClean="0"/>
              <a:t>Any questions?</a:t>
            </a:r>
            <a:endParaRPr lang="en-MY"/>
          </a:p>
        </p:txBody>
      </p:sp>
      <p:pic>
        <p:nvPicPr>
          <p:cNvPr id="2" name="Picture 1"/>
          <p:cNvPicPr>
            <a:picLocks noChangeAspect="1"/>
          </p:cNvPicPr>
          <p:nvPr/>
        </p:nvPicPr>
        <p:blipFill>
          <a:blip r:embed="rId2"/>
          <a:stretch>
            <a:fillRect/>
          </a:stretch>
        </p:blipFill>
        <p:spPr>
          <a:xfrm>
            <a:off x="7006770" y="461394"/>
            <a:ext cx="4586939" cy="3498210"/>
          </a:xfrm>
          <a:prstGeom prst="rect">
            <a:avLst/>
          </a:prstGeom>
        </p:spPr>
      </p:pic>
    </p:spTree>
    <p:extLst>
      <p:ext uri="{BB962C8B-B14F-4D97-AF65-F5344CB8AC3E}">
        <p14:creationId xmlns:p14="http://schemas.microsoft.com/office/powerpoint/2010/main" val="413231304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OBJECTIVES</a:t>
            </a:r>
            <a:endParaRPr lang="en-MY" dirty="0"/>
          </a:p>
        </p:txBody>
      </p:sp>
      <p:sp>
        <p:nvSpPr>
          <p:cNvPr id="3" name="Content Placeholder 2"/>
          <p:cNvSpPr>
            <a:spLocks noGrp="1"/>
          </p:cNvSpPr>
          <p:nvPr>
            <p:ph idx="1"/>
          </p:nvPr>
        </p:nvSpPr>
        <p:spPr/>
        <p:txBody>
          <a:bodyPr/>
          <a:lstStyle/>
          <a:p>
            <a:r>
              <a:rPr lang="en-US" b="1" dirty="0"/>
              <a:t>Differentiate and create short and long term goals.</a:t>
            </a:r>
            <a:endParaRPr lang="en-MY" dirty="0"/>
          </a:p>
          <a:p>
            <a:r>
              <a:rPr lang="en-US" dirty="0"/>
              <a:t>Discuss methods nurses can improve on time management and organizational skills</a:t>
            </a:r>
            <a:r>
              <a:rPr lang="en-US" dirty="0" smtClean="0"/>
              <a:t>.</a:t>
            </a:r>
          </a:p>
          <a:p>
            <a:r>
              <a:rPr lang="en-US" dirty="0" smtClean="0"/>
              <a:t>Analyze </a:t>
            </a:r>
            <a:r>
              <a:rPr lang="en-US" dirty="0"/>
              <a:t>activities at work using time log</a:t>
            </a:r>
            <a:r>
              <a:rPr lang="en-US" dirty="0" smtClean="0"/>
              <a:t>.</a:t>
            </a:r>
          </a:p>
          <a:p>
            <a:r>
              <a:rPr lang="en-US" dirty="0" smtClean="0"/>
              <a:t>Incorporate </a:t>
            </a:r>
            <a:r>
              <a:rPr lang="en-US" dirty="0"/>
              <a:t>time management techniques into clinical practice</a:t>
            </a:r>
            <a:r>
              <a:rPr lang="en-US" dirty="0" smtClean="0"/>
              <a:t>.</a:t>
            </a:r>
          </a:p>
          <a:p>
            <a:r>
              <a:rPr lang="en-US" dirty="0" smtClean="0"/>
              <a:t>Organize </a:t>
            </a:r>
            <a:r>
              <a:rPr lang="en-US" dirty="0"/>
              <a:t>work to make more effective use of available time</a:t>
            </a:r>
            <a:r>
              <a:rPr lang="en-US" dirty="0" smtClean="0"/>
              <a:t>.</a:t>
            </a:r>
          </a:p>
          <a:p>
            <a:r>
              <a:rPr lang="en-US" dirty="0" smtClean="0"/>
              <a:t>Set </a:t>
            </a:r>
            <a:r>
              <a:rPr lang="en-US" dirty="0"/>
              <a:t>limits on the demands made on one’s time</a:t>
            </a:r>
            <a:r>
              <a:rPr lang="en-US" dirty="0" smtClean="0"/>
              <a:t>.</a:t>
            </a:r>
          </a:p>
          <a:p>
            <a:r>
              <a:rPr lang="en-US" dirty="0"/>
              <a:t>Create personal calendar using a computerized calendar system for nursing.</a:t>
            </a:r>
          </a:p>
          <a:p>
            <a:pPr marL="0" indent="0">
              <a:buNone/>
            </a:pPr>
            <a:endParaRPr lang="en-MY" dirty="0"/>
          </a:p>
        </p:txBody>
      </p:sp>
    </p:spTree>
    <p:extLst>
      <p:ext uri="{BB962C8B-B14F-4D97-AF65-F5344CB8AC3E}">
        <p14:creationId xmlns:p14="http://schemas.microsoft.com/office/powerpoint/2010/main" val="144753910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Why do you need time management?</a:t>
            </a:r>
            <a:endParaRPr lang="en-MY" dirty="0"/>
          </a:p>
        </p:txBody>
      </p:sp>
      <p:sp>
        <p:nvSpPr>
          <p:cNvPr id="3" name="Content Placeholder 2"/>
          <p:cNvSpPr>
            <a:spLocks noGrp="1"/>
          </p:cNvSpPr>
          <p:nvPr>
            <p:ph idx="1"/>
          </p:nvPr>
        </p:nvSpPr>
        <p:spPr/>
        <p:txBody>
          <a:bodyPr/>
          <a:lstStyle/>
          <a:p>
            <a:r>
              <a:rPr lang="en-MY" dirty="0" smtClean="0"/>
              <a:t>To save time</a:t>
            </a:r>
          </a:p>
          <a:p>
            <a:r>
              <a:rPr lang="en-MY" dirty="0" smtClean="0"/>
              <a:t>To reduce stress</a:t>
            </a:r>
          </a:p>
          <a:p>
            <a:r>
              <a:rPr lang="en-MY" dirty="0" smtClean="0"/>
              <a:t>To function effectively</a:t>
            </a:r>
          </a:p>
          <a:p>
            <a:r>
              <a:rPr lang="en-MY" dirty="0" smtClean="0"/>
              <a:t>To increase our work output</a:t>
            </a:r>
          </a:p>
          <a:p>
            <a:r>
              <a:rPr lang="en-MY" dirty="0" smtClean="0"/>
              <a:t>To have more control over our job </a:t>
            </a:r>
            <a:r>
              <a:rPr lang="en-MY" dirty="0" err="1" smtClean="0"/>
              <a:t>respinsibilities</a:t>
            </a:r>
            <a:endParaRPr lang="en-MY" dirty="0"/>
          </a:p>
        </p:txBody>
      </p:sp>
    </p:spTree>
    <p:extLst>
      <p:ext uri="{BB962C8B-B14F-4D97-AF65-F5344CB8AC3E}">
        <p14:creationId xmlns:p14="http://schemas.microsoft.com/office/powerpoint/2010/main" val="36144860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Value of </a:t>
            </a:r>
            <a:r>
              <a:rPr lang="en-US" b="1" dirty="0" smtClean="0"/>
              <a:t>Time</a:t>
            </a:r>
            <a:endParaRPr lang="en-MY" dirty="0"/>
          </a:p>
        </p:txBody>
      </p:sp>
      <p:sp>
        <p:nvSpPr>
          <p:cNvPr id="3" name="Content Placeholder 2"/>
          <p:cNvSpPr>
            <a:spLocks noGrp="1"/>
          </p:cNvSpPr>
          <p:nvPr>
            <p:ph idx="1"/>
          </p:nvPr>
        </p:nvSpPr>
        <p:spPr/>
        <p:txBody>
          <a:bodyPr/>
          <a:lstStyle/>
          <a:p>
            <a:r>
              <a:rPr lang="en-US" b="1" dirty="0"/>
              <a:t>Time cannot be saved, so it must be used wisely</a:t>
            </a:r>
            <a:endParaRPr lang="en-US" dirty="0" smtClean="0"/>
          </a:p>
          <a:p>
            <a:r>
              <a:rPr lang="en-US" dirty="0" smtClean="0"/>
              <a:t>To </a:t>
            </a:r>
            <a:r>
              <a:rPr lang="en-US" dirty="0"/>
              <a:t>accomplish a variety of tasks and goals, time management skills are needed</a:t>
            </a:r>
            <a:endParaRPr lang="en-MY" dirty="0"/>
          </a:p>
        </p:txBody>
      </p:sp>
    </p:spTree>
    <p:extLst>
      <p:ext uri="{BB962C8B-B14F-4D97-AF65-F5344CB8AC3E}">
        <p14:creationId xmlns:p14="http://schemas.microsoft.com/office/powerpoint/2010/main" val="43693077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Time management</a:t>
            </a:r>
            <a:endParaRPr lang="en-MY" dirty="0"/>
          </a:p>
        </p:txBody>
      </p:sp>
      <p:sp>
        <p:nvSpPr>
          <p:cNvPr id="3" name="Content Placeholder 2"/>
          <p:cNvSpPr>
            <a:spLocks noGrp="1"/>
          </p:cNvSpPr>
          <p:nvPr>
            <p:ph idx="1"/>
          </p:nvPr>
        </p:nvSpPr>
        <p:spPr/>
        <p:txBody>
          <a:bodyPr/>
          <a:lstStyle/>
          <a:p>
            <a:r>
              <a:rPr lang="en-US" dirty="0"/>
              <a:t>A method of organizing and monitoring time so that </a:t>
            </a:r>
            <a:r>
              <a:rPr lang="en-US" dirty="0" smtClean="0"/>
              <a:t>patient </a:t>
            </a:r>
            <a:r>
              <a:rPr lang="en-US" dirty="0"/>
              <a:t>care tasks can be scheduled and implemented</a:t>
            </a:r>
            <a:endParaRPr lang="en-MY" dirty="0"/>
          </a:p>
        </p:txBody>
      </p:sp>
    </p:spTree>
    <p:extLst>
      <p:ext uri="{BB962C8B-B14F-4D97-AF65-F5344CB8AC3E}">
        <p14:creationId xmlns:p14="http://schemas.microsoft.com/office/powerpoint/2010/main" val="367570013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How to use time effectively?</a:t>
            </a:r>
            <a:endParaRPr lang="en-MY" dirty="0"/>
          </a:p>
        </p:txBody>
      </p:sp>
      <p:sp>
        <p:nvSpPr>
          <p:cNvPr id="3" name="Content Placeholder 2"/>
          <p:cNvSpPr>
            <a:spLocks noGrp="1"/>
          </p:cNvSpPr>
          <p:nvPr>
            <p:ph idx="1"/>
          </p:nvPr>
        </p:nvSpPr>
        <p:spPr>
          <a:xfrm>
            <a:off x="2043927" y="1437313"/>
            <a:ext cx="8915400" cy="3777622"/>
          </a:xfrm>
        </p:spPr>
        <p:txBody>
          <a:bodyPr/>
          <a:lstStyle/>
          <a:p>
            <a:r>
              <a:rPr lang="en-MY" dirty="0" smtClean="0"/>
              <a:t>Effective planning</a:t>
            </a:r>
          </a:p>
          <a:p>
            <a:r>
              <a:rPr lang="en-MY" dirty="0" smtClean="0"/>
              <a:t>Setting goal and objectives</a:t>
            </a:r>
          </a:p>
          <a:p>
            <a:r>
              <a:rPr lang="en-MY" dirty="0" smtClean="0"/>
              <a:t>Setting deadlines</a:t>
            </a:r>
          </a:p>
          <a:p>
            <a:r>
              <a:rPr lang="en-MY" dirty="0" smtClean="0"/>
              <a:t>Delegation of responsibilities</a:t>
            </a:r>
          </a:p>
          <a:p>
            <a:r>
              <a:rPr lang="en-MY" dirty="0" smtClean="0"/>
              <a:t>Prioritizing activities as per their importance</a:t>
            </a:r>
          </a:p>
          <a:p>
            <a:r>
              <a:rPr lang="en-MY" dirty="0" smtClean="0"/>
              <a:t>Spending the right time on the right activities </a:t>
            </a:r>
            <a:endParaRPr lang="en-MY" dirty="0"/>
          </a:p>
        </p:txBody>
      </p:sp>
      <p:pic>
        <p:nvPicPr>
          <p:cNvPr id="4" name="Picture 3"/>
          <p:cNvPicPr>
            <a:picLocks noChangeAspect="1"/>
          </p:cNvPicPr>
          <p:nvPr/>
        </p:nvPicPr>
        <p:blipFill>
          <a:blip r:embed="rId2"/>
          <a:stretch>
            <a:fillRect/>
          </a:stretch>
        </p:blipFill>
        <p:spPr>
          <a:xfrm>
            <a:off x="7829758" y="2172006"/>
            <a:ext cx="3402211" cy="2618108"/>
          </a:xfrm>
          <a:prstGeom prst="rect">
            <a:avLst/>
          </a:prstGeom>
        </p:spPr>
      </p:pic>
    </p:spTree>
    <p:extLst>
      <p:ext uri="{BB962C8B-B14F-4D97-AF65-F5344CB8AC3E}">
        <p14:creationId xmlns:p14="http://schemas.microsoft.com/office/powerpoint/2010/main" val="5589322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MY" dirty="0" smtClean="0"/>
              <a:t>Process of time management</a:t>
            </a:r>
            <a:endParaRPr lang="en-MY" dirty="0"/>
          </a:p>
        </p:txBody>
      </p:sp>
      <p:sp>
        <p:nvSpPr>
          <p:cNvPr id="3" name="Content Placeholder 2"/>
          <p:cNvSpPr>
            <a:spLocks noGrp="1"/>
          </p:cNvSpPr>
          <p:nvPr>
            <p:ph idx="1"/>
          </p:nvPr>
        </p:nvSpPr>
        <p:spPr/>
        <p:txBody>
          <a:bodyPr/>
          <a:lstStyle/>
          <a:p>
            <a:r>
              <a:rPr lang="en-MY" dirty="0" smtClean="0"/>
              <a:t>Cost of your time</a:t>
            </a:r>
          </a:p>
          <a:p>
            <a:r>
              <a:rPr lang="en-MY" dirty="0" smtClean="0"/>
              <a:t>Making activities logs</a:t>
            </a:r>
          </a:p>
          <a:p>
            <a:r>
              <a:rPr lang="en-MY" dirty="0" smtClean="0"/>
              <a:t>Goal setting</a:t>
            </a:r>
          </a:p>
          <a:p>
            <a:r>
              <a:rPr lang="en-MY" dirty="0" smtClean="0"/>
              <a:t>Planning</a:t>
            </a:r>
          </a:p>
          <a:p>
            <a:r>
              <a:rPr lang="en-MY" dirty="0" smtClean="0"/>
              <a:t>Prioritizing </a:t>
            </a:r>
          </a:p>
          <a:p>
            <a:r>
              <a:rPr lang="en-MY" dirty="0" smtClean="0"/>
              <a:t>Scheduling </a:t>
            </a:r>
          </a:p>
          <a:p>
            <a:endParaRPr lang="en-MY" dirty="0"/>
          </a:p>
        </p:txBody>
      </p:sp>
      <p:pic>
        <p:nvPicPr>
          <p:cNvPr id="4" name="Picture 3"/>
          <p:cNvPicPr>
            <a:picLocks noChangeAspect="1"/>
          </p:cNvPicPr>
          <p:nvPr/>
        </p:nvPicPr>
        <p:blipFill>
          <a:blip r:embed="rId2"/>
          <a:stretch>
            <a:fillRect/>
          </a:stretch>
        </p:blipFill>
        <p:spPr>
          <a:xfrm>
            <a:off x="7046912" y="2011657"/>
            <a:ext cx="3767655" cy="3103133"/>
          </a:xfrm>
          <a:prstGeom prst="rect">
            <a:avLst/>
          </a:prstGeom>
        </p:spPr>
      </p:pic>
    </p:spTree>
    <p:extLst>
      <p:ext uri="{BB962C8B-B14F-4D97-AF65-F5344CB8AC3E}">
        <p14:creationId xmlns:p14="http://schemas.microsoft.com/office/powerpoint/2010/main" val="27216336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Perception of </a:t>
            </a:r>
            <a:r>
              <a:rPr lang="en-US" b="1" dirty="0" smtClean="0"/>
              <a:t>Time</a:t>
            </a:r>
            <a:endParaRPr lang="en-MY" dirty="0"/>
          </a:p>
        </p:txBody>
      </p:sp>
      <p:sp>
        <p:nvSpPr>
          <p:cNvPr id="3" name="Content Placeholder 2"/>
          <p:cNvSpPr>
            <a:spLocks noGrp="1"/>
          </p:cNvSpPr>
          <p:nvPr>
            <p:ph idx="1"/>
          </p:nvPr>
        </p:nvSpPr>
        <p:spPr>
          <a:xfrm>
            <a:off x="2589212" y="1510018"/>
            <a:ext cx="8915400" cy="4401204"/>
          </a:xfrm>
        </p:spPr>
        <p:txBody>
          <a:bodyPr/>
          <a:lstStyle/>
          <a:p>
            <a:r>
              <a:rPr lang="en-US" b="1" dirty="0"/>
              <a:t>Affects our use of time</a:t>
            </a:r>
            <a:endParaRPr lang="en-US" dirty="0" smtClean="0"/>
          </a:p>
          <a:p>
            <a:r>
              <a:rPr lang="en-US" dirty="0" smtClean="0"/>
              <a:t>Affects </a:t>
            </a:r>
            <a:r>
              <a:rPr lang="en-US" dirty="0"/>
              <a:t>our response to </a:t>
            </a:r>
            <a:r>
              <a:rPr lang="en-US" dirty="0" smtClean="0"/>
              <a:t>time</a:t>
            </a:r>
          </a:p>
          <a:p>
            <a:r>
              <a:rPr lang="en-US" dirty="0" smtClean="0"/>
              <a:t>Affects </a:t>
            </a:r>
            <a:r>
              <a:rPr lang="en-US" dirty="0"/>
              <a:t>how we calculate </a:t>
            </a:r>
            <a:r>
              <a:rPr lang="en-US" dirty="0" smtClean="0"/>
              <a:t>time</a:t>
            </a:r>
          </a:p>
          <a:p>
            <a:r>
              <a:rPr lang="en-US" dirty="0" smtClean="0"/>
              <a:t>Culture </a:t>
            </a:r>
            <a:r>
              <a:rPr lang="en-US" dirty="0"/>
              <a:t>and environment interact to influence our perception of </a:t>
            </a:r>
            <a:r>
              <a:rPr lang="en-US" dirty="0" smtClean="0"/>
              <a:t>time</a:t>
            </a:r>
          </a:p>
          <a:p>
            <a:r>
              <a:rPr lang="en-US" dirty="0"/>
              <a:t>Time perception is </a:t>
            </a:r>
            <a:r>
              <a:rPr lang="en-US" b="1" dirty="0"/>
              <a:t>a fundamental element of human awareness</a:t>
            </a:r>
            <a:r>
              <a:rPr lang="en-US" dirty="0"/>
              <a:t>. </a:t>
            </a:r>
            <a:endParaRPr lang="en-US" dirty="0" smtClean="0"/>
          </a:p>
          <a:p>
            <a:pPr lvl="1"/>
            <a:r>
              <a:rPr lang="en-US" dirty="0" smtClean="0"/>
              <a:t>Our </a:t>
            </a:r>
            <a:r>
              <a:rPr lang="en-US" dirty="0"/>
              <a:t>consciousness, our ability to perceive the world around us and, ultimately, our very sense of self are shaped upon our perception of time in loop connecting memories of the past, present sensations and expectations about the future.</a:t>
            </a:r>
            <a:endParaRPr lang="en-MY" dirty="0"/>
          </a:p>
        </p:txBody>
      </p:sp>
    </p:spTree>
    <p:extLst>
      <p:ext uri="{BB962C8B-B14F-4D97-AF65-F5344CB8AC3E}">
        <p14:creationId xmlns:p14="http://schemas.microsoft.com/office/powerpoint/2010/main" val="2444942219"/>
      </p:ext>
    </p:extLst>
  </p:cSld>
  <p:clrMapOvr>
    <a:masterClrMapping/>
  </p:clrMapOvr>
  <p:timing>
    <p:tnLst>
      <p:par>
        <p:cTn id="1" dur="indefinite" restart="never" nodeType="tmRoot"/>
      </p:par>
    </p:tnLst>
  </p:timing>
</p:sld>
</file>

<file path=ppt/theme/theme1.xml><?xml version="1.0" encoding="utf-8"?>
<a:theme xmlns:a="http://schemas.openxmlformats.org/drawingml/2006/main" name="Wisp">
  <a:themeElements>
    <a:clrScheme name="Green">
      <a:dk1>
        <a:sysClr val="windowText" lastClr="000000"/>
      </a:dk1>
      <a:lt1>
        <a:sysClr val="window" lastClr="FFFFFF"/>
      </a:lt1>
      <a:dk2>
        <a:srgbClr val="455F51"/>
      </a:dk2>
      <a:lt2>
        <a:srgbClr val="E3DED1"/>
      </a:lt2>
      <a:accent1>
        <a:srgbClr val="549E39"/>
      </a:accent1>
      <a:accent2>
        <a:srgbClr val="8AB833"/>
      </a:accent2>
      <a:accent3>
        <a:srgbClr val="C0CF3A"/>
      </a:accent3>
      <a:accent4>
        <a:srgbClr val="029676"/>
      </a:accent4>
      <a:accent5>
        <a:srgbClr val="4AB5C4"/>
      </a:accent5>
      <a:accent6>
        <a:srgbClr val="0989B1"/>
      </a:accent6>
      <a:hlink>
        <a:srgbClr val="6B9F25"/>
      </a:hlink>
      <a:folHlink>
        <a:srgbClr val="BA6906"/>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233</TotalTime>
  <Words>747</Words>
  <Application>Microsoft Office PowerPoint</Application>
  <PresentationFormat>Widescreen</PresentationFormat>
  <Paragraphs>126</Paragraphs>
  <Slides>20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20</vt:i4>
      </vt:variant>
    </vt:vector>
  </HeadingPairs>
  <TitlesOfParts>
    <vt:vector size="24" baseType="lpstr">
      <vt:lpstr>Arial</vt:lpstr>
      <vt:lpstr>Century Gothic</vt:lpstr>
      <vt:lpstr>Wingdings 3</vt:lpstr>
      <vt:lpstr>Wisp</vt:lpstr>
      <vt:lpstr>Time management </vt:lpstr>
      <vt:lpstr>Learning Objectives:</vt:lpstr>
      <vt:lpstr>OBJECTIVES</vt:lpstr>
      <vt:lpstr>Why do you need time management?</vt:lpstr>
      <vt:lpstr>The Value of Time</vt:lpstr>
      <vt:lpstr>Time management</vt:lpstr>
      <vt:lpstr>How to use time effectively?</vt:lpstr>
      <vt:lpstr>Process of time management</vt:lpstr>
      <vt:lpstr>Perception of Time</vt:lpstr>
      <vt:lpstr>How Nurses Spend Their Time</vt:lpstr>
      <vt:lpstr>Setting Limits</vt:lpstr>
      <vt:lpstr>Streamlining Work</vt:lpstr>
      <vt:lpstr>Common time wasters </vt:lpstr>
      <vt:lpstr>Common time wasters (continue) </vt:lpstr>
      <vt:lpstr>Organizing the Work</vt:lpstr>
      <vt:lpstr>10 best time management tips for nurses</vt:lpstr>
      <vt:lpstr>Conclusion</vt:lpstr>
      <vt:lpstr>HOMEWORK : Describe the Rhythm Model for Time Management </vt:lpstr>
      <vt:lpstr>Further reading</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Time management </dc:title>
  <dc:creator>Mazlinda Musa</dc:creator>
  <cp:lastModifiedBy>Mazlinda Musa</cp:lastModifiedBy>
  <cp:revision>32</cp:revision>
  <dcterms:created xsi:type="dcterms:W3CDTF">2022-08-30T03:40:56Z</dcterms:created>
  <dcterms:modified xsi:type="dcterms:W3CDTF">2023-10-13T06:27:09Z</dcterms:modified>
</cp:coreProperties>
</file>