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2" y="7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434">
              <a:schemeClr val="accent4">
                <a:lumMod val="75000"/>
              </a:schemeClr>
            </a:gs>
            <a:gs pos="0">
              <a:schemeClr val="accent5">
                <a:lumMod val="50000"/>
              </a:schemeClr>
            </a:gs>
            <a:gs pos="74000">
              <a:schemeClr val="accent4">
                <a:lumMod val="60000"/>
                <a:lumOff val="40000"/>
              </a:schemeClr>
            </a:gs>
            <a:gs pos="8300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771" y="604100"/>
            <a:ext cx="10720252" cy="145112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3. Nutrition and fluid management for palliative patients</a:t>
            </a:r>
            <a:endParaRPr lang="en-MY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2438400"/>
            <a:ext cx="9465628" cy="34834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By;</a:t>
            </a:r>
          </a:p>
          <a:p>
            <a:r>
              <a:rPr lang="en-MY" i="1" dirty="0"/>
              <a:t>Mazlinda Musa</a:t>
            </a:r>
            <a:endParaRPr lang="en-MY" dirty="0"/>
          </a:p>
          <a:p>
            <a:r>
              <a:rPr lang="en-MY" i="1" dirty="0" err="1"/>
              <a:t>MNSc</a:t>
            </a:r>
            <a:r>
              <a:rPr lang="en-MY" i="1" dirty="0"/>
              <a:t> (UM, </a:t>
            </a:r>
            <a:r>
              <a:rPr lang="en-MY" i="1" dirty="0" err="1"/>
              <a:t>Msia</a:t>
            </a:r>
            <a:r>
              <a:rPr lang="en-MY" i="1" dirty="0"/>
              <a:t>),</a:t>
            </a:r>
            <a:r>
              <a:rPr lang="en-MY" i="1" dirty="0" err="1"/>
              <a:t>BNSc</a:t>
            </a:r>
            <a:r>
              <a:rPr lang="en-MY" i="1" dirty="0"/>
              <a:t> (Hons)(UKM, </a:t>
            </a:r>
            <a:r>
              <a:rPr lang="en-MY" i="1" dirty="0" err="1"/>
              <a:t>Msia</a:t>
            </a:r>
            <a:r>
              <a:rPr lang="en-MY" i="1" dirty="0"/>
              <a:t>), Cert III Individual Support, (</a:t>
            </a:r>
            <a:r>
              <a:rPr lang="en-MY" i="1" dirty="0" err="1"/>
              <a:t>INHA,Aus</a:t>
            </a:r>
            <a:r>
              <a:rPr lang="en-MY" i="1" dirty="0"/>
              <a:t>), RN</a:t>
            </a:r>
          </a:p>
          <a:p>
            <a:r>
              <a:rPr lang="en-MY" i="1" dirty="0"/>
              <a:t>Faculty of Medicine and Health Sciences,</a:t>
            </a:r>
            <a:endParaRPr lang="en-MY" dirty="0"/>
          </a:p>
          <a:p>
            <a:r>
              <a:rPr lang="en-MY" i="1" dirty="0" err="1"/>
              <a:t>Universiti</a:t>
            </a:r>
            <a:r>
              <a:rPr lang="en-MY" i="1" dirty="0"/>
              <a:t> Malaysia Sabah,</a:t>
            </a:r>
            <a:endParaRPr lang="en-MY" dirty="0"/>
          </a:p>
          <a:p>
            <a:r>
              <a:rPr lang="en-MY" i="1" dirty="0"/>
              <a:t>Tel: +6013 8155734 (mobile)</a:t>
            </a: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0238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AF2DBE37-1C76-4354-9E2E-DE45C528659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057400" y="2057400"/>
            <a:ext cx="8652510" cy="2895600"/>
          </a:xfrm>
        </p:spPr>
        <p:txBody>
          <a:bodyPr rtlCol="0">
            <a:normAutofit fontScale="92500" lnSpcReduction="10000"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Or patients with persistent or recurrent bowel obstruction, whether parenteral nutrition is warranted depends on individual clinical circumstances … </a:t>
            </a:r>
          </a:p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    ….. </a:t>
            </a:r>
            <a:r>
              <a:rPr lang="en-US" altLang="en-US" sz="3200" cap="none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e.G.</a:t>
            </a: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 Availability of that service</a:t>
            </a:r>
            <a:endParaRPr lang="en-US" altLang="en-US" sz="32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579" name="TextBox 1"/>
          <p:cNvSpPr txBox="1">
            <a:spLocks noChangeArrowheads="1"/>
          </p:cNvSpPr>
          <p:nvPr/>
        </p:nvSpPr>
        <p:spPr bwMode="auto">
          <a:xfrm>
            <a:off x="5334000" y="228600"/>
            <a:ext cx="198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Cont. </a:t>
            </a:r>
          </a:p>
        </p:txBody>
      </p:sp>
    </p:spTree>
    <p:extLst>
      <p:ext uri="{BB962C8B-B14F-4D97-AF65-F5344CB8AC3E}">
        <p14:creationId xmlns:p14="http://schemas.microsoft.com/office/powerpoint/2010/main" val="408648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BB84F308-D751-47B2-A069-00F23172D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304800"/>
            <a:ext cx="7467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ARTIFICIAL FEEDING IN THE TERMINALLY ILL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DB1BEE87-8CAB-4FC5-BFC3-55552E45E27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12595" y="1736726"/>
            <a:ext cx="9224010" cy="4416425"/>
          </a:xfrm>
        </p:spPr>
        <p:txBody>
          <a:bodyPr rtlCol="0">
            <a:normAutofit/>
          </a:bodyPr>
          <a:lstStyle/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Nutritional supplementation is very important in: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Chemotherapy/radiotherapy to maintain weight and functional status.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Facilitating quality of life (QOL).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Pre and post surgery.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Reversible metabolic derangement.</a:t>
            </a:r>
            <a:endParaRPr lang="en-US" altLang="en-US" sz="32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01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2667000" y="1676400"/>
            <a:ext cx="8111490" cy="3962400"/>
          </a:xfrm>
        </p:spPr>
        <p:txBody>
          <a:bodyPr/>
          <a:lstStyle/>
          <a:p>
            <a:pPr marL="514350" indent="-51435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Bowel obstruction pre-operatively especially in gastric stasis early (decompression).</a:t>
            </a:r>
          </a:p>
          <a:p>
            <a:pPr marL="514350" indent="-51435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Long-term neurological dysphagia (CVA).</a:t>
            </a:r>
          </a:p>
          <a:p>
            <a:pPr marL="514350" indent="-51435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Burns and wound healing.</a:t>
            </a:r>
            <a:endParaRPr lang="en-US" altLang="en-US" sz="32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157" y="579083"/>
            <a:ext cx="2133785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38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4CE59A53-E27F-4D09-84B2-DDE159AD4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percutaneous endoscopic gastrostomy (PEG) complications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29A84903-10B8-4814-80E8-7A9B3C71F07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rtlCol="0">
            <a:normAutofit fontScale="55000" lnSpcReduction="20000"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Wound infection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Leakage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Cutaneous or gastric ulceration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Temporary ileus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Tube blockage and breakdown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Major complications : esophageal or gastric perforation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Aspiration – most common – 60% mortality</a:t>
            </a:r>
            <a:endParaRPr lang="en-US" altLang="en-US" sz="3200" cap="none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7611291" y="2145859"/>
            <a:ext cx="3196046" cy="392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78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EC73FE27-59CD-4E15-BAAC-E503A90A9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228600"/>
            <a:ext cx="7467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Artificial feeding in terminally ill patients</a:t>
            </a:r>
          </a:p>
        </p:txBody>
      </p:sp>
      <p:sp>
        <p:nvSpPr>
          <p:cNvPr id="28675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1508760" y="1600201"/>
            <a:ext cx="9704070" cy="4873625"/>
          </a:xfrm>
        </p:spPr>
        <p:txBody>
          <a:bodyPr/>
          <a:lstStyle/>
          <a:p>
            <a:pPr marL="419100" indent="-382588">
              <a:buNone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Not encouraged:</a:t>
            </a:r>
          </a:p>
          <a:p>
            <a:pPr marL="419100" indent="-382588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Terminal phase (normal to eat and drink less).</a:t>
            </a:r>
          </a:p>
          <a:p>
            <a:pPr marL="419100" indent="-382588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Advanced bowel obstruction.</a:t>
            </a:r>
          </a:p>
          <a:p>
            <a:pPr marL="419100" indent="-382588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Anorexia cachexia alone in context of cancer.</a:t>
            </a:r>
          </a:p>
          <a:p>
            <a:pPr marL="419100" indent="-382588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Just to prolong life if futile in context of whole patient and quality of life.</a:t>
            </a:r>
          </a:p>
          <a:p>
            <a:pPr marL="419100" indent="-382588">
              <a:buNone/>
            </a:pP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419100" indent="-382588">
              <a:buFont typeface="Wingdings 2" panose="05020102010507070707" pitchFamily="18" charset="2"/>
              <a:buChar char=""/>
            </a:pP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1981200" y="1600201"/>
            <a:ext cx="9231630" cy="4873625"/>
          </a:xfrm>
        </p:spPr>
        <p:txBody>
          <a:bodyPr/>
          <a:lstStyle/>
          <a:p>
            <a:pPr marL="457200" indent="-457200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Once initiated… very difficult to withdraw.</a:t>
            </a:r>
          </a:p>
          <a:p>
            <a:pPr marL="457200" indent="-457200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Must be reviewed regularly.</a:t>
            </a:r>
          </a:p>
          <a:p>
            <a:pPr marL="457200" indent="-457200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Acknowledge that further deterioration is due to disease and not insufficient intake of nutrition.</a:t>
            </a:r>
          </a:p>
          <a:p>
            <a:pPr marL="457200" indent="-457200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Abdominal discomfort and nausea when they are to please their family.</a:t>
            </a:r>
          </a:p>
          <a:p>
            <a:pPr marL="457200" indent="-457200">
              <a:buFont typeface="Wingdings 2" panose="05020102010507070707" pitchFamily="18" charset="2"/>
              <a:buChar char=""/>
            </a:pP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07429" y="148046"/>
            <a:ext cx="2290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Cont..</a:t>
            </a:r>
            <a:endParaRPr lang="en-MY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 noChangeArrowheads="1"/>
          </p:cNvSpPr>
          <p:nvPr>
            <p:ph type="title"/>
          </p:nvPr>
        </p:nvSpPr>
        <p:spPr>
          <a:xfrm>
            <a:off x="2286000" y="-34925"/>
            <a:ext cx="7467600" cy="11430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Aspiration</a:t>
            </a:r>
          </a:p>
        </p:txBody>
      </p:sp>
      <p:sp>
        <p:nvSpPr>
          <p:cNvPr id="30723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1028700" y="1108075"/>
            <a:ext cx="10481310" cy="4873625"/>
          </a:xfrm>
        </p:spPr>
        <p:txBody>
          <a:bodyPr/>
          <a:lstStyle/>
          <a:p>
            <a:pPr marL="419100" indent="-382588">
              <a:buNone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Terminal phase:</a:t>
            </a:r>
          </a:p>
          <a:p>
            <a:pPr marL="419100" indent="-382588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Risk/benefit ratio of intervention needs to be considered.</a:t>
            </a:r>
          </a:p>
          <a:p>
            <a:pPr marL="419100" indent="-382588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May be acceptable to allow patient to eat and drink.</a:t>
            </a:r>
          </a:p>
          <a:p>
            <a:pPr marL="419100" indent="-382588">
              <a:buFont typeface="Wingdings 2" panose="05020102010507070707" pitchFamily="18" charset="2"/>
              <a:buChar char=""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When survival measured in weeks to months then thickened feeds may be preferred to reduce risk.</a:t>
            </a:r>
          </a:p>
          <a:p>
            <a:pPr marL="419100" indent="-382588">
              <a:buFont typeface="Wingdings 2" panose="05020102010507070707" pitchFamily="18" charset="2"/>
              <a:buChar char=""/>
            </a:pP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6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1417320" y="1676401"/>
            <a:ext cx="9795510" cy="4873625"/>
          </a:xfrm>
        </p:spPr>
        <p:txBody>
          <a:bodyPr/>
          <a:lstStyle/>
          <a:p>
            <a:pPr marL="457200" indent="-45720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When very close to death and is important to patient, any fluids and foods may be acceptable.</a:t>
            </a:r>
          </a:p>
          <a:p>
            <a:pPr marL="457200" indent="-457200">
              <a:buNone/>
            </a:pP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Explanation to patient and family is very important.</a:t>
            </a:r>
            <a:endParaRPr lang="en-US" altLang="en-US" sz="32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832" y="114471"/>
            <a:ext cx="2505673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88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2362200" y="1131571"/>
            <a:ext cx="7467600" cy="4873625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en-US" sz="4000" b="1" i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"you have to do something!"</a:t>
            </a:r>
            <a:r>
              <a:rPr lang="en-US" altLang="en-US" sz="40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en-US" sz="40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…….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en-US" sz="40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Is never a justification for artificial nutrition!</a:t>
            </a:r>
            <a:r>
              <a:rPr lang="en-US" altLang="en-US" sz="4000" cap="none" dirty="0" smtClean="0">
                <a:solidFill>
                  <a:srgbClr val="FFFF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4000" cap="none" dirty="0" smtClean="0">
                <a:solidFill>
                  <a:srgbClr val="FFFF00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4000" dirty="0">
                <a:solidFill>
                  <a:srgbClr val="FFFF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4000" dirty="0">
                <a:solidFill>
                  <a:srgbClr val="FFFF00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endParaRPr lang="en-US" altLang="en-US" sz="4000" dirty="0">
              <a:solidFill>
                <a:srgbClr val="FFFF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4000" dirty="0">
              <a:solidFill>
                <a:srgbClr val="FFFF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93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8C6C881B-9A2E-459E-B36B-200708EA8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258764"/>
            <a:ext cx="8766810" cy="1189037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Hydration in terminally ill patients</a:t>
            </a:r>
          </a:p>
        </p:txBody>
      </p:sp>
      <p:sp>
        <p:nvSpPr>
          <p:cNvPr id="33795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2057400" y="1588136"/>
            <a:ext cx="9532620" cy="4873625"/>
          </a:xfrm>
        </p:spPr>
        <p:txBody>
          <a:bodyPr/>
          <a:lstStyle/>
          <a:p>
            <a:pPr marL="457200" indent="-45720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The question is whether or not a particular treatment or intervention will restore or enhance the quality of life for  a particular patient… </a:t>
            </a:r>
          </a:p>
          <a:p>
            <a:pPr marL="457200" indent="-45720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If yes, and it can be justified on the best clinical grounds, then it is ethically right to do it …</a:t>
            </a:r>
          </a:p>
          <a:p>
            <a:pPr marL="457200" indent="-45720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If not, it should not be done. </a:t>
            </a:r>
            <a:endParaRPr lang="en-US" altLang="en-US" sz="32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41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>
          <a:xfrm>
            <a:off x="1965960" y="38862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LEARNING OUTCOMES</a:t>
            </a:r>
          </a:p>
        </p:txBody>
      </p:sp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1097280" y="1676401"/>
            <a:ext cx="1018413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State the importance of appropriate nutrition and hydration of the terminally ill patients.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State the nutritional and hydration assessment of the terminally ill patients.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Outline the appropriate diet regime for the terminally ill patients.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Describe the collaborative care for cancer patients.</a:t>
            </a:r>
          </a:p>
        </p:txBody>
      </p:sp>
    </p:spTree>
    <p:extLst>
      <p:ext uri="{BB962C8B-B14F-4D97-AF65-F5344CB8AC3E}">
        <p14:creationId xmlns:p14="http://schemas.microsoft.com/office/powerpoint/2010/main" val="249545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BEF4DB79-CC3F-48D6-8625-7598EA56B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0" y="304800"/>
            <a:ext cx="7467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Effects of dehydration in terminally ill patients </a:t>
            </a:r>
          </a:p>
        </p:txBody>
      </p:sp>
      <p:sp>
        <p:nvSpPr>
          <p:cNvPr id="34819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994410" y="1630046"/>
            <a:ext cx="10298430" cy="4873625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altLang="en-US" sz="3200" b="1" cap="none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Dry mouth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200" cap="none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- mouth wash / topical comfort  </a:t>
            </a:r>
          </a:p>
          <a:p>
            <a:pPr eaLnBrk="1" hangingPunct="1"/>
            <a:r>
              <a:rPr lang="en-US" altLang="en-US" sz="3200" b="1" cap="none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Thirst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  - although dying …usually do not complain of thirst</a:t>
            </a:r>
          </a:p>
          <a:p>
            <a:pPr eaLnBrk="1" hangingPunct="1"/>
            <a:r>
              <a:rPr lang="en-US" altLang="en-US" sz="3200" cap="none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3200" b="1" cap="none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Diminished conscious state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200" cap="none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- no reported correlation between hydration and cognition in these patients.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3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05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 noChangeArrowheads="1"/>
          </p:cNvSpPr>
          <p:nvPr>
            <p:ph type="title"/>
          </p:nvPr>
        </p:nvSpPr>
        <p:spPr>
          <a:xfrm>
            <a:off x="1626870" y="304800"/>
            <a:ext cx="9585960" cy="16002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Possible benefits of dehydration in terminally ill patients </a:t>
            </a: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637F7E95-C001-46CD-A611-A22BE20594A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26870" y="2209800"/>
            <a:ext cx="9425940" cy="3962400"/>
          </a:xfrm>
        </p:spPr>
        <p:txBody>
          <a:bodyPr rtlCol="0">
            <a:normAutofit fontScale="70000" lnSpcReduction="20000"/>
          </a:bodyPr>
          <a:lstStyle/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400" cap="none" dirty="0" smtClean="0">
                <a:latin typeface="Tahoma" pitchFamily="34" charset="0"/>
                <a:cs typeface="Tahoma" pitchFamily="34" charset="0"/>
              </a:rPr>
              <a:t>Less urine output means less movement and less incontinence.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400" cap="none" dirty="0" smtClean="0">
                <a:latin typeface="Tahoma" pitchFamily="34" charset="0"/>
                <a:cs typeface="Tahoma" pitchFamily="34" charset="0"/>
              </a:rPr>
              <a:t>Less pulmonary secretions reduce dyspnea and terminal congestion.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400" cap="none" dirty="0" smtClean="0">
                <a:latin typeface="Tahoma" pitchFamily="34" charset="0"/>
                <a:cs typeface="Tahoma" pitchFamily="34" charset="0"/>
              </a:rPr>
              <a:t>Less gastrointestinal secretions will lessen nausea and diarrhea.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400" cap="none" dirty="0" smtClean="0">
                <a:latin typeface="Tahoma" pitchFamily="34" charset="0"/>
                <a:cs typeface="Tahoma" pitchFamily="34" charset="0"/>
              </a:rPr>
              <a:t>Less problems with edema and effusions.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altLang="en-US" sz="3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n-US" altLang="en-US" sz="3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endParaRPr lang="en-US" altLang="en-US" sz="32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endParaRPr lang="en-US" altLang="en-US" sz="32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87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 noChangeArrowheads="1"/>
          </p:cNvSpPr>
          <p:nvPr>
            <p:ph type="title"/>
          </p:nvPr>
        </p:nvSpPr>
        <p:spPr>
          <a:xfrm>
            <a:off x="2438400" y="274638"/>
            <a:ext cx="7467600" cy="792162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Dehydration before death</a:t>
            </a:r>
          </a:p>
        </p:txBody>
      </p:sp>
      <p:sp>
        <p:nvSpPr>
          <p:cNvPr id="36867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1821180" y="1306830"/>
            <a:ext cx="9665970" cy="4038600"/>
          </a:xfrm>
        </p:spPr>
        <p:txBody>
          <a:bodyPr/>
          <a:lstStyle/>
          <a:p>
            <a:pPr marL="514350" indent="-51435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Decreased GIT secretions - less vomiting. </a:t>
            </a:r>
          </a:p>
          <a:p>
            <a:pPr marL="514350" indent="-51435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Decreased cerebral edema - increased rationality.</a:t>
            </a:r>
          </a:p>
          <a:p>
            <a:pPr marL="514350" indent="-51435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Decreased edematous reactions around tumors may decrease pain.</a:t>
            </a:r>
          </a:p>
          <a:p>
            <a:pPr marL="514350" indent="-51435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Decreased pulmonary secretions - less coughing, choking and rattles.</a:t>
            </a:r>
            <a:endParaRPr lang="en-US" altLang="en-US" sz="32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14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D6A484E8-2594-48DB-B283-89270459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304800"/>
            <a:ext cx="916686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Possible disadvantages of artificial hydration in terminally ill patients 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999244A5-3F0F-4626-B695-33C303B3D8B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92312" y="1828801"/>
            <a:ext cx="9003347" cy="4873625"/>
          </a:xfrm>
        </p:spPr>
        <p:txBody>
          <a:bodyPr rtlCol="0">
            <a:normAutofit fontScale="85000" lnSpcReduction="20000"/>
          </a:bodyPr>
          <a:lstStyle/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May have the opposite effects and worsen the patient’s situation.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endParaRPr lang="en-US" altLang="en-US" sz="3200" cap="none" dirty="0" smtClean="0">
              <a:latin typeface="Tahoma" pitchFamily="34" charset="0"/>
              <a:cs typeface="Tahoma" pitchFamily="34" charset="0"/>
            </a:endParaRP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May give an ambiguous signal or false hope to the patient or family.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endParaRPr lang="en-US" altLang="en-US" sz="3200" cap="none" dirty="0" smtClean="0">
              <a:latin typeface="Tahoma" pitchFamily="34" charset="0"/>
              <a:cs typeface="Tahoma" pitchFamily="34" charset="0"/>
            </a:endParaRP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Iv drips act as a physical barrier between patient and family.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altLang="en-US" sz="3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n-US" altLang="en-US" sz="3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endParaRPr lang="en-US" altLang="en-US" sz="32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90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 noChangeArrowheads="1"/>
          </p:cNvSpPr>
          <p:nvPr>
            <p:ph type="title"/>
          </p:nvPr>
        </p:nvSpPr>
        <p:spPr>
          <a:xfrm>
            <a:off x="2362200" y="0"/>
            <a:ext cx="7467600" cy="990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Clinical judgments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51F2BEE5-B307-45A5-8C45-432EF3EFBE8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362200" y="1371600"/>
            <a:ext cx="8622030" cy="5181600"/>
          </a:xfrm>
        </p:spPr>
        <p:txBody>
          <a:bodyPr rtlCol="0">
            <a:normAutofit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en-US" sz="3000" cap="none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Individual decisions based on individual patient</a:t>
            </a:r>
          </a:p>
          <a:p>
            <a:pPr marL="0" indent="0">
              <a:lnSpc>
                <a:spcPct val="80000"/>
              </a:lnSpc>
              <a:buFont typeface="Arial"/>
              <a:buChar char="•"/>
              <a:defRPr/>
            </a:pPr>
            <a:r>
              <a:rPr lang="en-US" altLang="en-US" sz="30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Pathophysiology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en-US" sz="30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  -  Reversibility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en-US" sz="30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  -  Harm vs. Benefit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en-US" altLang="en-US" sz="30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80000"/>
              </a:lnSpc>
              <a:buFont typeface="Arial"/>
              <a:buChar char="•"/>
              <a:defRPr/>
            </a:pPr>
            <a:r>
              <a:rPr lang="en-US" altLang="en-US" sz="30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Expressed wishes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en-US" sz="30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  - Patient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en-US" sz="30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  - Relatives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en-US" altLang="en-US" sz="30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80000"/>
              </a:lnSpc>
              <a:buFont typeface="Arial"/>
              <a:buChar char="•"/>
              <a:defRPr/>
            </a:pPr>
            <a:r>
              <a:rPr lang="en-US" altLang="en-US" sz="30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Socio-cultural background</a:t>
            </a:r>
          </a:p>
          <a:p>
            <a:pPr marL="0" indent="0">
              <a:lnSpc>
                <a:spcPct val="80000"/>
              </a:lnSpc>
              <a:buFont typeface="Arial"/>
              <a:buChar char="•"/>
              <a:defRPr/>
            </a:pPr>
            <a:endParaRPr lang="en-US" altLang="en-US" sz="30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95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Possible contraindications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A1B5330A-7931-46B3-8314-D72B8277B5B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rtlCol="0">
            <a:normAutofit fontScale="70000" lnSpcReduction="20000"/>
          </a:bodyPr>
          <a:lstStyle/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Raised intra-cranial pressure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Fluid overload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Massive ascites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Pleural effusions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Edematous extremities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Lymphedema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Arial" charset="0"/>
              <a:buChar char="•"/>
              <a:defRPr/>
            </a:pPr>
            <a:r>
              <a:rPr lang="en-US" altLang="en-US" sz="3200" cap="none" dirty="0" smtClean="0">
                <a:latin typeface="Tahoma" pitchFamily="34" charset="0"/>
                <a:cs typeface="Tahoma" pitchFamily="34" charset="0"/>
              </a:rPr>
              <a:t>Gastrointestinal obstruction</a:t>
            </a:r>
            <a:endParaRPr lang="en-US" altLang="en-US" sz="3200" cap="none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653349" y="2397201"/>
            <a:ext cx="4345577" cy="339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3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 noChangeArrowheads="1"/>
          </p:cNvSpPr>
          <p:nvPr>
            <p:ph type="title"/>
          </p:nvPr>
        </p:nvSpPr>
        <p:spPr>
          <a:xfrm>
            <a:off x="2362200" y="152400"/>
            <a:ext cx="7467600" cy="9144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Possible indications</a:t>
            </a: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BF3D17C4-EB85-46D0-A045-2700D28165C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74520" y="1256666"/>
            <a:ext cx="7570470" cy="48736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Reversible causes of dehydration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en-US" sz="3200" cap="none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Hypercalcaemia</a:t>
            </a: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en-US" sz="3200" cap="none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Hypoglycaemia</a:t>
            </a: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en-US" sz="3200" cap="none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Hyponatraemia</a:t>
            </a: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Vomiting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Acute renal failure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Diuretic overuse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Metabolic derangement</a:t>
            </a:r>
          </a:p>
          <a:p>
            <a:pPr eaLnBrk="1" fontAlgn="auto" hangingPunct="1">
              <a:buFont typeface="Arial"/>
              <a:buChar char="•"/>
              <a:defRPr/>
            </a:pP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24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 noChangeArrowheads="1"/>
          </p:cNvSpPr>
          <p:nvPr>
            <p:ph type="title"/>
          </p:nvPr>
        </p:nvSpPr>
        <p:spPr>
          <a:xfrm>
            <a:off x="2362200" y="76200"/>
            <a:ext cx="7467600" cy="9144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Medical Perspective</a:t>
            </a: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C2EF61EF-AE44-40DD-8DA5-3CD9B5E6DB8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095500" y="1450976"/>
            <a:ext cx="8980170" cy="4873625"/>
          </a:xfrm>
        </p:spPr>
        <p:txBody>
          <a:bodyPr rtlCol="0">
            <a:normAutofit/>
          </a:bodyPr>
          <a:lstStyle/>
          <a:p>
            <a:pPr marL="457200" indent="-457200"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Death is the enemy.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Death reflects failure of our professional skills.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Iv hydration as expression of the urge to provide care, rather than as a means of achieving it.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Failure to recognize that death is imminent. 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Fear of legal liability.</a:t>
            </a:r>
            <a:endParaRPr lang="en-US" altLang="en-US" sz="32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89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22F43BBB-80FB-4E68-B693-D6301F82E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0" y="304800"/>
            <a:ext cx="7467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Ethical Decision Making at the end of life</a:t>
            </a: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81C1F7D3-5E40-42EC-B515-A5DFCC8A23F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66900" y="1844040"/>
            <a:ext cx="8496300" cy="4267200"/>
          </a:xfrm>
        </p:spPr>
        <p:txBody>
          <a:bodyPr rtlCol="0">
            <a:normAutofit fontScale="92500" lnSpcReduction="20000"/>
          </a:bodyPr>
          <a:lstStyle/>
          <a:p>
            <a:pPr marL="419100" indent="-382588">
              <a:buNone/>
              <a:defRPr/>
            </a:pPr>
            <a:r>
              <a:rPr lang="en-US" altLang="en-US" sz="3200" b="1" cap="none" dirty="0" smtClean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Governed by ethical principles</a:t>
            </a:r>
          </a:p>
          <a:p>
            <a:pPr marL="419100" indent="-382588">
              <a:buFont typeface="Wingdings 2" panose="05020102010507070707" pitchFamily="18" charset="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Autonomy (freedom of self determination)</a:t>
            </a:r>
          </a:p>
          <a:p>
            <a:pPr marL="419100" indent="-382588">
              <a:buFont typeface="Wingdings 2" panose="05020102010507070707" pitchFamily="18" charset="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Beneficence (doing good)</a:t>
            </a:r>
          </a:p>
          <a:p>
            <a:pPr marL="419100" indent="-382588">
              <a:buFont typeface="Wingdings 2" panose="05020102010507070707" pitchFamily="18" charset="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Non-maleficence (doing no harm)</a:t>
            </a:r>
          </a:p>
          <a:p>
            <a:pPr marL="419100" indent="-382588">
              <a:buFont typeface="Wingdings 2" panose="05020102010507070707" pitchFamily="18" charset="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Justice (fairness)</a:t>
            </a:r>
          </a:p>
          <a:p>
            <a:pPr marL="419100" indent="-382588">
              <a:buFont typeface="Wingdings 2" panose="05020102010507070707" pitchFamily="18" charset="2"/>
              <a:buChar char=""/>
              <a:defRPr/>
            </a:pP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419100" indent="-382588" algn="ctr">
              <a:buNone/>
              <a:defRPr/>
            </a:pPr>
            <a:r>
              <a:rPr lang="en-US" altLang="en-US" sz="3200" i="1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Individual case based</a:t>
            </a:r>
            <a:endParaRPr lang="en-US" altLang="en-US" sz="3200" i="1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71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 noChangeArrowheads="1"/>
          </p:cNvSpPr>
          <p:nvPr>
            <p:ph type="title"/>
          </p:nvPr>
        </p:nvSpPr>
        <p:spPr>
          <a:xfrm>
            <a:off x="2438400" y="0"/>
            <a:ext cx="7467600" cy="9144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Summary</a:t>
            </a:r>
          </a:p>
        </p:txBody>
      </p:sp>
      <p:sp>
        <p:nvSpPr>
          <p:cNvPr id="44035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1634490" y="1082041"/>
            <a:ext cx="9338310" cy="4525963"/>
          </a:xfrm>
        </p:spPr>
        <p:txBody>
          <a:bodyPr/>
          <a:lstStyle/>
          <a:p>
            <a:pPr marL="514350" indent="-51435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Thirst may be due to dry mouth and may both be unrelated to the patient’s level of hydration, and unresponsive to artificial hydration.</a:t>
            </a:r>
          </a:p>
          <a:p>
            <a:pPr marL="514350" indent="-514350"/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/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Hydration therapy will not reverse an underlying dying process.</a:t>
            </a:r>
            <a:endParaRPr lang="en-US" altLang="en-US" sz="32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17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>
          <a:xfrm>
            <a:off x="722186" y="278883"/>
            <a:ext cx="10364451" cy="1596177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n>
                  <a:noFill/>
                </a:ln>
                <a:solidFill>
                  <a:srgbClr val="FF0000"/>
                </a:solidFill>
              </a:rPr>
              <a:t>Definition of terms</a:t>
            </a:r>
            <a:endParaRPr lang="en-MY" altLang="en-US" dirty="0" smtClean="0">
              <a:ln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5AF2C-9CC6-4367-A3C8-528DC6A782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24000"/>
            <a:ext cx="10363826" cy="4963886"/>
          </a:xfrm>
        </p:spPr>
        <p:txBody>
          <a:bodyPr rtlCol="0">
            <a:normAutofit/>
          </a:bodyPr>
          <a:lstStyle/>
          <a:p>
            <a:pPr marL="36576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sz="3000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Terminally ill defined as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MY" sz="3000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status of a person expected to die within six months from a specific condition and thus may need hospice care</a:t>
            </a:r>
            <a:r>
              <a:rPr lang="en-MY" sz="3000" cap="none" dirty="0" smtClean="0">
                <a:solidFill>
                  <a:srgbClr val="FF0000"/>
                </a:solidFill>
              </a:rPr>
              <a:t>.</a:t>
            </a:r>
            <a:r>
              <a:rPr lang="en-MY" sz="3000" i="1" cap="none" dirty="0" smtClean="0">
                <a:solidFill>
                  <a:srgbClr val="FF0000"/>
                </a:solidFill>
                <a:latin typeface="Times New Roman"/>
              </a:rPr>
              <a:t> </a:t>
            </a:r>
            <a:r>
              <a:rPr lang="en-MY" sz="3000" i="1" cap="none" dirty="0" err="1" smtClean="0">
                <a:solidFill>
                  <a:srgbClr val="FF0000"/>
                </a:solidFill>
                <a:latin typeface="Times New Roman"/>
              </a:rPr>
              <a:t>Mcgraw-hill</a:t>
            </a:r>
            <a:r>
              <a:rPr lang="en-MY" sz="3000" i="1" cap="none" dirty="0" smtClean="0">
                <a:solidFill>
                  <a:srgbClr val="FF0000"/>
                </a:solidFill>
                <a:latin typeface="Times New Roman"/>
              </a:rPr>
              <a:t> concise dictionary of modern medicine © 2002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MY" sz="3000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final fatal illness. </a:t>
            </a:r>
            <a:r>
              <a:rPr lang="en-MY" sz="3000" i="1" cap="none" dirty="0" smtClean="0">
                <a:solidFill>
                  <a:srgbClr val="FF0000"/>
                </a:solidFill>
              </a:rPr>
              <a:t>Taber’s </a:t>
            </a:r>
            <a:r>
              <a:rPr lang="en-MY" sz="3000" i="1" cap="none" dirty="0" err="1" smtClean="0">
                <a:solidFill>
                  <a:srgbClr val="FF0000"/>
                </a:solidFill>
              </a:rPr>
              <a:t>cyclopedic</a:t>
            </a:r>
            <a:r>
              <a:rPr lang="en-MY" sz="3000" i="1" cap="none" dirty="0" smtClean="0">
                <a:solidFill>
                  <a:srgbClr val="FF0000"/>
                </a:solidFill>
              </a:rPr>
              <a:t> medical dictionary (2009)</a:t>
            </a:r>
            <a:r>
              <a:rPr lang="en-MY" sz="3000" cap="none" dirty="0" smtClean="0">
                <a:solidFill>
                  <a:srgbClr val="FF0000"/>
                </a:solidFill>
              </a:rPr>
              <a:t>	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MY" sz="3000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 advanced stage of a disease with an </a:t>
            </a:r>
            <a:r>
              <a:rPr lang="en-MY" sz="3000" cap="non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unfavorable</a:t>
            </a:r>
            <a:r>
              <a:rPr lang="en-MY" sz="3000" cap="non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prognosis and no known cure.</a:t>
            </a:r>
            <a:endParaRPr lang="en-US" sz="3000" cap="none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endParaRPr lang="en-MY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46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96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THANK YOU</a:t>
            </a:r>
            <a:br>
              <a:rPr lang="en-US" altLang="en-US" sz="9600" b="1" dirty="0"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endParaRPr lang="en-MY" dirty="0"/>
          </a:p>
        </p:txBody>
      </p:sp>
      <p:sp>
        <p:nvSpPr>
          <p:cNvPr id="45059" name="Content Placeholder 1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en-US" sz="4000" b="1" cap="none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Any questions?</a:t>
            </a:r>
          </a:p>
          <a:p>
            <a:pPr marL="0" indent="0" algn="ctr">
              <a:buNone/>
            </a:pPr>
            <a:endParaRPr lang="en-US" altLang="en-US" sz="4000" b="1" dirty="0">
              <a:solidFill>
                <a:srgbClr val="FFFF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68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>
          <a:xfrm>
            <a:off x="837574" y="7937"/>
            <a:ext cx="10364451" cy="1596177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NUTRITIONAL NEEDS</a:t>
            </a:r>
          </a:p>
        </p:txBody>
      </p:sp>
      <p:sp>
        <p:nvSpPr>
          <p:cNvPr id="2" name="Content Placeholder 2"/>
          <p:cNvSpPr>
            <a:spLocks noGrp="1" noChangeArrowheads="1"/>
          </p:cNvSpPr>
          <p:nvPr>
            <p:ph sz="quarter" idx="13"/>
          </p:nvPr>
        </p:nvSpPr>
        <p:spPr>
          <a:xfrm>
            <a:off x="913773" y="1454728"/>
            <a:ext cx="6617557" cy="4336472"/>
          </a:xfrm>
        </p:spPr>
        <p:txBody>
          <a:bodyPr>
            <a:normAutofit fontScale="85000" lnSpcReduction="20000"/>
          </a:bodyPr>
          <a:lstStyle/>
          <a:p>
            <a:pPr marL="457200" indent="-457200"/>
            <a:r>
              <a:rPr lang="en-US" altLang="en-US" sz="28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Many patients or families raise the possibility of using </a:t>
            </a:r>
            <a:r>
              <a:rPr lang="en-US" altLang="en-US" sz="2800" b="1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total</a:t>
            </a:r>
            <a:r>
              <a:rPr lang="en-US" altLang="en-US" sz="2800" b="1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800" b="1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parenteral nutrition (TPN) </a:t>
            </a:r>
            <a:r>
              <a:rPr lang="en-US" altLang="en-US" sz="28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when a patient with advanced cancer</a:t>
            </a:r>
            <a:r>
              <a:rPr lang="en-US" altLang="en-US" sz="2800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8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is eating poorly and losing weight. </a:t>
            </a:r>
          </a:p>
          <a:p>
            <a:pPr marL="457200" indent="-457200"/>
            <a:r>
              <a:rPr lang="en-US" altLang="en-US" sz="28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Generally, in these situations,</a:t>
            </a:r>
            <a:r>
              <a:rPr lang="en-US" altLang="en-US" sz="2800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8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a clear, careful, discussion should take place to explain why</a:t>
            </a:r>
            <a:r>
              <a:rPr lang="en-US" altLang="en-US" sz="2800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8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TPN is only an option for rare selected cases, given that the</a:t>
            </a:r>
            <a:r>
              <a:rPr lang="en-US" altLang="en-US" sz="2800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8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vast majority of patients with advanced cancer die from the</a:t>
            </a:r>
            <a:r>
              <a:rPr lang="en-US" altLang="en-US" sz="2800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8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cancer process, not starvation. </a:t>
            </a:r>
            <a:endParaRPr lang="en-US" altLang="en-US" sz="28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AutoShape 2" descr="Discharge Instructions: Giving Yourself Total Parenteral Nutrition (TPN)  (Overview) | Saint Luke's Health Syst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pic>
        <p:nvPicPr>
          <p:cNvPr id="1028" name="Picture 4" descr="Discharge Instructions: Giving Yourself Total Parenteral Nutrition (TPN)  (Overview) | Saint Luke's Health System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961" y="1345681"/>
            <a:ext cx="4227806" cy="422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1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C248A62A-7F09-43B9-994C-2091C92C15D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82980" y="1447800"/>
            <a:ext cx="10412730" cy="4572000"/>
          </a:xfrm>
        </p:spPr>
        <p:txBody>
          <a:bodyPr rtlCol="0">
            <a:normAutofit fontScale="92500" lnSpcReduction="10000"/>
          </a:bodyPr>
          <a:lstStyle/>
          <a:p>
            <a:pPr marL="571500" indent="-5715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Loss of appetite, fatigue, and</a:t>
            </a:r>
            <a:r>
              <a:rPr lang="en-US" altLang="en-US" sz="3200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weight loss can, in fact, be part of the dying process. </a:t>
            </a:r>
          </a:p>
          <a:p>
            <a:pPr marL="571500" indent="-5715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Randomized</a:t>
            </a:r>
            <a:r>
              <a:rPr lang="en-US" altLang="en-US" sz="3200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studies of nutritional support in patients with advanced cancer</a:t>
            </a:r>
            <a:r>
              <a:rPr lang="en-US" altLang="en-US" sz="3200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have </a:t>
            </a:r>
            <a:r>
              <a:rPr lang="en-US" altLang="en-US" sz="3200" b="1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failed to show any benefit </a:t>
            </a: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in improving either survival</a:t>
            </a:r>
            <a:r>
              <a:rPr lang="en-US" altLang="en-US" sz="3200" cap="none" baseline="300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or quality of life.</a:t>
            </a:r>
          </a:p>
          <a:p>
            <a:pPr marL="571500" indent="-5715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If it is justified on the best clinical grounds, then it is ethically right to give </a:t>
            </a:r>
          </a:p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     ……… if not, it should not be done.</a:t>
            </a:r>
            <a:endParaRPr lang="en-US" altLang="en-US" sz="3200" cap="none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3886200" y="228600"/>
            <a:ext cx="4114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en-US" sz="3200" i="1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Cont.</a:t>
            </a:r>
          </a:p>
        </p:txBody>
      </p:sp>
    </p:spTree>
    <p:extLst>
      <p:ext uri="{BB962C8B-B14F-4D97-AF65-F5344CB8AC3E}">
        <p14:creationId xmlns:p14="http://schemas.microsoft.com/office/powerpoint/2010/main" val="335339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E0DA3471-80D9-4E2E-9C0C-E25B241B7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altLang="en-US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Causes of weight loss and</a:t>
            </a:r>
            <a:br>
              <a:rPr lang="en-US" altLang="en-US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</a:br>
            <a:r>
              <a:rPr lang="en-US" altLang="en-US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wasting in advanced cancer 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5A1EF8FC-EEE1-432D-A579-D304E811780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3" y="2367092"/>
            <a:ext cx="5774409" cy="3424107"/>
          </a:xfrm>
        </p:spPr>
        <p:txBody>
          <a:bodyPr rtlCol="0">
            <a:normAutofit fontScale="77500" lnSpcReduction="20000"/>
          </a:bodyPr>
          <a:lstStyle/>
          <a:p>
            <a:pPr marL="628650" indent="-6286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Is nearly always due to the </a:t>
            </a:r>
            <a:r>
              <a:rPr lang="en-US" altLang="en-US" sz="3200" b="1" cap="none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cachexia syndrome</a:t>
            </a: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628650" indent="-6286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Is caused by changes to metabolism secondary to the disease process. </a:t>
            </a:r>
          </a:p>
          <a:p>
            <a:pPr marL="628650" indent="-6286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Is never responsive to enteral or parenteral nutrition ….. </a:t>
            </a:r>
            <a:r>
              <a:rPr lang="en-US" altLang="en-US" sz="3200" i="1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i.e. They are futile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7200900" y="2214695"/>
            <a:ext cx="4324958" cy="357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60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>
          <a:xfrm>
            <a:off x="913775" y="1"/>
            <a:ext cx="10364451" cy="1223009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Parenteral nutrition 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8242CAFA-7FD2-4033-805E-8773A7F5A94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223010"/>
            <a:ext cx="5106026" cy="4568189"/>
          </a:xfrm>
        </p:spPr>
        <p:txBody>
          <a:bodyPr rtlCol="0">
            <a:normAutofit fontScale="92500" lnSpcReduction="20000"/>
          </a:bodyPr>
          <a:lstStyle/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Is associated with: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Central venous catheterization </a:t>
            </a:r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Infections </a:t>
            </a:r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Expense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423660" y="945211"/>
            <a:ext cx="4854566" cy="499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5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7467600" cy="731838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Enteral nutrition 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3E9B3EE0-DF97-45EE-9C49-C9F2687C5FF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71750" y="1676401"/>
            <a:ext cx="5886450" cy="4525963"/>
          </a:xfrm>
        </p:spPr>
        <p:txBody>
          <a:bodyPr rtlCol="0">
            <a:normAutofit fontScale="92500" lnSpcReduction="10000"/>
          </a:bodyPr>
          <a:lstStyle/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Is associated with: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Abdominal cramps 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Diarrhea 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endParaRPr lang="en-US" altLang="en-US" sz="3200" cap="none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Feeding tubes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2257" y="2367757"/>
            <a:ext cx="2905125" cy="1571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3597" y="3729037"/>
            <a:ext cx="2143125" cy="2143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463073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67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>
          <a:xfrm>
            <a:off x="2057400" y="-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n>
                  <a:noFill/>
                </a:ln>
                <a:solidFill>
                  <a:srgbClr val="C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CONDITION OF PATIENTS</a:t>
            </a:r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4873ADCF-A229-4DE3-BEAA-2720550E934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71294" y="990600"/>
            <a:ext cx="10107295" cy="5592763"/>
          </a:xfrm>
        </p:spPr>
        <p:txBody>
          <a:bodyPr rtlCol="0">
            <a:normAutofit/>
          </a:bodyPr>
          <a:lstStyle/>
          <a:p>
            <a:pPr marL="0" indent="0">
              <a:buClr>
                <a:schemeClr val="accent1">
                  <a:lumMod val="60000"/>
                  <a:lumOff val="40000"/>
                </a:schemeClr>
              </a:buClr>
              <a:buNone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It is occasionally due to malnutrition and starvation </a:t>
            </a:r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Patients with upper gastrointestinal obstruction, not terminally ill from their cancer warrant feeding by a nasogastric tube or gastrostomy. </a:t>
            </a:r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r>
              <a:rPr lang="en-US" altLang="en-US" sz="3200" cap="none" dirty="0" smtClean="0">
                <a:latin typeface="Tahoma" panose="020B0604030504040204" pitchFamily="34" charset="0"/>
                <a:cs typeface="Tahoma" panose="020B0604030504040204" pitchFamily="34" charset="0"/>
              </a:rPr>
              <a:t>Patients receiving therapy that will prevent them eating for 2 weeks or more warrant consideration for parenteral feeding. </a:t>
            </a:r>
          </a:p>
          <a:p>
            <a:pPr marL="420624" indent="-384048">
              <a:buClr>
                <a:schemeClr val="accent1">
                  <a:lumMod val="60000"/>
                  <a:lumOff val="40000"/>
                </a:schemeClr>
              </a:buClr>
              <a:buFont typeface="Wingdings 2"/>
              <a:buChar char=""/>
              <a:defRPr/>
            </a:pPr>
            <a:endParaRPr lang="en-US" altLang="en-US" sz="3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55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139</TotalTime>
  <Words>1129</Words>
  <Application>Microsoft Office PowerPoint</Application>
  <PresentationFormat>Widescreen</PresentationFormat>
  <Paragraphs>171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Tahoma</vt:lpstr>
      <vt:lpstr>Times New Roman</vt:lpstr>
      <vt:lpstr>Tw Cen MT</vt:lpstr>
      <vt:lpstr>Wingdings 2</vt:lpstr>
      <vt:lpstr>Droplet</vt:lpstr>
      <vt:lpstr>3. Nutrition and fluid management for palliative patients</vt:lpstr>
      <vt:lpstr>LEARNING OUTCOMES</vt:lpstr>
      <vt:lpstr>Definition of terms</vt:lpstr>
      <vt:lpstr>NUTRITIONAL NEEDS</vt:lpstr>
      <vt:lpstr>PowerPoint Presentation</vt:lpstr>
      <vt:lpstr>Causes of weight loss and  wasting in advanced cancer </vt:lpstr>
      <vt:lpstr>Parenteral nutrition </vt:lpstr>
      <vt:lpstr>Enteral nutrition </vt:lpstr>
      <vt:lpstr>CONDITION OF PATIENTS</vt:lpstr>
      <vt:lpstr>PowerPoint Presentation</vt:lpstr>
      <vt:lpstr>ARTIFICIAL FEEDING IN THE TERMINALLY ILL</vt:lpstr>
      <vt:lpstr>PowerPoint Presentation</vt:lpstr>
      <vt:lpstr>percutaneous endoscopic gastrostomy (PEG) complications</vt:lpstr>
      <vt:lpstr>Artificial feeding in terminally ill patients</vt:lpstr>
      <vt:lpstr>PowerPoint Presentation</vt:lpstr>
      <vt:lpstr>Aspiration</vt:lpstr>
      <vt:lpstr>PowerPoint Presentation</vt:lpstr>
      <vt:lpstr>PowerPoint Presentation</vt:lpstr>
      <vt:lpstr>Hydration in terminally ill patients</vt:lpstr>
      <vt:lpstr>Effects of dehydration in terminally ill patients </vt:lpstr>
      <vt:lpstr>Possible benefits of dehydration in terminally ill patients </vt:lpstr>
      <vt:lpstr>Dehydration before death</vt:lpstr>
      <vt:lpstr>Possible disadvantages of artificial hydration in terminally ill patients </vt:lpstr>
      <vt:lpstr>Clinical judgments</vt:lpstr>
      <vt:lpstr>Possible contraindications</vt:lpstr>
      <vt:lpstr>Possible indications</vt:lpstr>
      <vt:lpstr>The Medical Perspective</vt:lpstr>
      <vt:lpstr>Ethical Decision Making at the end of life</vt:lpstr>
      <vt:lpstr>Summary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Activity and rest management for palliative patients</dc:title>
  <dc:creator>Mazlinda Musa</dc:creator>
  <cp:lastModifiedBy>Mazlinda Musa</cp:lastModifiedBy>
  <cp:revision>20</cp:revision>
  <dcterms:created xsi:type="dcterms:W3CDTF">2023-10-02T21:50:22Z</dcterms:created>
  <dcterms:modified xsi:type="dcterms:W3CDTF">2023-12-18T10:47:43Z</dcterms:modified>
</cp:coreProperties>
</file>