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7"/>
  </p:notesMasterIdLst>
  <p:sldIdLst>
    <p:sldId id="256" r:id="rId3"/>
    <p:sldId id="268" r:id="rId4"/>
    <p:sldId id="269" r:id="rId5"/>
    <p:sldId id="272" r:id="rId6"/>
    <p:sldId id="265" r:id="rId7"/>
    <p:sldId id="281" r:id="rId8"/>
    <p:sldId id="266" r:id="rId9"/>
    <p:sldId id="258" r:id="rId10"/>
    <p:sldId id="259" r:id="rId11"/>
    <p:sldId id="260" r:id="rId12"/>
    <p:sldId id="261" r:id="rId13"/>
    <p:sldId id="262" r:id="rId14"/>
    <p:sldId id="282"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9" d="100"/>
          <a:sy n="79" d="100"/>
        </p:scale>
        <p:origin x="850" y="1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60336B-C72E-4C47-AC76-E54CB97ABD46}" type="datetimeFigureOut">
              <a:rPr lang="en-MY" smtClean="0"/>
              <a:t>3/12/2024</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7915AC-4CEA-435F-BE68-48F0C38771A1}" type="slidenum">
              <a:rPr lang="en-MY" smtClean="0"/>
              <a:t>‹#›</a:t>
            </a:fld>
            <a:endParaRPr lang="en-MY"/>
          </a:p>
        </p:txBody>
      </p:sp>
    </p:spTree>
    <p:extLst>
      <p:ext uri="{BB962C8B-B14F-4D97-AF65-F5344CB8AC3E}">
        <p14:creationId xmlns:p14="http://schemas.microsoft.com/office/powerpoint/2010/main" val="41254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267915AC-4CEA-435F-BE68-48F0C38771A1}" type="slidenum">
              <a:rPr lang="en-MY" smtClean="0"/>
              <a:t>6</a:t>
            </a:fld>
            <a:endParaRPr lang="en-MY"/>
          </a:p>
        </p:txBody>
      </p:sp>
    </p:spTree>
    <p:extLst>
      <p:ext uri="{BB962C8B-B14F-4D97-AF65-F5344CB8AC3E}">
        <p14:creationId xmlns:p14="http://schemas.microsoft.com/office/powerpoint/2010/main" val="379267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A80C0C-EAA7-4BC5-9B1F-928F65DF89C4}" type="slidenum">
              <a:rPr kumimoji="0" lang="en-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6404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2FF72-F2C7-750C-0F2F-FFD6C0A4220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MY"/>
          </a:p>
        </p:txBody>
      </p:sp>
      <p:sp>
        <p:nvSpPr>
          <p:cNvPr id="3" name="Subtitle 2">
            <a:extLst>
              <a:ext uri="{FF2B5EF4-FFF2-40B4-BE49-F238E27FC236}">
                <a16:creationId xmlns:a16="http://schemas.microsoft.com/office/drawing/2014/main" id="{27515A67-FF04-155F-14F3-9ABEFF604C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MY"/>
          </a:p>
        </p:txBody>
      </p:sp>
      <p:sp>
        <p:nvSpPr>
          <p:cNvPr id="4" name="Date Placeholder 3">
            <a:extLst>
              <a:ext uri="{FF2B5EF4-FFF2-40B4-BE49-F238E27FC236}">
                <a16:creationId xmlns:a16="http://schemas.microsoft.com/office/drawing/2014/main" id="{FD934855-ED64-6592-584E-254038BC8A49}"/>
              </a:ext>
            </a:extLst>
          </p:cNvPr>
          <p:cNvSpPr>
            <a:spLocks noGrp="1"/>
          </p:cNvSpPr>
          <p:nvPr>
            <p:ph type="dt" sz="half" idx="10"/>
          </p:nvPr>
        </p:nvSpPr>
        <p:spPr/>
        <p:txBody>
          <a:bodyPr/>
          <a:lstStyle/>
          <a:p>
            <a:fld id="{44964EA1-73E4-450A-B048-4E823C9F5AEC}" type="datetimeFigureOut">
              <a:rPr lang="en-MY" smtClean="0"/>
              <a:t>3/12/2024</a:t>
            </a:fld>
            <a:endParaRPr lang="en-MY"/>
          </a:p>
        </p:txBody>
      </p:sp>
      <p:sp>
        <p:nvSpPr>
          <p:cNvPr id="5" name="Footer Placeholder 4">
            <a:extLst>
              <a:ext uri="{FF2B5EF4-FFF2-40B4-BE49-F238E27FC236}">
                <a16:creationId xmlns:a16="http://schemas.microsoft.com/office/drawing/2014/main" id="{7587D9B4-0F13-2287-A4EC-DCD80C42C466}"/>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8036CD76-9DE7-4955-1102-9EE64B3A5531}"/>
              </a:ext>
            </a:extLst>
          </p:cNvPr>
          <p:cNvSpPr>
            <a:spLocks noGrp="1"/>
          </p:cNvSpPr>
          <p:nvPr>
            <p:ph type="sldNum" sz="quarter" idx="12"/>
          </p:nvPr>
        </p:nvSpPr>
        <p:spPr/>
        <p:txBody>
          <a:bodyPr/>
          <a:lstStyle/>
          <a:p>
            <a:fld id="{AB279B35-A442-476A-95C0-2D744BFCC31A}" type="slidenum">
              <a:rPr lang="en-MY" smtClean="0"/>
              <a:t>‹#›</a:t>
            </a:fld>
            <a:endParaRPr lang="en-MY"/>
          </a:p>
        </p:txBody>
      </p:sp>
    </p:spTree>
    <p:extLst>
      <p:ext uri="{BB962C8B-B14F-4D97-AF65-F5344CB8AC3E}">
        <p14:creationId xmlns:p14="http://schemas.microsoft.com/office/powerpoint/2010/main" val="1515408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3FE0D-5428-2D99-4231-4081081B2ECF}"/>
              </a:ext>
            </a:extLst>
          </p:cNvPr>
          <p:cNvSpPr>
            <a:spLocks noGrp="1"/>
          </p:cNvSpPr>
          <p:nvPr>
            <p:ph type="title"/>
          </p:nvPr>
        </p:nvSpPr>
        <p:spPr/>
        <p:txBody>
          <a:bodyPr/>
          <a:lstStyle/>
          <a:p>
            <a:r>
              <a:rPr lang="en-US"/>
              <a:t>Click to edit Master title style</a:t>
            </a:r>
            <a:endParaRPr lang="en-MY"/>
          </a:p>
        </p:txBody>
      </p:sp>
      <p:sp>
        <p:nvSpPr>
          <p:cNvPr id="3" name="Vertical Text Placeholder 2">
            <a:extLst>
              <a:ext uri="{FF2B5EF4-FFF2-40B4-BE49-F238E27FC236}">
                <a16:creationId xmlns:a16="http://schemas.microsoft.com/office/drawing/2014/main" id="{898AE508-896E-0036-7771-A5CA498DD44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198C66E9-8F84-65B6-4FF8-6424CA8FDC7E}"/>
              </a:ext>
            </a:extLst>
          </p:cNvPr>
          <p:cNvSpPr>
            <a:spLocks noGrp="1"/>
          </p:cNvSpPr>
          <p:nvPr>
            <p:ph type="dt" sz="half" idx="10"/>
          </p:nvPr>
        </p:nvSpPr>
        <p:spPr/>
        <p:txBody>
          <a:bodyPr/>
          <a:lstStyle/>
          <a:p>
            <a:fld id="{44964EA1-73E4-450A-B048-4E823C9F5AEC}" type="datetimeFigureOut">
              <a:rPr lang="en-MY" smtClean="0"/>
              <a:t>3/12/2024</a:t>
            </a:fld>
            <a:endParaRPr lang="en-MY"/>
          </a:p>
        </p:txBody>
      </p:sp>
      <p:sp>
        <p:nvSpPr>
          <p:cNvPr id="5" name="Footer Placeholder 4">
            <a:extLst>
              <a:ext uri="{FF2B5EF4-FFF2-40B4-BE49-F238E27FC236}">
                <a16:creationId xmlns:a16="http://schemas.microsoft.com/office/drawing/2014/main" id="{F42235B8-E6EC-2E90-C008-5ED1A972270A}"/>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8CD62156-1D8D-8F7F-BC49-8597C0F55FD5}"/>
              </a:ext>
            </a:extLst>
          </p:cNvPr>
          <p:cNvSpPr>
            <a:spLocks noGrp="1"/>
          </p:cNvSpPr>
          <p:nvPr>
            <p:ph type="sldNum" sz="quarter" idx="12"/>
          </p:nvPr>
        </p:nvSpPr>
        <p:spPr/>
        <p:txBody>
          <a:bodyPr/>
          <a:lstStyle/>
          <a:p>
            <a:fld id="{AB279B35-A442-476A-95C0-2D744BFCC31A}" type="slidenum">
              <a:rPr lang="en-MY" smtClean="0"/>
              <a:t>‹#›</a:t>
            </a:fld>
            <a:endParaRPr lang="en-MY"/>
          </a:p>
        </p:txBody>
      </p:sp>
    </p:spTree>
    <p:extLst>
      <p:ext uri="{BB962C8B-B14F-4D97-AF65-F5344CB8AC3E}">
        <p14:creationId xmlns:p14="http://schemas.microsoft.com/office/powerpoint/2010/main" val="398972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1C28999-ED00-E66C-DDFB-C8286C9BCCA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MY"/>
          </a:p>
        </p:txBody>
      </p:sp>
      <p:sp>
        <p:nvSpPr>
          <p:cNvPr id="3" name="Vertical Text Placeholder 2">
            <a:extLst>
              <a:ext uri="{FF2B5EF4-FFF2-40B4-BE49-F238E27FC236}">
                <a16:creationId xmlns:a16="http://schemas.microsoft.com/office/drawing/2014/main" id="{21BA5539-362D-50C2-B858-EAF31781EA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B3704417-7A4D-A190-FFD3-634EF3D33676}"/>
              </a:ext>
            </a:extLst>
          </p:cNvPr>
          <p:cNvSpPr>
            <a:spLocks noGrp="1"/>
          </p:cNvSpPr>
          <p:nvPr>
            <p:ph type="dt" sz="half" idx="10"/>
          </p:nvPr>
        </p:nvSpPr>
        <p:spPr/>
        <p:txBody>
          <a:bodyPr/>
          <a:lstStyle/>
          <a:p>
            <a:fld id="{44964EA1-73E4-450A-B048-4E823C9F5AEC}" type="datetimeFigureOut">
              <a:rPr lang="en-MY" smtClean="0"/>
              <a:t>3/12/2024</a:t>
            </a:fld>
            <a:endParaRPr lang="en-MY"/>
          </a:p>
        </p:txBody>
      </p:sp>
      <p:sp>
        <p:nvSpPr>
          <p:cNvPr id="5" name="Footer Placeholder 4">
            <a:extLst>
              <a:ext uri="{FF2B5EF4-FFF2-40B4-BE49-F238E27FC236}">
                <a16:creationId xmlns:a16="http://schemas.microsoft.com/office/drawing/2014/main" id="{6E0624AF-4F11-9FFC-917C-2ABC4C93B881}"/>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B77FE46B-A542-D1A9-0F5D-63E1AEDF6A89}"/>
              </a:ext>
            </a:extLst>
          </p:cNvPr>
          <p:cNvSpPr>
            <a:spLocks noGrp="1"/>
          </p:cNvSpPr>
          <p:nvPr>
            <p:ph type="sldNum" sz="quarter" idx="12"/>
          </p:nvPr>
        </p:nvSpPr>
        <p:spPr/>
        <p:txBody>
          <a:bodyPr/>
          <a:lstStyle/>
          <a:p>
            <a:fld id="{AB279B35-A442-476A-95C0-2D744BFCC31A}" type="slidenum">
              <a:rPr lang="en-MY" smtClean="0"/>
              <a:t>‹#›</a:t>
            </a:fld>
            <a:endParaRPr lang="en-MY"/>
          </a:p>
        </p:txBody>
      </p:sp>
    </p:spTree>
    <p:extLst>
      <p:ext uri="{BB962C8B-B14F-4D97-AF65-F5344CB8AC3E}">
        <p14:creationId xmlns:p14="http://schemas.microsoft.com/office/powerpoint/2010/main" val="30791601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59A53-A0D5-D34E-7C18-4636584F78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MY"/>
          </a:p>
        </p:txBody>
      </p:sp>
      <p:sp>
        <p:nvSpPr>
          <p:cNvPr id="3" name="Subtitle 2">
            <a:extLst>
              <a:ext uri="{FF2B5EF4-FFF2-40B4-BE49-F238E27FC236}">
                <a16:creationId xmlns:a16="http://schemas.microsoft.com/office/drawing/2014/main" id="{E3A13607-7CCC-2E1A-59C1-42E4FC4B25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MY"/>
          </a:p>
        </p:txBody>
      </p:sp>
      <p:sp>
        <p:nvSpPr>
          <p:cNvPr id="4" name="Date Placeholder 3">
            <a:extLst>
              <a:ext uri="{FF2B5EF4-FFF2-40B4-BE49-F238E27FC236}">
                <a16:creationId xmlns:a16="http://schemas.microsoft.com/office/drawing/2014/main" id="{957715B9-284F-0065-A875-D6FCBCFB9434}"/>
              </a:ext>
            </a:extLst>
          </p:cNvPr>
          <p:cNvSpPr>
            <a:spLocks noGrp="1"/>
          </p:cNvSpPr>
          <p:nvPr>
            <p:ph type="dt" sz="half" idx="10"/>
          </p:nvPr>
        </p:nvSpPr>
        <p:spPr/>
        <p:txBody>
          <a:bodyPr/>
          <a:lstStyle/>
          <a:p>
            <a:fld id="{12241623-A064-4BED-B073-BA4D61433402}" type="datetime1">
              <a:rPr lang="en-US" smtClean="0"/>
              <a:t>12/3/2024</a:t>
            </a:fld>
            <a:endParaRPr lang="en-US" dirty="0"/>
          </a:p>
        </p:txBody>
      </p:sp>
      <p:sp>
        <p:nvSpPr>
          <p:cNvPr id="5" name="Footer Placeholder 4">
            <a:extLst>
              <a:ext uri="{FF2B5EF4-FFF2-40B4-BE49-F238E27FC236}">
                <a16:creationId xmlns:a16="http://schemas.microsoft.com/office/drawing/2014/main" id="{26049A2C-C621-6C8C-4AD8-2FD47B29AD4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C7FDF7A-550D-E5B8-152F-5551510CE600}"/>
              </a:ext>
            </a:extLst>
          </p:cNvPr>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3901063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64CA0-5DCA-EF22-F40F-83BDA6C1A999}"/>
              </a:ext>
            </a:extLst>
          </p:cNvPr>
          <p:cNvSpPr>
            <a:spLocks noGrp="1"/>
          </p:cNvSpPr>
          <p:nvPr>
            <p:ph type="title"/>
          </p:nvPr>
        </p:nvSpPr>
        <p:spPr/>
        <p:txBody>
          <a:bodyPr/>
          <a:lstStyle/>
          <a:p>
            <a:r>
              <a:rPr lang="en-US"/>
              <a:t>Click to edit Master title style</a:t>
            </a:r>
            <a:endParaRPr lang="en-MY"/>
          </a:p>
        </p:txBody>
      </p:sp>
      <p:sp>
        <p:nvSpPr>
          <p:cNvPr id="3" name="Content Placeholder 2">
            <a:extLst>
              <a:ext uri="{FF2B5EF4-FFF2-40B4-BE49-F238E27FC236}">
                <a16:creationId xmlns:a16="http://schemas.microsoft.com/office/drawing/2014/main" id="{6D8BF4CA-510B-7C6A-171B-3B6B3E27E25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7EE88341-07D1-86F3-5E49-BACE939FB826}"/>
              </a:ext>
            </a:extLst>
          </p:cNvPr>
          <p:cNvSpPr>
            <a:spLocks noGrp="1"/>
          </p:cNvSpPr>
          <p:nvPr>
            <p:ph type="dt" sz="half" idx="10"/>
          </p:nvPr>
        </p:nvSpPr>
        <p:spPr/>
        <p:txBody>
          <a:bodyPr/>
          <a:lstStyle/>
          <a:p>
            <a:fld id="{22F3E5F3-28EE-488F-BD53-B744C06C3DEC}" type="datetime1">
              <a:rPr lang="en-US" smtClean="0"/>
              <a:t>12/3/2024</a:t>
            </a:fld>
            <a:endParaRPr lang="en-US" dirty="0"/>
          </a:p>
        </p:txBody>
      </p:sp>
      <p:sp>
        <p:nvSpPr>
          <p:cNvPr id="5" name="Footer Placeholder 4">
            <a:extLst>
              <a:ext uri="{FF2B5EF4-FFF2-40B4-BE49-F238E27FC236}">
                <a16:creationId xmlns:a16="http://schemas.microsoft.com/office/drawing/2014/main" id="{31984726-7749-0F76-5D83-439505C2668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64E6EC4-4D67-D1E0-D5F2-8CBEA1A8C6FF}"/>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9009880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FD6CD-AB90-0D27-5F0A-BA1B0C3ED97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MY"/>
          </a:p>
        </p:txBody>
      </p:sp>
      <p:sp>
        <p:nvSpPr>
          <p:cNvPr id="3" name="Text Placeholder 2">
            <a:extLst>
              <a:ext uri="{FF2B5EF4-FFF2-40B4-BE49-F238E27FC236}">
                <a16:creationId xmlns:a16="http://schemas.microsoft.com/office/drawing/2014/main" id="{84A3DDD1-2059-AB05-901F-81B37C05B6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955D084-ADE1-A88F-523A-847556246E3A}"/>
              </a:ext>
            </a:extLst>
          </p:cNvPr>
          <p:cNvSpPr>
            <a:spLocks noGrp="1"/>
          </p:cNvSpPr>
          <p:nvPr>
            <p:ph type="dt" sz="half" idx="10"/>
          </p:nvPr>
        </p:nvSpPr>
        <p:spPr/>
        <p:txBody>
          <a:bodyPr/>
          <a:lstStyle/>
          <a:p>
            <a:fld id="{E72EB70D-CD01-44DA-83B3-8FEB3383D307}" type="datetime1">
              <a:rPr lang="en-US" smtClean="0"/>
              <a:t>12/3/2024</a:t>
            </a:fld>
            <a:endParaRPr lang="en-US" dirty="0"/>
          </a:p>
        </p:txBody>
      </p:sp>
      <p:sp>
        <p:nvSpPr>
          <p:cNvPr id="5" name="Footer Placeholder 4">
            <a:extLst>
              <a:ext uri="{FF2B5EF4-FFF2-40B4-BE49-F238E27FC236}">
                <a16:creationId xmlns:a16="http://schemas.microsoft.com/office/drawing/2014/main" id="{A2EC5CCE-FD8E-5778-FD71-992FBA3F409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4E14D37-9FB7-BB66-A609-FD80EB787B99}"/>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4194276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9F7F9-F567-05BC-EA4F-FD0B98ED4F30}"/>
              </a:ext>
            </a:extLst>
          </p:cNvPr>
          <p:cNvSpPr>
            <a:spLocks noGrp="1"/>
          </p:cNvSpPr>
          <p:nvPr>
            <p:ph type="title"/>
          </p:nvPr>
        </p:nvSpPr>
        <p:spPr/>
        <p:txBody>
          <a:bodyPr/>
          <a:lstStyle/>
          <a:p>
            <a:r>
              <a:rPr lang="en-US"/>
              <a:t>Click to edit Master title style</a:t>
            </a:r>
            <a:endParaRPr lang="en-MY"/>
          </a:p>
        </p:txBody>
      </p:sp>
      <p:sp>
        <p:nvSpPr>
          <p:cNvPr id="3" name="Content Placeholder 2">
            <a:extLst>
              <a:ext uri="{FF2B5EF4-FFF2-40B4-BE49-F238E27FC236}">
                <a16:creationId xmlns:a16="http://schemas.microsoft.com/office/drawing/2014/main" id="{7483049B-B4EF-7650-22BE-3A2ADA1F439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Content Placeholder 3">
            <a:extLst>
              <a:ext uri="{FF2B5EF4-FFF2-40B4-BE49-F238E27FC236}">
                <a16:creationId xmlns:a16="http://schemas.microsoft.com/office/drawing/2014/main" id="{FEADBC42-A7B6-5317-562D-066212875EC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Date Placeholder 4">
            <a:extLst>
              <a:ext uri="{FF2B5EF4-FFF2-40B4-BE49-F238E27FC236}">
                <a16:creationId xmlns:a16="http://schemas.microsoft.com/office/drawing/2014/main" id="{56B03D49-D1D5-EF33-C615-6CB805A1DA10}"/>
              </a:ext>
            </a:extLst>
          </p:cNvPr>
          <p:cNvSpPr>
            <a:spLocks noGrp="1"/>
          </p:cNvSpPr>
          <p:nvPr>
            <p:ph type="dt" sz="half" idx="10"/>
          </p:nvPr>
        </p:nvSpPr>
        <p:spPr/>
        <p:txBody>
          <a:bodyPr/>
          <a:lstStyle/>
          <a:p>
            <a:fld id="{D0158CFD-9357-46BE-A189-D637A67C8730}" type="datetime1">
              <a:rPr lang="en-US" smtClean="0"/>
              <a:t>12/3/2024</a:t>
            </a:fld>
            <a:endParaRPr lang="en-US" dirty="0"/>
          </a:p>
        </p:txBody>
      </p:sp>
      <p:sp>
        <p:nvSpPr>
          <p:cNvPr id="6" name="Footer Placeholder 5">
            <a:extLst>
              <a:ext uri="{FF2B5EF4-FFF2-40B4-BE49-F238E27FC236}">
                <a16:creationId xmlns:a16="http://schemas.microsoft.com/office/drawing/2014/main" id="{33946FD0-B195-0EB4-5FD2-32FFD8B7DB9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37EF3E3-80EC-FC68-7A43-9C93D6F5449F}"/>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5127047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7D7337-16D9-D08B-0E24-90DE06FAC3A0}"/>
              </a:ext>
            </a:extLst>
          </p:cNvPr>
          <p:cNvSpPr>
            <a:spLocks noGrp="1"/>
          </p:cNvSpPr>
          <p:nvPr>
            <p:ph type="title"/>
          </p:nvPr>
        </p:nvSpPr>
        <p:spPr>
          <a:xfrm>
            <a:off x="839788" y="365125"/>
            <a:ext cx="10515600" cy="1325563"/>
          </a:xfrm>
        </p:spPr>
        <p:txBody>
          <a:bodyPr/>
          <a:lstStyle/>
          <a:p>
            <a:r>
              <a:rPr lang="en-US"/>
              <a:t>Click to edit Master title style</a:t>
            </a:r>
            <a:endParaRPr lang="en-MY"/>
          </a:p>
        </p:txBody>
      </p:sp>
      <p:sp>
        <p:nvSpPr>
          <p:cNvPr id="3" name="Text Placeholder 2">
            <a:extLst>
              <a:ext uri="{FF2B5EF4-FFF2-40B4-BE49-F238E27FC236}">
                <a16:creationId xmlns:a16="http://schemas.microsoft.com/office/drawing/2014/main" id="{B0098E63-4DFB-5ADF-2BBF-4AED9A34F2C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83C5EBE-539D-AA0E-3160-2CE7D879605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Text Placeholder 4">
            <a:extLst>
              <a:ext uri="{FF2B5EF4-FFF2-40B4-BE49-F238E27FC236}">
                <a16:creationId xmlns:a16="http://schemas.microsoft.com/office/drawing/2014/main" id="{3A63D4EB-D57D-05C2-AC7F-6AEF38154AF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1425889-347B-4817-EDD9-FF03565FB67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7" name="Date Placeholder 6">
            <a:extLst>
              <a:ext uri="{FF2B5EF4-FFF2-40B4-BE49-F238E27FC236}">
                <a16:creationId xmlns:a16="http://schemas.microsoft.com/office/drawing/2014/main" id="{650FE5DE-44E6-69C3-402B-5B6B9F4E25AB}"/>
              </a:ext>
            </a:extLst>
          </p:cNvPr>
          <p:cNvSpPr>
            <a:spLocks noGrp="1"/>
          </p:cNvSpPr>
          <p:nvPr>
            <p:ph type="dt" sz="half" idx="10"/>
          </p:nvPr>
        </p:nvSpPr>
        <p:spPr/>
        <p:txBody>
          <a:bodyPr/>
          <a:lstStyle/>
          <a:p>
            <a:fld id="{7B4742EE-B331-4632-BD10-A82FED6B6FC0}" type="datetime1">
              <a:rPr lang="en-US" smtClean="0"/>
              <a:t>12/3/2024</a:t>
            </a:fld>
            <a:endParaRPr lang="en-US" dirty="0"/>
          </a:p>
        </p:txBody>
      </p:sp>
      <p:sp>
        <p:nvSpPr>
          <p:cNvPr id="8" name="Footer Placeholder 7">
            <a:extLst>
              <a:ext uri="{FF2B5EF4-FFF2-40B4-BE49-F238E27FC236}">
                <a16:creationId xmlns:a16="http://schemas.microsoft.com/office/drawing/2014/main" id="{8B886102-2C42-13C4-A5CD-81DD6A3D1EE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F2DCC12-51D4-B638-5CFC-1A97E97DBE14}"/>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5966257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519BF-20BE-3D87-EB33-1A8F111771CA}"/>
              </a:ext>
            </a:extLst>
          </p:cNvPr>
          <p:cNvSpPr>
            <a:spLocks noGrp="1"/>
          </p:cNvSpPr>
          <p:nvPr>
            <p:ph type="title"/>
          </p:nvPr>
        </p:nvSpPr>
        <p:spPr/>
        <p:txBody>
          <a:bodyPr/>
          <a:lstStyle/>
          <a:p>
            <a:r>
              <a:rPr lang="en-US"/>
              <a:t>Click to edit Master title style</a:t>
            </a:r>
            <a:endParaRPr lang="en-MY"/>
          </a:p>
        </p:txBody>
      </p:sp>
      <p:sp>
        <p:nvSpPr>
          <p:cNvPr id="3" name="Date Placeholder 2">
            <a:extLst>
              <a:ext uri="{FF2B5EF4-FFF2-40B4-BE49-F238E27FC236}">
                <a16:creationId xmlns:a16="http://schemas.microsoft.com/office/drawing/2014/main" id="{F60D3DD5-F2A3-0E26-6D3F-02D784D29BFC}"/>
              </a:ext>
            </a:extLst>
          </p:cNvPr>
          <p:cNvSpPr>
            <a:spLocks noGrp="1"/>
          </p:cNvSpPr>
          <p:nvPr>
            <p:ph type="dt" sz="half" idx="10"/>
          </p:nvPr>
        </p:nvSpPr>
        <p:spPr/>
        <p:txBody>
          <a:bodyPr/>
          <a:lstStyle/>
          <a:p>
            <a:fld id="{451BA835-D13F-49F4-8F11-5D576AC65FAD}" type="datetime1">
              <a:rPr lang="en-US" smtClean="0"/>
              <a:t>12/3/2024</a:t>
            </a:fld>
            <a:endParaRPr lang="en-US" dirty="0"/>
          </a:p>
        </p:txBody>
      </p:sp>
      <p:sp>
        <p:nvSpPr>
          <p:cNvPr id="4" name="Footer Placeholder 3">
            <a:extLst>
              <a:ext uri="{FF2B5EF4-FFF2-40B4-BE49-F238E27FC236}">
                <a16:creationId xmlns:a16="http://schemas.microsoft.com/office/drawing/2014/main" id="{C3BFC8D8-915A-E96C-B922-B42DD43CEAB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0DF08CB-F1E5-245B-83F4-C088386FAC81}"/>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3398923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1994C8-1104-99A2-B5AD-B184A0ECB920}"/>
              </a:ext>
            </a:extLst>
          </p:cNvPr>
          <p:cNvSpPr>
            <a:spLocks noGrp="1"/>
          </p:cNvSpPr>
          <p:nvPr>
            <p:ph type="dt" sz="half" idx="10"/>
          </p:nvPr>
        </p:nvSpPr>
        <p:spPr/>
        <p:txBody>
          <a:bodyPr/>
          <a:lstStyle/>
          <a:p>
            <a:fld id="{ADBD1799-ACB5-4CB2-86A2-5C574F1C8706}" type="datetime1">
              <a:rPr lang="en-US" smtClean="0"/>
              <a:t>12/3/2024</a:t>
            </a:fld>
            <a:endParaRPr lang="en-US" dirty="0"/>
          </a:p>
        </p:txBody>
      </p:sp>
      <p:sp>
        <p:nvSpPr>
          <p:cNvPr id="3" name="Footer Placeholder 2">
            <a:extLst>
              <a:ext uri="{FF2B5EF4-FFF2-40B4-BE49-F238E27FC236}">
                <a16:creationId xmlns:a16="http://schemas.microsoft.com/office/drawing/2014/main" id="{E8F6E5BB-3917-9D36-96C7-5DD5CB0D08C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E7E12179-5496-7BD2-2E02-D7F2F7C9ABA3}"/>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511803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1CBCC-957E-5D49-4408-937A65FC87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Y"/>
          </a:p>
        </p:txBody>
      </p:sp>
      <p:sp>
        <p:nvSpPr>
          <p:cNvPr id="3" name="Content Placeholder 2">
            <a:extLst>
              <a:ext uri="{FF2B5EF4-FFF2-40B4-BE49-F238E27FC236}">
                <a16:creationId xmlns:a16="http://schemas.microsoft.com/office/drawing/2014/main" id="{20EADED4-2A0E-89B9-7DB6-FBE50E2741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Text Placeholder 3">
            <a:extLst>
              <a:ext uri="{FF2B5EF4-FFF2-40B4-BE49-F238E27FC236}">
                <a16:creationId xmlns:a16="http://schemas.microsoft.com/office/drawing/2014/main" id="{FD84643C-492D-AE24-5091-3D18B9ABA7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7E06F4-9BA6-E000-08C0-3538DE983DF6}"/>
              </a:ext>
            </a:extLst>
          </p:cNvPr>
          <p:cNvSpPr>
            <a:spLocks noGrp="1"/>
          </p:cNvSpPr>
          <p:nvPr>
            <p:ph type="dt" sz="half" idx="10"/>
          </p:nvPr>
        </p:nvSpPr>
        <p:spPr/>
        <p:txBody>
          <a:bodyPr/>
          <a:lstStyle/>
          <a:p>
            <a:fld id="{ED5DD0D6-7A82-473E-879B-C6ECD6CCCFEC}" type="datetime1">
              <a:rPr lang="en-US" smtClean="0"/>
              <a:t>12/3/2024</a:t>
            </a:fld>
            <a:endParaRPr lang="en-US" dirty="0"/>
          </a:p>
        </p:txBody>
      </p:sp>
      <p:sp>
        <p:nvSpPr>
          <p:cNvPr id="6" name="Footer Placeholder 5">
            <a:extLst>
              <a:ext uri="{FF2B5EF4-FFF2-40B4-BE49-F238E27FC236}">
                <a16:creationId xmlns:a16="http://schemas.microsoft.com/office/drawing/2014/main" id="{711BB60A-ADA1-8ED2-1192-CC065F3E940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251A8F6-A029-BEDF-37B6-1D7C4367F1F9}"/>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92981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0C38E-CFD7-2BF0-F673-8C4BB27E3126}"/>
              </a:ext>
            </a:extLst>
          </p:cNvPr>
          <p:cNvSpPr>
            <a:spLocks noGrp="1"/>
          </p:cNvSpPr>
          <p:nvPr>
            <p:ph type="title"/>
          </p:nvPr>
        </p:nvSpPr>
        <p:spPr/>
        <p:txBody>
          <a:bodyPr/>
          <a:lstStyle/>
          <a:p>
            <a:r>
              <a:rPr lang="en-US"/>
              <a:t>Click to edit Master title style</a:t>
            </a:r>
            <a:endParaRPr lang="en-MY"/>
          </a:p>
        </p:txBody>
      </p:sp>
      <p:sp>
        <p:nvSpPr>
          <p:cNvPr id="3" name="Content Placeholder 2">
            <a:extLst>
              <a:ext uri="{FF2B5EF4-FFF2-40B4-BE49-F238E27FC236}">
                <a16:creationId xmlns:a16="http://schemas.microsoft.com/office/drawing/2014/main" id="{FFA713D5-F50A-9BEF-7DBA-ADDFE0B77C5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61C86F02-437C-452F-CE95-C36C82755352}"/>
              </a:ext>
            </a:extLst>
          </p:cNvPr>
          <p:cNvSpPr>
            <a:spLocks noGrp="1"/>
          </p:cNvSpPr>
          <p:nvPr>
            <p:ph type="dt" sz="half" idx="10"/>
          </p:nvPr>
        </p:nvSpPr>
        <p:spPr/>
        <p:txBody>
          <a:bodyPr/>
          <a:lstStyle/>
          <a:p>
            <a:fld id="{44964EA1-73E4-450A-B048-4E823C9F5AEC}" type="datetimeFigureOut">
              <a:rPr lang="en-MY" smtClean="0"/>
              <a:t>3/12/2024</a:t>
            </a:fld>
            <a:endParaRPr lang="en-MY"/>
          </a:p>
        </p:txBody>
      </p:sp>
      <p:sp>
        <p:nvSpPr>
          <p:cNvPr id="5" name="Footer Placeholder 4">
            <a:extLst>
              <a:ext uri="{FF2B5EF4-FFF2-40B4-BE49-F238E27FC236}">
                <a16:creationId xmlns:a16="http://schemas.microsoft.com/office/drawing/2014/main" id="{1DBD1CD9-A412-13F8-EE97-793F0E91D479}"/>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2C4372D0-E776-B94A-82F0-DC826DD88CB3}"/>
              </a:ext>
            </a:extLst>
          </p:cNvPr>
          <p:cNvSpPr>
            <a:spLocks noGrp="1"/>
          </p:cNvSpPr>
          <p:nvPr>
            <p:ph type="sldNum" sz="quarter" idx="12"/>
          </p:nvPr>
        </p:nvSpPr>
        <p:spPr/>
        <p:txBody>
          <a:bodyPr/>
          <a:lstStyle/>
          <a:p>
            <a:fld id="{AB279B35-A442-476A-95C0-2D744BFCC31A}" type="slidenum">
              <a:rPr lang="en-MY" smtClean="0"/>
              <a:t>‹#›</a:t>
            </a:fld>
            <a:endParaRPr lang="en-MY"/>
          </a:p>
        </p:txBody>
      </p:sp>
    </p:spTree>
    <p:extLst>
      <p:ext uri="{BB962C8B-B14F-4D97-AF65-F5344CB8AC3E}">
        <p14:creationId xmlns:p14="http://schemas.microsoft.com/office/powerpoint/2010/main" val="41498097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A2891-B2E5-F7B4-2FAF-E76630C3E1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Y"/>
          </a:p>
        </p:txBody>
      </p:sp>
      <p:sp>
        <p:nvSpPr>
          <p:cNvPr id="3" name="Picture Placeholder 2">
            <a:extLst>
              <a:ext uri="{FF2B5EF4-FFF2-40B4-BE49-F238E27FC236}">
                <a16:creationId xmlns:a16="http://schemas.microsoft.com/office/drawing/2014/main" id="{0F6B2E61-4F03-8964-7AEF-D478D6051E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a:extLst>
              <a:ext uri="{FF2B5EF4-FFF2-40B4-BE49-F238E27FC236}">
                <a16:creationId xmlns:a16="http://schemas.microsoft.com/office/drawing/2014/main" id="{802D12E6-6612-A22D-7F79-27AEB7F874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B83646-AD99-7BD6-A697-3D454D94CFC9}"/>
              </a:ext>
            </a:extLst>
          </p:cNvPr>
          <p:cNvSpPr>
            <a:spLocks noGrp="1"/>
          </p:cNvSpPr>
          <p:nvPr>
            <p:ph type="dt" sz="half" idx="10"/>
          </p:nvPr>
        </p:nvSpPr>
        <p:spPr/>
        <p:txBody>
          <a:bodyPr/>
          <a:lstStyle/>
          <a:p>
            <a:fld id="{D4605E03-BC17-41A7-854C-DFAB672737DC}" type="datetime1">
              <a:rPr lang="en-US" smtClean="0"/>
              <a:t>12/3/2024</a:t>
            </a:fld>
            <a:endParaRPr lang="en-US" dirty="0"/>
          </a:p>
        </p:txBody>
      </p:sp>
      <p:sp>
        <p:nvSpPr>
          <p:cNvPr id="6" name="Footer Placeholder 5">
            <a:extLst>
              <a:ext uri="{FF2B5EF4-FFF2-40B4-BE49-F238E27FC236}">
                <a16:creationId xmlns:a16="http://schemas.microsoft.com/office/drawing/2014/main" id="{3C1720F5-C56C-CBAD-5F49-7D2A7C6EA2D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F4641A5-760A-074B-CBD5-98D2DB4D29BD}"/>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022173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07796-5520-9DA4-BBE0-F40E97FD8A22}"/>
              </a:ext>
            </a:extLst>
          </p:cNvPr>
          <p:cNvSpPr>
            <a:spLocks noGrp="1"/>
          </p:cNvSpPr>
          <p:nvPr>
            <p:ph type="title"/>
          </p:nvPr>
        </p:nvSpPr>
        <p:spPr/>
        <p:txBody>
          <a:bodyPr/>
          <a:lstStyle/>
          <a:p>
            <a:r>
              <a:rPr lang="en-US"/>
              <a:t>Click to edit Master title style</a:t>
            </a:r>
            <a:endParaRPr lang="en-MY"/>
          </a:p>
        </p:txBody>
      </p:sp>
      <p:sp>
        <p:nvSpPr>
          <p:cNvPr id="3" name="Vertical Text Placeholder 2">
            <a:extLst>
              <a:ext uri="{FF2B5EF4-FFF2-40B4-BE49-F238E27FC236}">
                <a16:creationId xmlns:a16="http://schemas.microsoft.com/office/drawing/2014/main" id="{D65AAE4F-ECCB-5CBE-32B5-03C4D5A2E38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093D6EC8-27C6-FFE6-23EB-A4E10B00618C}"/>
              </a:ext>
            </a:extLst>
          </p:cNvPr>
          <p:cNvSpPr>
            <a:spLocks noGrp="1"/>
          </p:cNvSpPr>
          <p:nvPr>
            <p:ph type="dt" sz="half" idx="10"/>
          </p:nvPr>
        </p:nvSpPr>
        <p:spPr/>
        <p:txBody>
          <a:bodyPr/>
          <a:lstStyle/>
          <a:p>
            <a:fld id="{6F86ED0C-1DA7-41F0-94CF-6218B1FEDFF1}" type="datetime1">
              <a:rPr lang="en-US" smtClean="0"/>
              <a:t>12/3/2024</a:t>
            </a:fld>
            <a:endParaRPr lang="en-US" dirty="0"/>
          </a:p>
        </p:txBody>
      </p:sp>
      <p:sp>
        <p:nvSpPr>
          <p:cNvPr id="5" name="Footer Placeholder 4">
            <a:extLst>
              <a:ext uri="{FF2B5EF4-FFF2-40B4-BE49-F238E27FC236}">
                <a16:creationId xmlns:a16="http://schemas.microsoft.com/office/drawing/2014/main" id="{F9C44F39-F76F-0C5B-C12B-A6DB268062A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F190030-E332-121B-A083-548C04F5ADD1}"/>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517144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76CBDBA-2F2A-8D6A-C9F8-F2974F0E047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MY"/>
          </a:p>
        </p:txBody>
      </p:sp>
      <p:sp>
        <p:nvSpPr>
          <p:cNvPr id="3" name="Vertical Text Placeholder 2">
            <a:extLst>
              <a:ext uri="{FF2B5EF4-FFF2-40B4-BE49-F238E27FC236}">
                <a16:creationId xmlns:a16="http://schemas.microsoft.com/office/drawing/2014/main" id="{0FA94925-E0BD-31FD-FBE3-8D818A094E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9739928A-51CD-C5DF-E173-1857BF46433B}"/>
              </a:ext>
            </a:extLst>
          </p:cNvPr>
          <p:cNvSpPr>
            <a:spLocks noGrp="1"/>
          </p:cNvSpPr>
          <p:nvPr>
            <p:ph type="dt" sz="half" idx="10"/>
          </p:nvPr>
        </p:nvSpPr>
        <p:spPr/>
        <p:txBody>
          <a:bodyPr/>
          <a:lstStyle/>
          <a:p>
            <a:fld id="{EECF02AB-6034-4B88-BC5A-7C17CB0EF809}" type="datetime1">
              <a:rPr lang="en-US" smtClean="0"/>
              <a:t>12/3/2024</a:t>
            </a:fld>
            <a:endParaRPr lang="en-US" dirty="0"/>
          </a:p>
        </p:txBody>
      </p:sp>
      <p:sp>
        <p:nvSpPr>
          <p:cNvPr id="5" name="Footer Placeholder 4">
            <a:extLst>
              <a:ext uri="{FF2B5EF4-FFF2-40B4-BE49-F238E27FC236}">
                <a16:creationId xmlns:a16="http://schemas.microsoft.com/office/drawing/2014/main" id="{AFF72414-1697-2158-4152-612C7440E3D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77FFBE9-7CCB-5E47-FB47-11A11AB81C3B}"/>
              </a:ext>
            </a:extLst>
          </p:cNvPr>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1533633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9E39F-B718-90A1-A434-DD6C353F603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MY"/>
          </a:p>
        </p:txBody>
      </p:sp>
      <p:sp>
        <p:nvSpPr>
          <p:cNvPr id="3" name="Text Placeholder 2">
            <a:extLst>
              <a:ext uri="{FF2B5EF4-FFF2-40B4-BE49-F238E27FC236}">
                <a16:creationId xmlns:a16="http://schemas.microsoft.com/office/drawing/2014/main" id="{ED6063C6-92DB-DBA2-7B52-15EC93B9CA4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CBAFA1D-BEBD-7C07-3C20-DF5CFC83F5E4}"/>
              </a:ext>
            </a:extLst>
          </p:cNvPr>
          <p:cNvSpPr>
            <a:spLocks noGrp="1"/>
          </p:cNvSpPr>
          <p:nvPr>
            <p:ph type="dt" sz="half" idx="10"/>
          </p:nvPr>
        </p:nvSpPr>
        <p:spPr/>
        <p:txBody>
          <a:bodyPr/>
          <a:lstStyle/>
          <a:p>
            <a:fld id="{44964EA1-73E4-450A-B048-4E823C9F5AEC}" type="datetimeFigureOut">
              <a:rPr lang="en-MY" smtClean="0"/>
              <a:t>3/12/2024</a:t>
            </a:fld>
            <a:endParaRPr lang="en-MY"/>
          </a:p>
        </p:txBody>
      </p:sp>
      <p:sp>
        <p:nvSpPr>
          <p:cNvPr id="5" name="Footer Placeholder 4">
            <a:extLst>
              <a:ext uri="{FF2B5EF4-FFF2-40B4-BE49-F238E27FC236}">
                <a16:creationId xmlns:a16="http://schemas.microsoft.com/office/drawing/2014/main" id="{4157993F-0701-6188-9769-C6ED6563FEA8}"/>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9A23D108-42DA-40A2-7591-B5304547BA75}"/>
              </a:ext>
            </a:extLst>
          </p:cNvPr>
          <p:cNvSpPr>
            <a:spLocks noGrp="1"/>
          </p:cNvSpPr>
          <p:nvPr>
            <p:ph type="sldNum" sz="quarter" idx="12"/>
          </p:nvPr>
        </p:nvSpPr>
        <p:spPr/>
        <p:txBody>
          <a:bodyPr/>
          <a:lstStyle/>
          <a:p>
            <a:fld id="{AB279B35-A442-476A-95C0-2D744BFCC31A}" type="slidenum">
              <a:rPr lang="en-MY" smtClean="0"/>
              <a:t>‹#›</a:t>
            </a:fld>
            <a:endParaRPr lang="en-MY"/>
          </a:p>
        </p:txBody>
      </p:sp>
    </p:spTree>
    <p:extLst>
      <p:ext uri="{BB962C8B-B14F-4D97-AF65-F5344CB8AC3E}">
        <p14:creationId xmlns:p14="http://schemas.microsoft.com/office/powerpoint/2010/main" val="1668806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23708-BFDF-E28A-716A-836367A636A5}"/>
              </a:ext>
            </a:extLst>
          </p:cNvPr>
          <p:cNvSpPr>
            <a:spLocks noGrp="1"/>
          </p:cNvSpPr>
          <p:nvPr>
            <p:ph type="title"/>
          </p:nvPr>
        </p:nvSpPr>
        <p:spPr/>
        <p:txBody>
          <a:bodyPr/>
          <a:lstStyle/>
          <a:p>
            <a:r>
              <a:rPr lang="en-US"/>
              <a:t>Click to edit Master title style</a:t>
            </a:r>
            <a:endParaRPr lang="en-MY"/>
          </a:p>
        </p:txBody>
      </p:sp>
      <p:sp>
        <p:nvSpPr>
          <p:cNvPr id="3" name="Content Placeholder 2">
            <a:extLst>
              <a:ext uri="{FF2B5EF4-FFF2-40B4-BE49-F238E27FC236}">
                <a16:creationId xmlns:a16="http://schemas.microsoft.com/office/drawing/2014/main" id="{3DCD096F-DC8A-0E3D-CE99-ACB763B46C5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Content Placeholder 3">
            <a:extLst>
              <a:ext uri="{FF2B5EF4-FFF2-40B4-BE49-F238E27FC236}">
                <a16:creationId xmlns:a16="http://schemas.microsoft.com/office/drawing/2014/main" id="{53B6384C-8821-75DF-186A-9685B2D5CE7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Date Placeholder 4">
            <a:extLst>
              <a:ext uri="{FF2B5EF4-FFF2-40B4-BE49-F238E27FC236}">
                <a16:creationId xmlns:a16="http://schemas.microsoft.com/office/drawing/2014/main" id="{53853C35-0362-A264-72C1-74759DAA4392}"/>
              </a:ext>
            </a:extLst>
          </p:cNvPr>
          <p:cNvSpPr>
            <a:spLocks noGrp="1"/>
          </p:cNvSpPr>
          <p:nvPr>
            <p:ph type="dt" sz="half" idx="10"/>
          </p:nvPr>
        </p:nvSpPr>
        <p:spPr/>
        <p:txBody>
          <a:bodyPr/>
          <a:lstStyle/>
          <a:p>
            <a:fld id="{44964EA1-73E4-450A-B048-4E823C9F5AEC}" type="datetimeFigureOut">
              <a:rPr lang="en-MY" smtClean="0"/>
              <a:t>3/12/2024</a:t>
            </a:fld>
            <a:endParaRPr lang="en-MY"/>
          </a:p>
        </p:txBody>
      </p:sp>
      <p:sp>
        <p:nvSpPr>
          <p:cNvPr id="6" name="Footer Placeholder 5">
            <a:extLst>
              <a:ext uri="{FF2B5EF4-FFF2-40B4-BE49-F238E27FC236}">
                <a16:creationId xmlns:a16="http://schemas.microsoft.com/office/drawing/2014/main" id="{EED52BC6-2AE9-7FD4-1058-C85263AE4F83}"/>
              </a:ext>
            </a:extLst>
          </p:cNvPr>
          <p:cNvSpPr>
            <a:spLocks noGrp="1"/>
          </p:cNvSpPr>
          <p:nvPr>
            <p:ph type="ftr" sz="quarter" idx="11"/>
          </p:nvPr>
        </p:nvSpPr>
        <p:spPr/>
        <p:txBody>
          <a:bodyPr/>
          <a:lstStyle/>
          <a:p>
            <a:endParaRPr lang="en-MY"/>
          </a:p>
        </p:txBody>
      </p:sp>
      <p:sp>
        <p:nvSpPr>
          <p:cNvPr id="7" name="Slide Number Placeholder 6">
            <a:extLst>
              <a:ext uri="{FF2B5EF4-FFF2-40B4-BE49-F238E27FC236}">
                <a16:creationId xmlns:a16="http://schemas.microsoft.com/office/drawing/2014/main" id="{6CCD49AC-522A-0788-93E4-9356959F3971}"/>
              </a:ext>
            </a:extLst>
          </p:cNvPr>
          <p:cNvSpPr>
            <a:spLocks noGrp="1"/>
          </p:cNvSpPr>
          <p:nvPr>
            <p:ph type="sldNum" sz="quarter" idx="12"/>
          </p:nvPr>
        </p:nvSpPr>
        <p:spPr/>
        <p:txBody>
          <a:bodyPr/>
          <a:lstStyle/>
          <a:p>
            <a:fld id="{AB279B35-A442-476A-95C0-2D744BFCC31A}" type="slidenum">
              <a:rPr lang="en-MY" smtClean="0"/>
              <a:t>‹#›</a:t>
            </a:fld>
            <a:endParaRPr lang="en-MY"/>
          </a:p>
        </p:txBody>
      </p:sp>
    </p:spTree>
    <p:extLst>
      <p:ext uri="{BB962C8B-B14F-4D97-AF65-F5344CB8AC3E}">
        <p14:creationId xmlns:p14="http://schemas.microsoft.com/office/powerpoint/2010/main" val="575235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7696E-CCB1-B2F1-50C0-86714EFD802E}"/>
              </a:ext>
            </a:extLst>
          </p:cNvPr>
          <p:cNvSpPr>
            <a:spLocks noGrp="1"/>
          </p:cNvSpPr>
          <p:nvPr>
            <p:ph type="title"/>
          </p:nvPr>
        </p:nvSpPr>
        <p:spPr>
          <a:xfrm>
            <a:off x="839788" y="365125"/>
            <a:ext cx="10515600" cy="1325563"/>
          </a:xfrm>
        </p:spPr>
        <p:txBody>
          <a:bodyPr/>
          <a:lstStyle/>
          <a:p>
            <a:r>
              <a:rPr lang="en-US"/>
              <a:t>Click to edit Master title style</a:t>
            </a:r>
            <a:endParaRPr lang="en-MY"/>
          </a:p>
        </p:txBody>
      </p:sp>
      <p:sp>
        <p:nvSpPr>
          <p:cNvPr id="3" name="Text Placeholder 2">
            <a:extLst>
              <a:ext uri="{FF2B5EF4-FFF2-40B4-BE49-F238E27FC236}">
                <a16:creationId xmlns:a16="http://schemas.microsoft.com/office/drawing/2014/main" id="{8F785713-B285-A0CA-B65B-D9326DC9A4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24F7DD7-B610-A3A5-3F04-25C5478D093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Text Placeholder 4">
            <a:extLst>
              <a:ext uri="{FF2B5EF4-FFF2-40B4-BE49-F238E27FC236}">
                <a16:creationId xmlns:a16="http://schemas.microsoft.com/office/drawing/2014/main" id="{BC04DBB9-CB1A-54CB-7A88-3E48FA7C70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00E56B1-0B6E-5619-8CD6-98215BCE245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7" name="Date Placeholder 6">
            <a:extLst>
              <a:ext uri="{FF2B5EF4-FFF2-40B4-BE49-F238E27FC236}">
                <a16:creationId xmlns:a16="http://schemas.microsoft.com/office/drawing/2014/main" id="{72F7F0C1-0D3A-CC87-C02F-C0BA2AB4164F}"/>
              </a:ext>
            </a:extLst>
          </p:cNvPr>
          <p:cNvSpPr>
            <a:spLocks noGrp="1"/>
          </p:cNvSpPr>
          <p:nvPr>
            <p:ph type="dt" sz="half" idx="10"/>
          </p:nvPr>
        </p:nvSpPr>
        <p:spPr/>
        <p:txBody>
          <a:bodyPr/>
          <a:lstStyle/>
          <a:p>
            <a:fld id="{44964EA1-73E4-450A-B048-4E823C9F5AEC}" type="datetimeFigureOut">
              <a:rPr lang="en-MY" smtClean="0"/>
              <a:t>3/12/2024</a:t>
            </a:fld>
            <a:endParaRPr lang="en-MY"/>
          </a:p>
        </p:txBody>
      </p:sp>
      <p:sp>
        <p:nvSpPr>
          <p:cNvPr id="8" name="Footer Placeholder 7">
            <a:extLst>
              <a:ext uri="{FF2B5EF4-FFF2-40B4-BE49-F238E27FC236}">
                <a16:creationId xmlns:a16="http://schemas.microsoft.com/office/drawing/2014/main" id="{B29A7D06-A298-22F5-BA7A-0666218052BE}"/>
              </a:ext>
            </a:extLst>
          </p:cNvPr>
          <p:cNvSpPr>
            <a:spLocks noGrp="1"/>
          </p:cNvSpPr>
          <p:nvPr>
            <p:ph type="ftr" sz="quarter" idx="11"/>
          </p:nvPr>
        </p:nvSpPr>
        <p:spPr/>
        <p:txBody>
          <a:bodyPr/>
          <a:lstStyle/>
          <a:p>
            <a:endParaRPr lang="en-MY"/>
          </a:p>
        </p:txBody>
      </p:sp>
      <p:sp>
        <p:nvSpPr>
          <p:cNvPr id="9" name="Slide Number Placeholder 8">
            <a:extLst>
              <a:ext uri="{FF2B5EF4-FFF2-40B4-BE49-F238E27FC236}">
                <a16:creationId xmlns:a16="http://schemas.microsoft.com/office/drawing/2014/main" id="{3D696439-6796-17A5-59C7-738BE817EFEC}"/>
              </a:ext>
            </a:extLst>
          </p:cNvPr>
          <p:cNvSpPr>
            <a:spLocks noGrp="1"/>
          </p:cNvSpPr>
          <p:nvPr>
            <p:ph type="sldNum" sz="quarter" idx="12"/>
          </p:nvPr>
        </p:nvSpPr>
        <p:spPr/>
        <p:txBody>
          <a:bodyPr/>
          <a:lstStyle/>
          <a:p>
            <a:fld id="{AB279B35-A442-476A-95C0-2D744BFCC31A}" type="slidenum">
              <a:rPr lang="en-MY" smtClean="0"/>
              <a:t>‹#›</a:t>
            </a:fld>
            <a:endParaRPr lang="en-MY"/>
          </a:p>
        </p:txBody>
      </p:sp>
    </p:spTree>
    <p:extLst>
      <p:ext uri="{BB962C8B-B14F-4D97-AF65-F5344CB8AC3E}">
        <p14:creationId xmlns:p14="http://schemas.microsoft.com/office/powerpoint/2010/main" val="4028757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2EF99-859A-6166-042F-CF77DCAC2DD7}"/>
              </a:ext>
            </a:extLst>
          </p:cNvPr>
          <p:cNvSpPr>
            <a:spLocks noGrp="1"/>
          </p:cNvSpPr>
          <p:nvPr>
            <p:ph type="title"/>
          </p:nvPr>
        </p:nvSpPr>
        <p:spPr/>
        <p:txBody>
          <a:bodyPr/>
          <a:lstStyle/>
          <a:p>
            <a:r>
              <a:rPr lang="en-US"/>
              <a:t>Click to edit Master title style</a:t>
            </a:r>
            <a:endParaRPr lang="en-MY"/>
          </a:p>
        </p:txBody>
      </p:sp>
      <p:sp>
        <p:nvSpPr>
          <p:cNvPr id="3" name="Date Placeholder 2">
            <a:extLst>
              <a:ext uri="{FF2B5EF4-FFF2-40B4-BE49-F238E27FC236}">
                <a16:creationId xmlns:a16="http://schemas.microsoft.com/office/drawing/2014/main" id="{FA968FB5-1712-7E43-9AA9-C3FECCE1F05A}"/>
              </a:ext>
            </a:extLst>
          </p:cNvPr>
          <p:cNvSpPr>
            <a:spLocks noGrp="1"/>
          </p:cNvSpPr>
          <p:nvPr>
            <p:ph type="dt" sz="half" idx="10"/>
          </p:nvPr>
        </p:nvSpPr>
        <p:spPr/>
        <p:txBody>
          <a:bodyPr/>
          <a:lstStyle/>
          <a:p>
            <a:fld id="{44964EA1-73E4-450A-B048-4E823C9F5AEC}" type="datetimeFigureOut">
              <a:rPr lang="en-MY" smtClean="0"/>
              <a:t>3/12/2024</a:t>
            </a:fld>
            <a:endParaRPr lang="en-MY"/>
          </a:p>
        </p:txBody>
      </p:sp>
      <p:sp>
        <p:nvSpPr>
          <p:cNvPr id="4" name="Footer Placeholder 3">
            <a:extLst>
              <a:ext uri="{FF2B5EF4-FFF2-40B4-BE49-F238E27FC236}">
                <a16:creationId xmlns:a16="http://schemas.microsoft.com/office/drawing/2014/main" id="{E5A7AD7D-2464-CB5C-6C46-C086F02B5709}"/>
              </a:ext>
            </a:extLst>
          </p:cNvPr>
          <p:cNvSpPr>
            <a:spLocks noGrp="1"/>
          </p:cNvSpPr>
          <p:nvPr>
            <p:ph type="ftr" sz="quarter" idx="11"/>
          </p:nvPr>
        </p:nvSpPr>
        <p:spPr/>
        <p:txBody>
          <a:bodyPr/>
          <a:lstStyle/>
          <a:p>
            <a:endParaRPr lang="en-MY"/>
          </a:p>
        </p:txBody>
      </p:sp>
      <p:sp>
        <p:nvSpPr>
          <p:cNvPr id="5" name="Slide Number Placeholder 4">
            <a:extLst>
              <a:ext uri="{FF2B5EF4-FFF2-40B4-BE49-F238E27FC236}">
                <a16:creationId xmlns:a16="http://schemas.microsoft.com/office/drawing/2014/main" id="{4045D391-F2F4-5BD0-EA6E-E023EACB1EF1}"/>
              </a:ext>
            </a:extLst>
          </p:cNvPr>
          <p:cNvSpPr>
            <a:spLocks noGrp="1"/>
          </p:cNvSpPr>
          <p:nvPr>
            <p:ph type="sldNum" sz="quarter" idx="12"/>
          </p:nvPr>
        </p:nvSpPr>
        <p:spPr/>
        <p:txBody>
          <a:bodyPr/>
          <a:lstStyle/>
          <a:p>
            <a:fld id="{AB279B35-A442-476A-95C0-2D744BFCC31A}" type="slidenum">
              <a:rPr lang="en-MY" smtClean="0"/>
              <a:t>‹#›</a:t>
            </a:fld>
            <a:endParaRPr lang="en-MY"/>
          </a:p>
        </p:txBody>
      </p:sp>
    </p:spTree>
    <p:extLst>
      <p:ext uri="{BB962C8B-B14F-4D97-AF65-F5344CB8AC3E}">
        <p14:creationId xmlns:p14="http://schemas.microsoft.com/office/powerpoint/2010/main" val="832776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31424C-8FE9-095E-B812-F0C3C49A9DDE}"/>
              </a:ext>
            </a:extLst>
          </p:cNvPr>
          <p:cNvSpPr>
            <a:spLocks noGrp="1"/>
          </p:cNvSpPr>
          <p:nvPr>
            <p:ph type="dt" sz="half" idx="10"/>
          </p:nvPr>
        </p:nvSpPr>
        <p:spPr/>
        <p:txBody>
          <a:bodyPr/>
          <a:lstStyle/>
          <a:p>
            <a:fld id="{44964EA1-73E4-450A-B048-4E823C9F5AEC}" type="datetimeFigureOut">
              <a:rPr lang="en-MY" smtClean="0"/>
              <a:t>3/12/2024</a:t>
            </a:fld>
            <a:endParaRPr lang="en-MY"/>
          </a:p>
        </p:txBody>
      </p:sp>
      <p:sp>
        <p:nvSpPr>
          <p:cNvPr id="3" name="Footer Placeholder 2">
            <a:extLst>
              <a:ext uri="{FF2B5EF4-FFF2-40B4-BE49-F238E27FC236}">
                <a16:creationId xmlns:a16="http://schemas.microsoft.com/office/drawing/2014/main" id="{F1DA061A-12B1-F334-A57C-613F0122C973}"/>
              </a:ext>
            </a:extLst>
          </p:cNvPr>
          <p:cNvSpPr>
            <a:spLocks noGrp="1"/>
          </p:cNvSpPr>
          <p:nvPr>
            <p:ph type="ftr" sz="quarter" idx="11"/>
          </p:nvPr>
        </p:nvSpPr>
        <p:spPr/>
        <p:txBody>
          <a:bodyPr/>
          <a:lstStyle/>
          <a:p>
            <a:endParaRPr lang="en-MY"/>
          </a:p>
        </p:txBody>
      </p:sp>
      <p:sp>
        <p:nvSpPr>
          <p:cNvPr id="4" name="Slide Number Placeholder 3">
            <a:extLst>
              <a:ext uri="{FF2B5EF4-FFF2-40B4-BE49-F238E27FC236}">
                <a16:creationId xmlns:a16="http://schemas.microsoft.com/office/drawing/2014/main" id="{E743726F-0021-23A2-C92E-7FC63C9DFC2B}"/>
              </a:ext>
            </a:extLst>
          </p:cNvPr>
          <p:cNvSpPr>
            <a:spLocks noGrp="1"/>
          </p:cNvSpPr>
          <p:nvPr>
            <p:ph type="sldNum" sz="quarter" idx="12"/>
          </p:nvPr>
        </p:nvSpPr>
        <p:spPr/>
        <p:txBody>
          <a:bodyPr/>
          <a:lstStyle/>
          <a:p>
            <a:fld id="{AB279B35-A442-476A-95C0-2D744BFCC31A}" type="slidenum">
              <a:rPr lang="en-MY" smtClean="0"/>
              <a:t>‹#›</a:t>
            </a:fld>
            <a:endParaRPr lang="en-MY"/>
          </a:p>
        </p:txBody>
      </p:sp>
    </p:spTree>
    <p:extLst>
      <p:ext uri="{BB962C8B-B14F-4D97-AF65-F5344CB8AC3E}">
        <p14:creationId xmlns:p14="http://schemas.microsoft.com/office/powerpoint/2010/main" val="815430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C952-1E5A-F580-0738-DA725DFB3E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Y"/>
          </a:p>
        </p:txBody>
      </p:sp>
      <p:sp>
        <p:nvSpPr>
          <p:cNvPr id="3" name="Content Placeholder 2">
            <a:extLst>
              <a:ext uri="{FF2B5EF4-FFF2-40B4-BE49-F238E27FC236}">
                <a16:creationId xmlns:a16="http://schemas.microsoft.com/office/drawing/2014/main" id="{77D9B9DA-06F6-C86B-FEC0-C6ED9225D5B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Text Placeholder 3">
            <a:extLst>
              <a:ext uri="{FF2B5EF4-FFF2-40B4-BE49-F238E27FC236}">
                <a16:creationId xmlns:a16="http://schemas.microsoft.com/office/drawing/2014/main" id="{418DC190-3329-1918-69BC-2256035250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7BBBE8-AD77-F369-B09E-094F9397899B}"/>
              </a:ext>
            </a:extLst>
          </p:cNvPr>
          <p:cNvSpPr>
            <a:spLocks noGrp="1"/>
          </p:cNvSpPr>
          <p:nvPr>
            <p:ph type="dt" sz="half" idx="10"/>
          </p:nvPr>
        </p:nvSpPr>
        <p:spPr/>
        <p:txBody>
          <a:bodyPr/>
          <a:lstStyle/>
          <a:p>
            <a:fld id="{44964EA1-73E4-450A-B048-4E823C9F5AEC}" type="datetimeFigureOut">
              <a:rPr lang="en-MY" smtClean="0"/>
              <a:t>3/12/2024</a:t>
            </a:fld>
            <a:endParaRPr lang="en-MY"/>
          </a:p>
        </p:txBody>
      </p:sp>
      <p:sp>
        <p:nvSpPr>
          <p:cNvPr id="6" name="Footer Placeholder 5">
            <a:extLst>
              <a:ext uri="{FF2B5EF4-FFF2-40B4-BE49-F238E27FC236}">
                <a16:creationId xmlns:a16="http://schemas.microsoft.com/office/drawing/2014/main" id="{F04BAFBF-81F9-50A5-5EBF-BE81AA3A71B6}"/>
              </a:ext>
            </a:extLst>
          </p:cNvPr>
          <p:cNvSpPr>
            <a:spLocks noGrp="1"/>
          </p:cNvSpPr>
          <p:nvPr>
            <p:ph type="ftr" sz="quarter" idx="11"/>
          </p:nvPr>
        </p:nvSpPr>
        <p:spPr/>
        <p:txBody>
          <a:bodyPr/>
          <a:lstStyle/>
          <a:p>
            <a:endParaRPr lang="en-MY"/>
          </a:p>
        </p:txBody>
      </p:sp>
      <p:sp>
        <p:nvSpPr>
          <p:cNvPr id="7" name="Slide Number Placeholder 6">
            <a:extLst>
              <a:ext uri="{FF2B5EF4-FFF2-40B4-BE49-F238E27FC236}">
                <a16:creationId xmlns:a16="http://schemas.microsoft.com/office/drawing/2014/main" id="{61612C1A-5207-B708-0772-70DCE780484E}"/>
              </a:ext>
            </a:extLst>
          </p:cNvPr>
          <p:cNvSpPr>
            <a:spLocks noGrp="1"/>
          </p:cNvSpPr>
          <p:nvPr>
            <p:ph type="sldNum" sz="quarter" idx="12"/>
          </p:nvPr>
        </p:nvSpPr>
        <p:spPr/>
        <p:txBody>
          <a:bodyPr/>
          <a:lstStyle/>
          <a:p>
            <a:fld id="{AB279B35-A442-476A-95C0-2D744BFCC31A}" type="slidenum">
              <a:rPr lang="en-MY" smtClean="0"/>
              <a:t>‹#›</a:t>
            </a:fld>
            <a:endParaRPr lang="en-MY"/>
          </a:p>
        </p:txBody>
      </p:sp>
    </p:spTree>
    <p:extLst>
      <p:ext uri="{BB962C8B-B14F-4D97-AF65-F5344CB8AC3E}">
        <p14:creationId xmlns:p14="http://schemas.microsoft.com/office/powerpoint/2010/main" val="1922199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62C02-2341-5BF8-E8E4-977DBBF5F5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Y"/>
          </a:p>
        </p:txBody>
      </p:sp>
      <p:sp>
        <p:nvSpPr>
          <p:cNvPr id="3" name="Picture Placeholder 2">
            <a:extLst>
              <a:ext uri="{FF2B5EF4-FFF2-40B4-BE49-F238E27FC236}">
                <a16:creationId xmlns:a16="http://schemas.microsoft.com/office/drawing/2014/main" id="{6E45A9F2-28CD-E2B1-4384-CBBEC0E4C7D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a:extLst>
              <a:ext uri="{FF2B5EF4-FFF2-40B4-BE49-F238E27FC236}">
                <a16:creationId xmlns:a16="http://schemas.microsoft.com/office/drawing/2014/main" id="{3AE34D7A-D9ED-7460-7E97-608A1ED39C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59307A-085B-593A-FB11-2670AA2E209F}"/>
              </a:ext>
            </a:extLst>
          </p:cNvPr>
          <p:cNvSpPr>
            <a:spLocks noGrp="1"/>
          </p:cNvSpPr>
          <p:nvPr>
            <p:ph type="dt" sz="half" idx="10"/>
          </p:nvPr>
        </p:nvSpPr>
        <p:spPr/>
        <p:txBody>
          <a:bodyPr/>
          <a:lstStyle/>
          <a:p>
            <a:fld id="{44964EA1-73E4-450A-B048-4E823C9F5AEC}" type="datetimeFigureOut">
              <a:rPr lang="en-MY" smtClean="0"/>
              <a:t>3/12/2024</a:t>
            </a:fld>
            <a:endParaRPr lang="en-MY"/>
          </a:p>
        </p:txBody>
      </p:sp>
      <p:sp>
        <p:nvSpPr>
          <p:cNvPr id="6" name="Footer Placeholder 5">
            <a:extLst>
              <a:ext uri="{FF2B5EF4-FFF2-40B4-BE49-F238E27FC236}">
                <a16:creationId xmlns:a16="http://schemas.microsoft.com/office/drawing/2014/main" id="{EAF76D94-D4C2-DCDA-DDA9-62F6015B9CF1}"/>
              </a:ext>
            </a:extLst>
          </p:cNvPr>
          <p:cNvSpPr>
            <a:spLocks noGrp="1"/>
          </p:cNvSpPr>
          <p:nvPr>
            <p:ph type="ftr" sz="quarter" idx="11"/>
          </p:nvPr>
        </p:nvSpPr>
        <p:spPr/>
        <p:txBody>
          <a:bodyPr/>
          <a:lstStyle/>
          <a:p>
            <a:endParaRPr lang="en-MY"/>
          </a:p>
        </p:txBody>
      </p:sp>
      <p:sp>
        <p:nvSpPr>
          <p:cNvPr id="7" name="Slide Number Placeholder 6">
            <a:extLst>
              <a:ext uri="{FF2B5EF4-FFF2-40B4-BE49-F238E27FC236}">
                <a16:creationId xmlns:a16="http://schemas.microsoft.com/office/drawing/2014/main" id="{77B75EFE-E056-B9EA-A0E2-EBA1B0207AAD}"/>
              </a:ext>
            </a:extLst>
          </p:cNvPr>
          <p:cNvSpPr>
            <a:spLocks noGrp="1"/>
          </p:cNvSpPr>
          <p:nvPr>
            <p:ph type="sldNum" sz="quarter" idx="12"/>
          </p:nvPr>
        </p:nvSpPr>
        <p:spPr/>
        <p:txBody>
          <a:bodyPr/>
          <a:lstStyle/>
          <a:p>
            <a:fld id="{AB279B35-A442-476A-95C0-2D744BFCC31A}" type="slidenum">
              <a:rPr lang="en-MY" smtClean="0"/>
              <a:t>‹#›</a:t>
            </a:fld>
            <a:endParaRPr lang="en-MY"/>
          </a:p>
        </p:txBody>
      </p:sp>
    </p:spTree>
    <p:extLst>
      <p:ext uri="{BB962C8B-B14F-4D97-AF65-F5344CB8AC3E}">
        <p14:creationId xmlns:p14="http://schemas.microsoft.com/office/powerpoint/2010/main" val="14029008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2F4BE8-E6E6-520F-5795-FF5504282DA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MY"/>
          </a:p>
        </p:txBody>
      </p:sp>
      <p:sp>
        <p:nvSpPr>
          <p:cNvPr id="3" name="Text Placeholder 2">
            <a:extLst>
              <a:ext uri="{FF2B5EF4-FFF2-40B4-BE49-F238E27FC236}">
                <a16:creationId xmlns:a16="http://schemas.microsoft.com/office/drawing/2014/main" id="{09FD17EB-257B-6F8C-5AC9-1629B0D35A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328BE9B7-C607-35C4-D516-36B34F612B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4964EA1-73E4-450A-B048-4E823C9F5AEC}" type="datetimeFigureOut">
              <a:rPr lang="en-MY" smtClean="0"/>
              <a:t>3/12/2024</a:t>
            </a:fld>
            <a:endParaRPr lang="en-MY"/>
          </a:p>
        </p:txBody>
      </p:sp>
      <p:sp>
        <p:nvSpPr>
          <p:cNvPr id="5" name="Footer Placeholder 4">
            <a:extLst>
              <a:ext uri="{FF2B5EF4-FFF2-40B4-BE49-F238E27FC236}">
                <a16:creationId xmlns:a16="http://schemas.microsoft.com/office/drawing/2014/main" id="{8B2319D7-F0B8-9F70-426C-DD02CEFA5C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MY"/>
          </a:p>
        </p:txBody>
      </p:sp>
      <p:sp>
        <p:nvSpPr>
          <p:cNvPr id="6" name="Slide Number Placeholder 5">
            <a:extLst>
              <a:ext uri="{FF2B5EF4-FFF2-40B4-BE49-F238E27FC236}">
                <a16:creationId xmlns:a16="http://schemas.microsoft.com/office/drawing/2014/main" id="{8DCFE080-5F8C-D328-F47A-8B42982E2C6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B279B35-A442-476A-95C0-2D744BFCC31A}" type="slidenum">
              <a:rPr lang="en-MY" smtClean="0"/>
              <a:t>‹#›</a:t>
            </a:fld>
            <a:endParaRPr lang="en-MY"/>
          </a:p>
        </p:txBody>
      </p:sp>
    </p:spTree>
    <p:extLst>
      <p:ext uri="{BB962C8B-B14F-4D97-AF65-F5344CB8AC3E}">
        <p14:creationId xmlns:p14="http://schemas.microsoft.com/office/powerpoint/2010/main" val="35306331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4EDF23-A281-8897-FF46-4B6E04AB3E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MY"/>
          </a:p>
        </p:txBody>
      </p:sp>
      <p:sp>
        <p:nvSpPr>
          <p:cNvPr id="3" name="Text Placeholder 2">
            <a:extLst>
              <a:ext uri="{FF2B5EF4-FFF2-40B4-BE49-F238E27FC236}">
                <a16:creationId xmlns:a16="http://schemas.microsoft.com/office/drawing/2014/main" id="{791384BA-026E-4CAE-7D39-6FB7CC96CC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7F9C3562-3946-F5CF-25F2-7C4676B1D1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408324-A84C-4A45-93B6-78D079CCE772}" type="datetime1">
              <a:rPr lang="en-US" smtClean="0"/>
              <a:t>12/3/2024</a:t>
            </a:fld>
            <a:endParaRPr lang="en-US" dirty="0"/>
          </a:p>
        </p:txBody>
      </p:sp>
      <p:sp>
        <p:nvSpPr>
          <p:cNvPr id="5" name="Footer Placeholder 4">
            <a:extLst>
              <a:ext uri="{FF2B5EF4-FFF2-40B4-BE49-F238E27FC236}">
                <a16:creationId xmlns:a16="http://schemas.microsoft.com/office/drawing/2014/main" id="{BFE39A5A-C2A3-91DC-E2A6-A90DA64DA6C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DE0870C5-A85B-E6FB-802E-A18C046C5D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7046033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iangular abstract background">
            <a:extLst>
              <a:ext uri="{FF2B5EF4-FFF2-40B4-BE49-F238E27FC236}">
                <a16:creationId xmlns:a16="http://schemas.microsoft.com/office/drawing/2014/main" id="{2856C845-5559-41EA-58F2-2A866551FB15}"/>
              </a:ext>
            </a:extLst>
          </p:cNvPr>
          <p:cNvPicPr>
            <a:picLocks noChangeAspect="1"/>
          </p:cNvPicPr>
          <p:nvPr/>
        </p:nvPicPr>
        <p:blipFill rotWithShape="1">
          <a:blip r:embed="rId2"/>
          <a:srcRect l="9333" r="32630" b="-1"/>
          <a:stretch/>
        </p:blipFill>
        <p:spPr>
          <a:xfrm>
            <a:off x="6226167" y="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2" name="Title 1">
            <a:extLst>
              <a:ext uri="{FF2B5EF4-FFF2-40B4-BE49-F238E27FC236}">
                <a16:creationId xmlns:a16="http://schemas.microsoft.com/office/drawing/2014/main" id="{4DCA6DF1-9CE9-1D7D-97EA-63E88F1333F4}"/>
              </a:ext>
            </a:extLst>
          </p:cNvPr>
          <p:cNvSpPr>
            <a:spLocks noGrp="1"/>
          </p:cNvSpPr>
          <p:nvPr>
            <p:ph type="ctrTitle"/>
          </p:nvPr>
        </p:nvSpPr>
        <p:spPr>
          <a:xfrm>
            <a:off x="428296" y="2047331"/>
            <a:ext cx="11335407" cy="1510478"/>
          </a:xfrm>
        </p:spPr>
        <p:txBody>
          <a:bodyPr>
            <a:noAutofit/>
          </a:bodyPr>
          <a:lstStyle/>
          <a:p>
            <a:r>
              <a:rPr lang="en-US" sz="3600" b="1" dirty="0"/>
              <a:t>Leveraging Role of Government Support, External Pressure, and Sustainability in Event Technology Adoption within the Business Events Industry</a:t>
            </a:r>
            <a:br>
              <a:rPr lang="en-US" sz="3600" b="1" dirty="0"/>
            </a:br>
            <a:endParaRPr lang="en-MY" sz="3600" b="1" dirty="0"/>
          </a:p>
        </p:txBody>
      </p:sp>
      <p:sp>
        <p:nvSpPr>
          <p:cNvPr id="3" name="Subtitle 2">
            <a:extLst>
              <a:ext uri="{FF2B5EF4-FFF2-40B4-BE49-F238E27FC236}">
                <a16:creationId xmlns:a16="http://schemas.microsoft.com/office/drawing/2014/main" id="{BE5B7D5D-1D0A-D57B-950A-1DDBB96D6E37}"/>
              </a:ext>
            </a:extLst>
          </p:cNvPr>
          <p:cNvSpPr>
            <a:spLocks noGrp="1"/>
          </p:cNvSpPr>
          <p:nvPr>
            <p:ph type="subTitle" idx="1"/>
          </p:nvPr>
        </p:nvSpPr>
        <p:spPr>
          <a:xfrm>
            <a:off x="1523999" y="3428995"/>
            <a:ext cx="9144000" cy="1655762"/>
          </a:xfrm>
        </p:spPr>
        <p:txBody>
          <a:bodyPr>
            <a:normAutofit lnSpcReduction="10000"/>
          </a:bodyPr>
          <a:lstStyle/>
          <a:p>
            <a:endParaRPr lang="en-US" dirty="0"/>
          </a:p>
          <a:p>
            <a:r>
              <a:rPr lang="en-MY" b="1" dirty="0"/>
              <a:t>Marry Tracy Pawan &amp; </a:t>
            </a:r>
            <a:r>
              <a:rPr lang="en-MY" b="1" dirty="0" err="1"/>
              <a:t>Dr.</a:t>
            </a:r>
            <a:r>
              <a:rPr lang="en-MY" b="1" dirty="0"/>
              <a:t> Juliana </a:t>
            </a:r>
            <a:r>
              <a:rPr lang="en-MY" b="1" dirty="0" err="1"/>
              <a:t>Langgat</a:t>
            </a:r>
            <a:endParaRPr lang="en-MY" b="1" dirty="0"/>
          </a:p>
          <a:p>
            <a:r>
              <a:rPr lang="en-MY" dirty="0"/>
              <a:t>Faculty of Business, Economics and Accountancy </a:t>
            </a:r>
          </a:p>
          <a:p>
            <a:r>
              <a:rPr lang="en-MY" dirty="0" err="1"/>
              <a:t>Universiti</a:t>
            </a:r>
            <a:r>
              <a:rPr lang="en-MY" dirty="0"/>
              <a:t> Malaysia Sabah</a:t>
            </a:r>
          </a:p>
          <a:p>
            <a:endParaRPr lang="en-MY" dirty="0"/>
          </a:p>
        </p:txBody>
      </p:sp>
      <p:pic>
        <p:nvPicPr>
          <p:cNvPr id="5" name="Picture 4" descr="A picture containing emblem, symbol, logo, badge&#10;&#10;Description automatically generated">
            <a:extLst>
              <a:ext uri="{FF2B5EF4-FFF2-40B4-BE49-F238E27FC236}">
                <a16:creationId xmlns:a16="http://schemas.microsoft.com/office/drawing/2014/main" id="{98302108-0EC7-20B5-173E-2B234BC875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8689" y="244014"/>
            <a:ext cx="2355014" cy="741657"/>
          </a:xfrm>
          <a:prstGeom prst="rect">
            <a:avLst/>
          </a:prstGeom>
        </p:spPr>
      </p:pic>
    </p:spTree>
    <p:extLst>
      <p:ext uri="{BB962C8B-B14F-4D97-AF65-F5344CB8AC3E}">
        <p14:creationId xmlns:p14="http://schemas.microsoft.com/office/powerpoint/2010/main" val="33611771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3F6F6-4D0B-0F65-E6E4-713E547745CC}"/>
              </a:ext>
            </a:extLst>
          </p:cNvPr>
          <p:cNvSpPr>
            <a:spLocks noGrp="1"/>
          </p:cNvSpPr>
          <p:nvPr>
            <p:ph type="title"/>
          </p:nvPr>
        </p:nvSpPr>
        <p:spPr>
          <a:xfrm>
            <a:off x="5766068" y="1382004"/>
            <a:ext cx="6538609" cy="1325563"/>
          </a:xfrm>
        </p:spPr>
        <p:txBody>
          <a:bodyPr>
            <a:normAutofit/>
          </a:bodyPr>
          <a:lstStyle/>
          <a:p>
            <a:pPr algn="ctr"/>
            <a:r>
              <a:rPr lang="en-US" sz="2800" dirty="0" err="1"/>
              <a:t>Heteorptriat</a:t>
            </a:r>
            <a:r>
              <a:rPr lang="en-US" sz="2800" dirty="0"/>
              <a:t> </a:t>
            </a:r>
            <a:r>
              <a:rPr lang="en-US" sz="2800" dirty="0" err="1"/>
              <a:t>Monotrait</a:t>
            </a:r>
            <a:r>
              <a:rPr lang="en-US" sz="2800" dirty="0"/>
              <a:t> (HTMT) Criterion</a:t>
            </a:r>
            <a:endParaRPr lang="en-MY" sz="2800" dirty="0"/>
          </a:p>
        </p:txBody>
      </p:sp>
      <p:graphicFrame>
        <p:nvGraphicFramePr>
          <p:cNvPr id="4" name="Content Placeholder 3">
            <a:extLst>
              <a:ext uri="{FF2B5EF4-FFF2-40B4-BE49-F238E27FC236}">
                <a16:creationId xmlns:a16="http://schemas.microsoft.com/office/drawing/2014/main" id="{6791AFE4-8A03-C96A-4F15-866CF3332AC0}"/>
              </a:ext>
            </a:extLst>
          </p:cNvPr>
          <p:cNvGraphicFramePr>
            <a:graphicFrameLocks noGrp="1"/>
          </p:cNvGraphicFramePr>
          <p:nvPr>
            <p:ph idx="1"/>
          </p:nvPr>
        </p:nvGraphicFramePr>
        <p:xfrm>
          <a:off x="6270540" y="2471380"/>
          <a:ext cx="5684195" cy="1688592"/>
        </p:xfrm>
        <a:graphic>
          <a:graphicData uri="http://schemas.openxmlformats.org/drawingml/2006/table">
            <a:tbl>
              <a:tblPr firstRow="1" firstCol="1" bandRow="1"/>
              <a:tblGrid>
                <a:gridCol w="2196374">
                  <a:extLst>
                    <a:ext uri="{9D8B030D-6E8A-4147-A177-3AD203B41FA5}">
                      <a16:colId xmlns:a16="http://schemas.microsoft.com/office/drawing/2014/main" val="1574923590"/>
                    </a:ext>
                  </a:extLst>
                </a:gridCol>
                <a:gridCol w="1004965">
                  <a:extLst>
                    <a:ext uri="{9D8B030D-6E8A-4147-A177-3AD203B41FA5}">
                      <a16:colId xmlns:a16="http://schemas.microsoft.com/office/drawing/2014/main" val="4019069624"/>
                    </a:ext>
                  </a:extLst>
                </a:gridCol>
                <a:gridCol w="941303">
                  <a:extLst>
                    <a:ext uri="{9D8B030D-6E8A-4147-A177-3AD203B41FA5}">
                      <a16:colId xmlns:a16="http://schemas.microsoft.com/office/drawing/2014/main" val="2982513818"/>
                    </a:ext>
                  </a:extLst>
                </a:gridCol>
                <a:gridCol w="863997">
                  <a:extLst>
                    <a:ext uri="{9D8B030D-6E8A-4147-A177-3AD203B41FA5}">
                      <a16:colId xmlns:a16="http://schemas.microsoft.com/office/drawing/2014/main" val="2003571178"/>
                    </a:ext>
                  </a:extLst>
                </a:gridCol>
                <a:gridCol w="677556">
                  <a:extLst>
                    <a:ext uri="{9D8B030D-6E8A-4147-A177-3AD203B41FA5}">
                      <a16:colId xmlns:a16="http://schemas.microsoft.com/office/drawing/2014/main" val="2727765427"/>
                    </a:ext>
                  </a:extLst>
                </a:gridCol>
              </a:tblGrid>
              <a:tr h="153931">
                <a:tc>
                  <a:txBody>
                    <a:bodyPr/>
                    <a:lstStyle/>
                    <a:p>
                      <a:pPr>
                        <a:lnSpc>
                          <a:spcPct val="107000"/>
                        </a:lnSpc>
                      </a:pPr>
                      <a:endParaRPr lang="en-MY" sz="1600" dirty="0">
                        <a:effectLst/>
                        <a:latin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MY"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8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MY" sz="16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MY"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800">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MY" sz="16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8868469"/>
                  </a:ext>
                </a:extLst>
              </a:tr>
              <a:tr h="153931">
                <a:tc>
                  <a:txBody>
                    <a:bodyPr/>
                    <a:lstStyle/>
                    <a:p>
                      <a:pPr>
                        <a:lnSpc>
                          <a:spcPct val="107000"/>
                        </a:lnSpc>
                        <a:spcAft>
                          <a:spcPts val="800"/>
                        </a:spcAft>
                      </a:pPr>
                      <a:r>
                        <a:rPr lang="en-GB" sz="1800">
                          <a:effectLst/>
                          <a:latin typeface="Times New Roman" panose="02020603050405020304" pitchFamily="18" charset="0"/>
                          <a:ea typeface="Times New Roman" panose="02020603050405020304" pitchFamily="18" charset="0"/>
                          <a:cs typeface="Times New Roman" panose="02020603050405020304" pitchFamily="18" charset="0"/>
                        </a:rPr>
                        <a:t>External Pressure</a:t>
                      </a:r>
                      <a:endParaRPr lang="en-MY" sz="16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en-MY" sz="1600" dirty="0">
                        <a:effectLst/>
                        <a:latin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EAAAA"/>
                    </a:solidFill>
                  </a:tcPr>
                </a:tc>
                <a:tc>
                  <a:txBody>
                    <a:bodyPr/>
                    <a:lstStyle/>
                    <a:p>
                      <a:pPr>
                        <a:lnSpc>
                          <a:spcPct val="107000"/>
                        </a:lnSpc>
                      </a:pPr>
                      <a:endParaRPr lang="en-MY" sz="1600" dirty="0">
                        <a:effectLst/>
                        <a:latin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en-MY" sz="1600">
                        <a:effectLst/>
                        <a:latin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en-MY" sz="1600">
                        <a:effectLst/>
                        <a:latin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36909115"/>
                  </a:ext>
                </a:extLst>
              </a:tr>
              <a:tr h="442235">
                <a:tc>
                  <a:txBody>
                    <a:bodyPr/>
                    <a:lstStyle/>
                    <a:p>
                      <a:pPr>
                        <a:lnSpc>
                          <a:spcPct val="107000"/>
                        </a:lnSpc>
                        <a:spcAft>
                          <a:spcPts val="800"/>
                        </a:spcAft>
                      </a:pP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Event Technology Adoption</a:t>
                      </a:r>
                      <a:endParaRPr lang="en-MY"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0.403</a:t>
                      </a:r>
                      <a:endParaRPr lang="en-MY"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EAAAA"/>
                    </a:solidFill>
                  </a:tcPr>
                </a:tc>
                <a:tc>
                  <a:txBody>
                    <a:bodyPr/>
                    <a:lstStyle/>
                    <a:p>
                      <a:pPr algn="ctr">
                        <a:lnSpc>
                          <a:spcPct val="107000"/>
                        </a:lnSpc>
                        <a:spcAft>
                          <a:spcPts val="800"/>
                        </a:spcAft>
                      </a:pP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6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17402510"/>
                  </a:ext>
                </a:extLst>
              </a:tr>
              <a:tr h="265216">
                <a:tc>
                  <a:txBody>
                    <a:bodyPr/>
                    <a:lstStyle/>
                    <a:p>
                      <a:pPr>
                        <a:lnSpc>
                          <a:spcPct val="107000"/>
                        </a:lnSpc>
                        <a:spcAft>
                          <a:spcPts val="800"/>
                        </a:spcAft>
                      </a:pPr>
                      <a:r>
                        <a:rPr lang="en-GB" sz="1800">
                          <a:effectLst/>
                          <a:latin typeface="Times New Roman" panose="02020603050405020304" pitchFamily="18" charset="0"/>
                          <a:ea typeface="Times New Roman" panose="02020603050405020304" pitchFamily="18" charset="0"/>
                          <a:cs typeface="Times New Roman" panose="02020603050405020304" pitchFamily="18" charset="0"/>
                        </a:rPr>
                        <a:t>Government Support</a:t>
                      </a:r>
                      <a:endParaRPr lang="en-MY" sz="16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800">
                          <a:effectLst/>
                          <a:latin typeface="Times New Roman" panose="02020603050405020304" pitchFamily="18" charset="0"/>
                          <a:ea typeface="Times New Roman" panose="02020603050405020304" pitchFamily="18" charset="0"/>
                          <a:cs typeface="Times New Roman" panose="02020603050405020304" pitchFamily="18" charset="0"/>
                        </a:rPr>
                        <a:t>0.227</a:t>
                      </a:r>
                      <a:endParaRPr lang="en-MY" sz="16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800">
                          <a:effectLst/>
                          <a:latin typeface="Times New Roman" panose="02020603050405020304" pitchFamily="18" charset="0"/>
                          <a:ea typeface="Times New Roman" panose="02020603050405020304" pitchFamily="18" charset="0"/>
                          <a:cs typeface="Times New Roman" panose="02020603050405020304" pitchFamily="18" charset="0"/>
                        </a:rPr>
                        <a:t>0.505</a:t>
                      </a:r>
                      <a:endParaRPr lang="en-MY" sz="16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EAAAA"/>
                    </a:solidFill>
                  </a:tcPr>
                </a:tc>
                <a:tc>
                  <a:txBody>
                    <a:bodyPr/>
                    <a:lstStyle/>
                    <a:p>
                      <a:pPr algn="ctr">
                        <a:lnSpc>
                          <a:spcPct val="107000"/>
                        </a:lnSpc>
                        <a:spcAft>
                          <a:spcPts val="800"/>
                        </a:spcAft>
                      </a:pP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01294165"/>
                  </a:ext>
                </a:extLst>
              </a:tr>
              <a:tr h="153931">
                <a:tc>
                  <a:txBody>
                    <a:bodyPr/>
                    <a:lstStyle/>
                    <a:p>
                      <a:pPr>
                        <a:lnSpc>
                          <a:spcPct val="107000"/>
                        </a:lnSpc>
                        <a:spcAft>
                          <a:spcPts val="800"/>
                        </a:spcAft>
                      </a:pPr>
                      <a:r>
                        <a:rPr lang="en-GB" sz="1800">
                          <a:effectLst/>
                          <a:latin typeface="Times New Roman" panose="02020603050405020304" pitchFamily="18" charset="0"/>
                          <a:ea typeface="Times New Roman" panose="02020603050405020304" pitchFamily="18" charset="0"/>
                          <a:cs typeface="Times New Roman" panose="02020603050405020304" pitchFamily="18" charset="0"/>
                        </a:rPr>
                        <a:t>Sustainability</a:t>
                      </a:r>
                      <a:endParaRPr lang="en-MY" sz="16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800">
                          <a:effectLst/>
                          <a:latin typeface="Times New Roman" panose="02020603050405020304" pitchFamily="18" charset="0"/>
                          <a:ea typeface="Times New Roman" panose="02020603050405020304" pitchFamily="18" charset="0"/>
                          <a:cs typeface="Times New Roman" panose="02020603050405020304" pitchFamily="18" charset="0"/>
                        </a:rPr>
                        <a:t>0.511</a:t>
                      </a:r>
                      <a:endParaRPr lang="en-MY" sz="16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0.269</a:t>
                      </a:r>
                      <a:endParaRPr lang="en-MY"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800">
                          <a:effectLst/>
                          <a:latin typeface="Times New Roman" panose="02020603050405020304" pitchFamily="18" charset="0"/>
                          <a:ea typeface="Times New Roman" panose="02020603050405020304" pitchFamily="18" charset="0"/>
                          <a:cs typeface="Times New Roman" panose="02020603050405020304" pitchFamily="18" charset="0"/>
                        </a:rPr>
                        <a:t>0.469</a:t>
                      </a:r>
                      <a:endParaRPr lang="en-MY" sz="160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6200" marR="762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EAAAA"/>
                    </a:solidFill>
                  </a:tcPr>
                </a:tc>
                <a:extLst>
                  <a:ext uri="{0D108BD9-81ED-4DB2-BD59-A6C34878D82A}">
                    <a16:rowId xmlns:a16="http://schemas.microsoft.com/office/drawing/2014/main" val="3080035079"/>
                  </a:ext>
                </a:extLst>
              </a:tr>
            </a:tbl>
          </a:graphicData>
        </a:graphic>
      </p:graphicFrame>
      <p:pic>
        <p:nvPicPr>
          <p:cNvPr id="3" name="Picture 2">
            <a:extLst>
              <a:ext uri="{FF2B5EF4-FFF2-40B4-BE49-F238E27FC236}">
                <a16:creationId xmlns:a16="http://schemas.microsoft.com/office/drawing/2014/main" id="{8CD71D80-1E41-4033-A9AF-5E45911C3E62}"/>
              </a:ext>
            </a:extLst>
          </p:cNvPr>
          <p:cNvPicPr>
            <a:picLocks noChangeAspect="1"/>
          </p:cNvPicPr>
          <p:nvPr/>
        </p:nvPicPr>
        <p:blipFill rotWithShape="1">
          <a:blip r:embed="rId2"/>
          <a:srcRect l="20607" t="23163" r="42566" b="10656"/>
          <a:stretch/>
        </p:blipFill>
        <p:spPr bwMode="auto">
          <a:xfrm>
            <a:off x="268925" y="1209932"/>
            <a:ext cx="5497142" cy="5556509"/>
          </a:xfrm>
          <a:prstGeom prst="rect">
            <a:avLst/>
          </a:prstGeom>
          <a:ln>
            <a:noFill/>
          </a:ln>
          <a:extLst>
            <a:ext uri="{53640926-AAD7-44D8-BBD7-CCE9431645EC}">
              <a14:shadowObscured xmlns:a14="http://schemas.microsoft.com/office/drawing/2010/main"/>
            </a:ext>
          </a:extLst>
        </p:spPr>
      </p:pic>
      <p:sp>
        <p:nvSpPr>
          <p:cNvPr id="5" name="Title 1">
            <a:extLst>
              <a:ext uri="{FF2B5EF4-FFF2-40B4-BE49-F238E27FC236}">
                <a16:creationId xmlns:a16="http://schemas.microsoft.com/office/drawing/2014/main" id="{79DA9F06-F152-1066-FC04-457DCAA2AD2C}"/>
              </a:ext>
            </a:extLst>
          </p:cNvPr>
          <p:cNvSpPr txBox="1">
            <a:spLocks/>
          </p:cNvSpPr>
          <p:nvPr/>
        </p:nvSpPr>
        <p:spPr>
          <a:xfrm>
            <a:off x="167291" y="475420"/>
            <a:ext cx="5700409" cy="9731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Aptos Display" panose="02110004020202020204"/>
                <a:ea typeface="+mj-ea"/>
                <a:cs typeface="+mj-cs"/>
              </a:rPr>
              <a:t>Structural Model</a:t>
            </a:r>
            <a:endParaRPr kumimoji="0" lang="en-MY" sz="2800" b="0" i="0" u="none" strike="noStrike" kern="1200" cap="none" spc="0" normalizeH="0" baseline="0" noProof="0" dirty="0">
              <a:ln>
                <a:noFill/>
              </a:ln>
              <a:solidFill>
                <a:prstClr val="black"/>
              </a:solidFill>
              <a:effectLst/>
              <a:uLnTx/>
              <a:uFillTx/>
              <a:latin typeface="Aptos Display" panose="02110004020202020204"/>
              <a:ea typeface="+mj-ea"/>
              <a:cs typeface="+mj-cs"/>
            </a:endParaRPr>
          </a:p>
        </p:txBody>
      </p:sp>
      <p:sp>
        <p:nvSpPr>
          <p:cNvPr id="6" name="Title 1">
            <a:extLst>
              <a:ext uri="{FF2B5EF4-FFF2-40B4-BE49-F238E27FC236}">
                <a16:creationId xmlns:a16="http://schemas.microsoft.com/office/drawing/2014/main" id="{D1DE59AB-6D29-6393-2FB5-B06C9F0B76BE}"/>
              </a:ext>
            </a:extLst>
          </p:cNvPr>
          <p:cNvSpPr txBox="1">
            <a:spLocks/>
          </p:cNvSpPr>
          <p:nvPr/>
        </p:nvSpPr>
        <p:spPr>
          <a:xfrm>
            <a:off x="-1" y="0"/>
            <a:ext cx="4776281" cy="647228"/>
          </a:xfrm>
          <a:prstGeom prst="rect">
            <a:avLst/>
          </a:prstGeom>
          <a:solidFill>
            <a:schemeClr val="tx2">
              <a:lumMod val="50000"/>
              <a:lumOff val="50000"/>
            </a:schemeClr>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libri" panose="020F0502020204030204"/>
                <a:ea typeface="+mj-ea"/>
                <a:cs typeface="+mj-cs"/>
              </a:rPr>
              <a:t>Analysis and Findings</a:t>
            </a:r>
            <a:r>
              <a:rPr kumimoji="0" lang="en-US" sz="4000" b="0" i="0" u="none" strike="noStrike" kern="1200" cap="none" spc="0" normalizeH="0" baseline="0" noProof="0" dirty="0">
                <a:ln>
                  <a:noFill/>
                </a:ln>
                <a:solidFill>
                  <a:prstClr val="white"/>
                </a:solidFill>
                <a:effectLst/>
                <a:uLnTx/>
                <a:uFillTx/>
                <a:latin typeface="Calibri" panose="020F0502020204030204"/>
                <a:ea typeface="+mj-ea"/>
                <a:cs typeface="+mj-cs"/>
              </a:rPr>
              <a:t>  </a:t>
            </a:r>
          </a:p>
        </p:txBody>
      </p:sp>
    </p:spTree>
    <p:extLst>
      <p:ext uri="{BB962C8B-B14F-4D97-AF65-F5344CB8AC3E}">
        <p14:creationId xmlns:p14="http://schemas.microsoft.com/office/powerpoint/2010/main" val="1052646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BA261-B904-E845-00FD-6BA985E7B76C}"/>
              </a:ext>
            </a:extLst>
          </p:cNvPr>
          <p:cNvSpPr>
            <a:spLocks noGrp="1"/>
          </p:cNvSpPr>
          <p:nvPr>
            <p:ph type="title"/>
          </p:nvPr>
        </p:nvSpPr>
        <p:spPr>
          <a:xfrm>
            <a:off x="575247" y="1371441"/>
            <a:ext cx="10515600" cy="1325563"/>
          </a:xfrm>
        </p:spPr>
        <p:txBody>
          <a:bodyPr/>
          <a:lstStyle/>
          <a:p>
            <a:pPr algn="ctr"/>
            <a:r>
              <a:rPr lang="en-US" dirty="0"/>
              <a:t>Result of the Structural Model</a:t>
            </a:r>
            <a:br>
              <a:rPr lang="en-US" dirty="0"/>
            </a:br>
            <a:r>
              <a:rPr lang="en-US" dirty="0"/>
              <a:t> (Hypothesis Testing)</a:t>
            </a:r>
            <a:endParaRPr lang="en-MY" dirty="0"/>
          </a:p>
        </p:txBody>
      </p:sp>
      <p:graphicFrame>
        <p:nvGraphicFramePr>
          <p:cNvPr id="4" name="Content Placeholder 3">
            <a:extLst>
              <a:ext uri="{FF2B5EF4-FFF2-40B4-BE49-F238E27FC236}">
                <a16:creationId xmlns:a16="http://schemas.microsoft.com/office/drawing/2014/main" id="{CF830DFD-DC7E-CCC5-B420-06017634DD21}"/>
              </a:ext>
            </a:extLst>
          </p:cNvPr>
          <p:cNvGraphicFramePr>
            <a:graphicFrameLocks noGrp="1"/>
          </p:cNvGraphicFramePr>
          <p:nvPr>
            <p:ph idx="1"/>
          </p:nvPr>
        </p:nvGraphicFramePr>
        <p:xfrm>
          <a:off x="838200" y="2860939"/>
          <a:ext cx="10381377" cy="2274628"/>
        </p:xfrm>
        <a:graphic>
          <a:graphicData uri="http://schemas.openxmlformats.org/drawingml/2006/table">
            <a:tbl>
              <a:tblPr firstRow="1" firstCol="1" bandRow="1"/>
              <a:tblGrid>
                <a:gridCol w="1297673">
                  <a:extLst>
                    <a:ext uri="{9D8B030D-6E8A-4147-A177-3AD203B41FA5}">
                      <a16:colId xmlns:a16="http://schemas.microsoft.com/office/drawing/2014/main" val="3243785372"/>
                    </a:ext>
                  </a:extLst>
                </a:gridCol>
                <a:gridCol w="1478307">
                  <a:extLst>
                    <a:ext uri="{9D8B030D-6E8A-4147-A177-3AD203B41FA5}">
                      <a16:colId xmlns:a16="http://schemas.microsoft.com/office/drawing/2014/main" val="3860609930"/>
                    </a:ext>
                  </a:extLst>
                </a:gridCol>
                <a:gridCol w="1148180">
                  <a:extLst>
                    <a:ext uri="{9D8B030D-6E8A-4147-A177-3AD203B41FA5}">
                      <a16:colId xmlns:a16="http://schemas.microsoft.com/office/drawing/2014/main" val="3567995169"/>
                    </a:ext>
                  </a:extLst>
                </a:gridCol>
                <a:gridCol w="1049557">
                  <a:extLst>
                    <a:ext uri="{9D8B030D-6E8A-4147-A177-3AD203B41FA5}">
                      <a16:colId xmlns:a16="http://schemas.microsoft.com/office/drawing/2014/main" val="3929106769"/>
                    </a:ext>
                  </a:extLst>
                </a:gridCol>
                <a:gridCol w="953011">
                  <a:extLst>
                    <a:ext uri="{9D8B030D-6E8A-4147-A177-3AD203B41FA5}">
                      <a16:colId xmlns:a16="http://schemas.microsoft.com/office/drawing/2014/main" val="4277650833"/>
                    </a:ext>
                  </a:extLst>
                </a:gridCol>
                <a:gridCol w="999727">
                  <a:extLst>
                    <a:ext uri="{9D8B030D-6E8A-4147-A177-3AD203B41FA5}">
                      <a16:colId xmlns:a16="http://schemas.microsoft.com/office/drawing/2014/main" val="13267780"/>
                    </a:ext>
                  </a:extLst>
                </a:gridCol>
                <a:gridCol w="1094197">
                  <a:extLst>
                    <a:ext uri="{9D8B030D-6E8A-4147-A177-3AD203B41FA5}">
                      <a16:colId xmlns:a16="http://schemas.microsoft.com/office/drawing/2014/main" val="1736238178"/>
                    </a:ext>
                  </a:extLst>
                </a:gridCol>
                <a:gridCol w="1074472">
                  <a:extLst>
                    <a:ext uri="{9D8B030D-6E8A-4147-A177-3AD203B41FA5}">
                      <a16:colId xmlns:a16="http://schemas.microsoft.com/office/drawing/2014/main" val="940834806"/>
                    </a:ext>
                  </a:extLst>
                </a:gridCol>
                <a:gridCol w="1286253">
                  <a:extLst>
                    <a:ext uri="{9D8B030D-6E8A-4147-A177-3AD203B41FA5}">
                      <a16:colId xmlns:a16="http://schemas.microsoft.com/office/drawing/2014/main" val="1716617606"/>
                    </a:ext>
                  </a:extLst>
                </a:gridCol>
              </a:tblGrid>
              <a:tr h="585096">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Hypothesis</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dirty="0">
                          <a:effectLst/>
                          <a:latin typeface="Times New Roman" panose="02020603050405020304" pitchFamily="18" charset="0"/>
                          <a:ea typeface="SimSun" panose="02010600030101010101" pitchFamily="2" charset="-122"/>
                          <a:cs typeface="Times New Roman" panose="02020603050405020304" pitchFamily="18" charset="0"/>
                        </a:rPr>
                        <a:t>Relationship</a:t>
                      </a:r>
                      <a:endParaRPr lang="en-MY"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Std. Beta</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Std. Error</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dirty="0">
                          <a:effectLst/>
                          <a:latin typeface="Times New Roman" panose="02020603050405020304" pitchFamily="18" charset="0"/>
                          <a:ea typeface="SimSun" panose="02010600030101010101" pitchFamily="2" charset="-122"/>
                          <a:cs typeface="Times New Roman" panose="02020603050405020304" pitchFamily="18" charset="0"/>
                        </a:rPr>
                        <a:t>BCI LL</a:t>
                      </a:r>
                      <a:endParaRPr lang="en-MY"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BCI UL</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t-values</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p-values</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Results</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9174517"/>
                  </a:ext>
                </a:extLst>
              </a:tr>
              <a:tr h="570425">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H1</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GS-&gt;ETA</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0.065</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0.032</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0.019</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0.122</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dirty="0">
                          <a:effectLst/>
                          <a:latin typeface="Times New Roman" panose="02020603050405020304" pitchFamily="18" charset="0"/>
                          <a:ea typeface="SimSun" panose="02010600030101010101" pitchFamily="2" charset="-122"/>
                          <a:cs typeface="Times New Roman" panose="02020603050405020304" pitchFamily="18" charset="0"/>
                        </a:rPr>
                        <a:t>2.058</a:t>
                      </a:r>
                      <a:endParaRPr lang="en-MY"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0.020</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Supported</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90180857"/>
                  </a:ext>
                </a:extLst>
              </a:tr>
              <a:tr h="570425">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H2</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EP-&gt;ETA</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-0.077</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0.047</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-0.153</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0.001</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1.662</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0.048</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Supported</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76709003"/>
                  </a:ext>
                </a:extLst>
              </a:tr>
              <a:tr h="548682">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H3</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S-&gt;ETA</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0.937</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0.030</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0.875</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0979</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30.909</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a:effectLst/>
                          <a:latin typeface="Times New Roman" panose="02020603050405020304" pitchFamily="18" charset="0"/>
                          <a:ea typeface="SimSun" panose="02010600030101010101" pitchFamily="2" charset="-122"/>
                          <a:cs typeface="Times New Roman" panose="02020603050405020304" pitchFamily="18" charset="0"/>
                        </a:rPr>
                        <a:t>0.000</a:t>
                      </a:r>
                      <a:endParaRPr lang="en-MY"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800"/>
                        </a:spcAft>
                      </a:pPr>
                      <a:r>
                        <a:rPr lang="en-GB" sz="1600" kern="100" dirty="0">
                          <a:effectLst/>
                          <a:latin typeface="Times New Roman" panose="02020603050405020304" pitchFamily="18" charset="0"/>
                          <a:ea typeface="SimSun" panose="02010600030101010101" pitchFamily="2" charset="-122"/>
                          <a:cs typeface="Times New Roman" panose="02020603050405020304" pitchFamily="18" charset="0"/>
                        </a:rPr>
                        <a:t>Supported</a:t>
                      </a:r>
                      <a:endParaRPr lang="en-MY"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24745717"/>
                  </a:ext>
                </a:extLst>
              </a:tr>
            </a:tbl>
          </a:graphicData>
        </a:graphic>
      </p:graphicFrame>
      <p:sp>
        <p:nvSpPr>
          <p:cNvPr id="3" name="TextBox 2">
            <a:extLst>
              <a:ext uri="{FF2B5EF4-FFF2-40B4-BE49-F238E27FC236}">
                <a16:creationId xmlns:a16="http://schemas.microsoft.com/office/drawing/2014/main" id="{AC5E0444-1EC4-E6DD-9376-6F64DB36B6D6}"/>
              </a:ext>
            </a:extLst>
          </p:cNvPr>
          <p:cNvSpPr txBox="1"/>
          <p:nvPr/>
        </p:nvSpPr>
        <p:spPr>
          <a:xfrm>
            <a:off x="1101152" y="5299502"/>
            <a:ext cx="9989695" cy="369332"/>
          </a:xfrm>
          <a:prstGeom prst="rect">
            <a:avLst/>
          </a:prstGeom>
          <a:noFill/>
        </p:spPr>
        <p:txBody>
          <a:bodyPr wrap="square" rtlCol="0">
            <a:spAutoFit/>
          </a:bodyPr>
          <a:lstStyle/>
          <a:p>
            <a:r>
              <a:rPr lang="en-US" dirty="0"/>
              <a:t>The results reveal that GS, EP, and Sustainability significantly influence event technology adoption. </a:t>
            </a:r>
            <a:endParaRPr lang="en-MY" dirty="0"/>
          </a:p>
        </p:txBody>
      </p:sp>
      <p:sp>
        <p:nvSpPr>
          <p:cNvPr id="5" name="Title 1">
            <a:extLst>
              <a:ext uri="{FF2B5EF4-FFF2-40B4-BE49-F238E27FC236}">
                <a16:creationId xmlns:a16="http://schemas.microsoft.com/office/drawing/2014/main" id="{900A0AA7-5DA3-0FEB-6C56-3DAD18F7DF7A}"/>
              </a:ext>
            </a:extLst>
          </p:cNvPr>
          <p:cNvSpPr txBox="1">
            <a:spLocks/>
          </p:cNvSpPr>
          <p:nvPr/>
        </p:nvSpPr>
        <p:spPr>
          <a:xfrm>
            <a:off x="-1" y="0"/>
            <a:ext cx="4776281" cy="647228"/>
          </a:xfrm>
          <a:prstGeom prst="rect">
            <a:avLst/>
          </a:prstGeom>
          <a:solidFill>
            <a:schemeClr val="tx2">
              <a:lumMod val="50000"/>
              <a:lumOff val="50000"/>
            </a:schemeClr>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sz="4000" b="1" dirty="0">
                <a:solidFill>
                  <a:schemeClr val="bg1"/>
                </a:solidFill>
                <a:latin typeface="Calibri" panose="020F0502020204030204"/>
              </a:rPr>
              <a:t>Findings</a:t>
            </a:r>
            <a:r>
              <a:rPr kumimoji="0" lang="en-US" sz="4000" b="0" i="0" u="none" strike="noStrike" kern="1200" cap="none" spc="0" normalizeH="0" baseline="0" noProof="0" dirty="0">
                <a:ln>
                  <a:noFill/>
                </a:ln>
                <a:solidFill>
                  <a:schemeClr val="bg1"/>
                </a:solidFill>
                <a:effectLst/>
                <a:uLnTx/>
                <a:uFillTx/>
                <a:latin typeface="Calibri" panose="020F0502020204030204"/>
                <a:ea typeface="+mj-ea"/>
                <a:cs typeface="+mj-cs"/>
              </a:rPr>
              <a:t>  </a:t>
            </a:r>
          </a:p>
        </p:txBody>
      </p:sp>
    </p:spTree>
    <p:extLst>
      <p:ext uri="{BB962C8B-B14F-4D97-AF65-F5344CB8AC3E}">
        <p14:creationId xmlns:p14="http://schemas.microsoft.com/office/powerpoint/2010/main" val="5952215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16B75-1418-A046-8194-B496540539BD}"/>
              </a:ext>
            </a:extLst>
          </p:cNvPr>
          <p:cNvSpPr txBox="1">
            <a:spLocks/>
          </p:cNvSpPr>
          <p:nvPr/>
        </p:nvSpPr>
        <p:spPr>
          <a:xfrm>
            <a:off x="-1" y="0"/>
            <a:ext cx="4776281" cy="647228"/>
          </a:xfrm>
          <a:prstGeom prst="rect">
            <a:avLst/>
          </a:prstGeom>
          <a:solidFill>
            <a:schemeClr val="tx2">
              <a:lumMod val="50000"/>
              <a:lumOff val="50000"/>
            </a:schemeClr>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chemeClr val="bg1"/>
                </a:solidFill>
                <a:effectLst/>
                <a:uLnTx/>
                <a:uFillTx/>
                <a:latin typeface="Calibri" panose="020F0502020204030204"/>
                <a:ea typeface="+mj-ea"/>
                <a:cs typeface="+mj-cs"/>
              </a:rPr>
              <a:t>Discussion</a:t>
            </a:r>
            <a:r>
              <a:rPr kumimoji="0" lang="en-US" sz="4000" b="0" i="0" u="none" strike="noStrike" kern="1200" cap="none" spc="0" normalizeH="0" baseline="0" noProof="0" dirty="0">
                <a:ln>
                  <a:noFill/>
                </a:ln>
                <a:solidFill>
                  <a:schemeClr val="bg1"/>
                </a:solidFill>
                <a:effectLst/>
                <a:uLnTx/>
                <a:uFillTx/>
                <a:latin typeface="Calibri" panose="020F0502020204030204"/>
                <a:ea typeface="+mj-ea"/>
                <a:cs typeface="+mj-cs"/>
              </a:rPr>
              <a:t>  </a:t>
            </a:r>
          </a:p>
        </p:txBody>
      </p:sp>
      <p:sp>
        <p:nvSpPr>
          <p:cNvPr id="7" name="TextBox 6">
            <a:extLst>
              <a:ext uri="{FF2B5EF4-FFF2-40B4-BE49-F238E27FC236}">
                <a16:creationId xmlns:a16="http://schemas.microsoft.com/office/drawing/2014/main" id="{4B361F24-1389-C2C1-B805-CE6A6A72732D}"/>
              </a:ext>
            </a:extLst>
          </p:cNvPr>
          <p:cNvSpPr txBox="1"/>
          <p:nvPr/>
        </p:nvSpPr>
        <p:spPr>
          <a:xfrm>
            <a:off x="447472" y="1011677"/>
            <a:ext cx="10865796" cy="5355312"/>
          </a:xfrm>
          <a:prstGeom prst="rect">
            <a:avLst/>
          </a:prstGeom>
          <a:noFill/>
        </p:spPr>
        <p:txBody>
          <a:bodyPr wrap="square" rtlCol="0">
            <a:spAutoFit/>
          </a:bodyPr>
          <a:lstStyle/>
          <a:p>
            <a:pPr algn="just"/>
            <a:r>
              <a:rPr lang="en-US" b="1" dirty="0"/>
              <a:t>Government Support (GS)</a:t>
            </a:r>
          </a:p>
          <a:p>
            <a:pPr marL="285750" indent="-285750" algn="just">
              <a:buFont typeface="Arial" panose="020B0604020202020204" pitchFamily="34" charset="0"/>
              <a:buChar char="•"/>
            </a:pPr>
            <a:r>
              <a:rPr lang="en-US" dirty="0"/>
              <a:t>The finding shows that GS positively influenced the event technology adoption in BE industry.</a:t>
            </a:r>
          </a:p>
          <a:p>
            <a:pPr marL="285750" indent="-285750" algn="just">
              <a:buFont typeface="Arial" panose="020B0604020202020204" pitchFamily="34" charset="0"/>
              <a:buChar char="•"/>
            </a:pPr>
            <a:r>
              <a:rPr lang="en-US" dirty="0"/>
              <a:t>Government often </a:t>
            </a:r>
            <a:r>
              <a:rPr lang="en-US" b="1" dirty="0"/>
              <a:t>provide support </a:t>
            </a:r>
            <a:r>
              <a:rPr lang="en-US" dirty="0"/>
              <a:t>and </a:t>
            </a:r>
            <a:r>
              <a:rPr lang="en-US" b="1" dirty="0"/>
              <a:t>grants </a:t>
            </a:r>
            <a:r>
              <a:rPr lang="en-US" dirty="0"/>
              <a:t>to businesses adopting new technologies. For example, </a:t>
            </a:r>
            <a:r>
              <a:rPr lang="en-US" dirty="0" err="1"/>
              <a:t>MyCEB</a:t>
            </a:r>
            <a:r>
              <a:rPr lang="en-US" dirty="0"/>
              <a:t> is a government agency established to promote Malaysia as a destination for BE. Through its various financial support programs like “Meet in Malaysia” campaign, </a:t>
            </a:r>
            <a:r>
              <a:rPr lang="en-US" dirty="0" err="1"/>
              <a:t>MyCEB</a:t>
            </a:r>
            <a:r>
              <a:rPr lang="en-US" dirty="0"/>
              <a:t> encourages the use of advanced technologies such as virtual conferencing platforms.</a:t>
            </a:r>
          </a:p>
          <a:p>
            <a:pPr marL="285750" indent="-285750" algn="just">
              <a:buFont typeface="Arial" panose="020B0604020202020204" pitchFamily="34" charset="0"/>
              <a:buChar char="•"/>
            </a:pPr>
            <a:r>
              <a:rPr lang="en-US" b="1" dirty="0"/>
              <a:t>Support for digital transformation </a:t>
            </a:r>
            <a:r>
              <a:rPr lang="en-US" dirty="0"/>
              <a:t>– MDEC has been instrumental in promoting digitalization across various industries, including the event sector. For example, through Digital Economy Blueprint (</a:t>
            </a:r>
            <a:r>
              <a:rPr lang="en-US" dirty="0" err="1"/>
              <a:t>MyDigital</a:t>
            </a:r>
            <a:r>
              <a:rPr lang="en-US" dirty="0"/>
              <a:t>), encourage event organizer to embrace digital tools such as AI-driven event management software, event apps and big data analytics.</a:t>
            </a:r>
          </a:p>
          <a:p>
            <a:pPr marL="285750" indent="-285750" algn="just">
              <a:buFont typeface="Arial" panose="020B0604020202020204" pitchFamily="34" charset="0"/>
              <a:buChar char="•"/>
            </a:pPr>
            <a:endParaRPr lang="en-US" dirty="0"/>
          </a:p>
          <a:p>
            <a:pPr algn="just"/>
            <a:r>
              <a:rPr lang="en-US" b="1" dirty="0"/>
              <a:t>External Pressure (EP)</a:t>
            </a:r>
          </a:p>
          <a:p>
            <a:pPr marL="285750" indent="-285750" algn="just">
              <a:buFont typeface="Arial" panose="020B0604020202020204" pitchFamily="34" charset="0"/>
              <a:buChar char="•"/>
            </a:pPr>
            <a:r>
              <a:rPr lang="en-US" dirty="0"/>
              <a:t>EP from industry associations and bodies </a:t>
            </a:r>
            <a:r>
              <a:rPr lang="en-US" b="1" dirty="0"/>
              <a:t>setting new benchmarks </a:t>
            </a:r>
            <a:r>
              <a:rPr lang="en-US" dirty="0"/>
              <a:t>for event management can drive technology adoption.</a:t>
            </a:r>
          </a:p>
          <a:p>
            <a:pPr marL="285750" indent="-285750" algn="just">
              <a:buFont typeface="Arial" panose="020B0604020202020204" pitchFamily="34" charset="0"/>
              <a:buChar char="•"/>
            </a:pPr>
            <a:r>
              <a:rPr lang="en-US" dirty="0"/>
              <a:t>Increasing </a:t>
            </a:r>
            <a:r>
              <a:rPr lang="en-US" b="1" dirty="0"/>
              <a:t>demand from client and stakeholder </a:t>
            </a:r>
            <a:r>
              <a:rPr lang="en-US" dirty="0"/>
              <a:t>expectations has made the event organizer to adopt technologies that meet their expectations. </a:t>
            </a:r>
          </a:p>
          <a:p>
            <a:pPr marL="285750" indent="-285750" algn="just">
              <a:buFont typeface="Arial" panose="020B0604020202020204" pitchFamily="34" charset="0"/>
              <a:buChar char="•"/>
            </a:pPr>
            <a:r>
              <a:rPr lang="en-US" b="1" dirty="0"/>
              <a:t>Technological advancements in other sectors </a:t>
            </a:r>
            <a:r>
              <a:rPr lang="en-US" dirty="0"/>
              <a:t>– EP from these interconnected sectors pushed event organizers to integrate similar technologies.</a:t>
            </a:r>
          </a:p>
          <a:p>
            <a:pPr algn="just"/>
            <a:endParaRPr lang="en-MY" dirty="0"/>
          </a:p>
        </p:txBody>
      </p:sp>
    </p:spTree>
    <p:extLst>
      <p:ext uri="{BB962C8B-B14F-4D97-AF65-F5344CB8AC3E}">
        <p14:creationId xmlns:p14="http://schemas.microsoft.com/office/powerpoint/2010/main" val="1486409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50B8A-4F75-65CA-DC8D-7EBCE520F0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33634F-6D78-243B-0FF8-8E059CF41544}"/>
              </a:ext>
            </a:extLst>
          </p:cNvPr>
          <p:cNvSpPr txBox="1">
            <a:spLocks/>
          </p:cNvSpPr>
          <p:nvPr/>
        </p:nvSpPr>
        <p:spPr>
          <a:xfrm>
            <a:off x="-1" y="0"/>
            <a:ext cx="4776281" cy="647228"/>
          </a:xfrm>
          <a:prstGeom prst="rect">
            <a:avLst/>
          </a:prstGeom>
          <a:solidFill>
            <a:schemeClr val="tx2">
              <a:lumMod val="50000"/>
              <a:lumOff val="50000"/>
            </a:schemeClr>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chemeClr val="bg1"/>
                </a:solidFill>
                <a:effectLst/>
                <a:uLnTx/>
                <a:uFillTx/>
                <a:latin typeface="Calibri" panose="020F0502020204030204"/>
                <a:ea typeface="+mj-ea"/>
                <a:cs typeface="+mj-cs"/>
              </a:rPr>
              <a:t>Discussion</a:t>
            </a:r>
            <a:r>
              <a:rPr kumimoji="0" lang="en-US" sz="4000" b="0" i="0" u="none" strike="noStrike" kern="1200" cap="none" spc="0" normalizeH="0" baseline="0" noProof="0" dirty="0">
                <a:ln>
                  <a:noFill/>
                </a:ln>
                <a:solidFill>
                  <a:schemeClr val="bg1"/>
                </a:solidFill>
                <a:effectLst/>
                <a:uLnTx/>
                <a:uFillTx/>
                <a:latin typeface="Calibri" panose="020F0502020204030204"/>
                <a:ea typeface="+mj-ea"/>
                <a:cs typeface="+mj-cs"/>
              </a:rPr>
              <a:t>  </a:t>
            </a:r>
          </a:p>
        </p:txBody>
      </p:sp>
      <p:sp>
        <p:nvSpPr>
          <p:cNvPr id="7" name="TextBox 6">
            <a:extLst>
              <a:ext uri="{FF2B5EF4-FFF2-40B4-BE49-F238E27FC236}">
                <a16:creationId xmlns:a16="http://schemas.microsoft.com/office/drawing/2014/main" id="{C3B1E340-DDC6-6646-0F2F-8C7445418D09}"/>
              </a:ext>
            </a:extLst>
          </p:cNvPr>
          <p:cNvSpPr txBox="1"/>
          <p:nvPr/>
        </p:nvSpPr>
        <p:spPr>
          <a:xfrm>
            <a:off x="447472" y="1011677"/>
            <a:ext cx="10865796" cy="2031325"/>
          </a:xfrm>
          <a:prstGeom prst="rect">
            <a:avLst/>
          </a:prstGeom>
          <a:noFill/>
        </p:spPr>
        <p:txBody>
          <a:bodyPr wrap="square" rtlCol="0">
            <a:spAutoFit/>
          </a:bodyPr>
          <a:lstStyle/>
          <a:p>
            <a:r>
              <a:rPr lang="en-US" b="1" dirty="0"/>
              <a:t>Sustainability</a:t>
            </a:r>
          </a:p>
          <a:p>
            <a:pPr marL="285750" indent="-285750">
              <a:buFont typeface="Arial" panose="020B0604020202020204" pitchFamily="34" charset="0"/>
              <a:buChar char="•"/>
            </a:pPr>
            <a:r>
              <a:rPr lang="en-US" dirty="0" err="1"/>
              <a:t>MyCEB</a:t>
            </a:r>
            <a:r>
              <a:rPr lang="en-US" dirty="0"/>
              <a:t> has been promoting sustainability through its “Sustainable Event Guidelines”. In line with the guideline, many event organizer in Malaysia adopted event technology that reduces carbon footprint of their event (SDG 13). Use of mobile apps for event registration, digital ticketing, and paperless documentation is becoming more common in conferences and exhibitions.</a:t>
            </a:r>
          </a:p>
          <a:p>
            <a:pPr marL="285750" indent="-285750">
              <a:buFont typeface="Arial" panose="020B0604020202020204" pitchFamily="34" charset="0"/>
              <a:buChar char="•"/>
            </a:pPr>
            <a:r>
              <a:rPr lang="en-US" dirty="0"/>
              <a:t>Hybrid events for reduced travel emission (SDG 11) – to allow international participants to join virtually. </a:t>
            </a:r>
          </a:p>
          <a:p>
            <a:endParaRPr lang="en-MY" dirty="0"/>
          </a:p>
        </p:txBody>
      </p:sp>
      <p:pic>
        <p:nvPicPr>
          <p:cNvPr id="4" name="Picture 3" descr="A green and white sign with a globe and text&#10;&#10;Description automatically generated">
            <a:extLst>
              <a:ext uri="{FF2B5EF4-FFF2-40B4-BE49-F238E27FC236}">
                <a16:creationId xmlns:a16="http://schemas.microsoft.com/office/drawing/2014/main" id="{083EF887-5B46-1473-47AE-658086F357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3991" y="3402599"/>
            <a:ext cx="2430293" cy="2619972"/>
          </a:xfrm>
          <a:prstGeom prst="rect">
            <a:avLst/>
          </a:prstGeom>
        </p:spPr>
      </p:pic>
      <p:pic>
        <p:nvPicPr>
          <p:cNvPr id="6" name="Picture 5" descr="A white and orange sign with buildings and text&#10;&#10;Description automatically generated">
            <a:extLst>
              <a:ext uri="{FF2B5EF4-FFF2-40B4-BE49-F238E27FC236}">
                <a16:creationId xmlns:a16="http://schemas.microsoft.com/office/drawing/2014/main" id="{02A87934-D189-AE82-3292-29DD1F234B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0540" y="3407451"/>
            <a:ext cx="2508115" cy="2615120"/>
          </a:xfrm>
          <a:prstGeom prst="rect">
            <a:avLst/>
          </a:prstGeom>
        </p:spPr>
      </p:pic>
    </p:spTree>
    <p:extLst>
      <p:ext uri="{BB962C8B-B14F-4D97-AF65-F5344CB8AC3E}">
        <p14:creationId xmlns:p14="http://schemas.microsoft.com/office/powerpoint/2010/main" val="4141257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3E547B5-89CF-4EC0-96DE-25771AED0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F0B8CEB-8279-4E5E-A0CE-1FC9F71736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782" y="0"/>
            <a:ext cx="7421217"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tle 11">
            <a:extLst>
              <a:ext uri="{FF2B5EF4-FFF2-40B4-BE49-F238E27FC236}">
                <a16:creationId xmlns:a16="http://schemas.microsoft.com/office/drawing/2014/main" id="{6DE257D4-5B68-32A1-C1F2-A7248E3CB8E4}"/>
              </a:ext>
            </a:extLst>
          </p:cNvPr>
          <p:cNvSpPr txBox="1">
            <a:spLocks/>
          </p:cNvSpPr>
          <p:nvPr/>
        </p:nvSpPr>
        <p:spPr>
          <a:xfrm>
            <a:off x="7896476" y="218042"/>
            <a:ext cx="4140014" cy="133083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4000" b="1" i="0" u="none" strike="noStrike" kern="1200" cap="none" spc="0" normalizeH="0" baseline="0" noProof="0" dirty="0">
                <a:ln>
                  <a:noFill/>
                </a:ln>
                <a:solidFill>
                  <a:prstClr val="black"/>
                </a:solidFill>
                <a:effectLst/>
                <a:uLnTx/>
                <a:uFillTx/>
                <a:latin typeface="Calibri" panose="020F0502020204030204"/>
                <a:ea typeface="+mj-ea"/>
                <a:cs typeface="+mj-cs"/>
              </a:rPr>
              <a:t>CONCLUSION</a:t>
            </a:r>
          </a:p>
        </p:txBody>
      </p:sp>
      <p:pic>
        <p:nvPicPr>
          <p:cNvPr id="5" name="Picture 4" descr="A picture containing art, circle&#10;&#10;Description automatically generated">
            <a:extLst>
              <a:ext uri="{FF2B5EF4-FFF2-40B4-BE49-F238E27FC236}">
                <a16:creationId xmlns:a16="http://schemas.microsoft.com/office/drawing/2014/main" id="{FB65B967-C841-E9A0-F05F-167E295EC423}"/>
              </a:ext>
            </a:extLst>
          </p:cNvPr>
          <p:cNvPicPr>
            <a:picLocks noChangeAspect="1"/>
          </p:cNvPicPr>
          <p:nvPr/>
        </p:nvPicPr>
        <p:blipFill rotWithShape="1">
          <a:blip r:embed="rId3">
            <a:extLst>
              <a:ext uri="{28A0092B-C50C-407E-A947-70E740481C1C}">
                <a14:useLocalDpi xmlns:a14="http://schemas.microsoft.com/office/drawing/2010/main" val="0"/>
              </a:ext>
            </a:extLst>
          </a:blip>
          <a:srcRect l="2885" r="1" b="1"/>
          <a:stretch/>
        </p:blipFill>
        <p:spPr>
          <a:xfrm>
            <a:off x="20" y="10"/>
            <a:ext cx="6901711" cy="6857990"/>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p:spPr>
      </p:pic>
      <p:sp>
        <p:nvSpPr>
          <p:cNvPr id="2" name="TextBox 1">
            <a:extLst>
              <a:ext uri="{FF2B5EF4-FFF2-40B4-BE49-F238E27FC236}">
                <a16:creationId xmlns:a16="http://schemas.microsoft.com/office/drawing/2014/main" id="{E6377203-81B4-466A-5686-15E544C7F4C0}"/>
              </a:ext>
            </a:extLst>
          </p:cNvPr>
          <p:cNvSpPr txBox="1"/>
          <p:nvPr/>
        </p:nvSpPr>
        <p:spPr>
          <a:xfrm>
            <a:off x="6634065" y="1548882"/>
            <a:ext cx="5402425" cy="4553806"/>
          </a:xfrm>
          <a:prstGeom prst="rect">
            <a:avLst/>
          </a:prstGeom>
        </p:spPr>
        <p:txBody>
          <a:bodyPr vert="horz" lIns="91440" tIns="45720" rIns="91440" bIns="45720" rtlCol="0">
            <a:normAutofit lnSpcReduction="10000"/>
          </a:bodyPr>
          <a:lstStyle/>
          <a:p>
            <a:pPr marL="285750" marR="0" lvl="0" indent="-228600" algn="just" defTabSz="914400" rtl="0" eaLnBrk="1" fontAlgn="auto" latinLnBrk="0" hangingPunct="1">
              <a:lnSpc>
                <a:spcPct val="90000"/>
              </a:lnSpc>
              <a:spcBef>
                <a:spcPts val="0"/>
              </a:spcBef>
              <a:spcAft>
                <a:spcPts val="80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prstClr val="black"/>
                </a:solidFill>
                <a:effectLst/>
                <a:uLnTx/>
                <a:uFillTx/>
                <a:latin typeface="Calibri" panose="020F0502020204030204"/>
                <a:ea typeface="+mn-ea"/>
                <a:cs typeface="+mn-cs"/>
              </a:rPr>
              <a:t>Event technology has become an unavoidable component of event management in the new economy. </a:t>
            </a:r>
          </a:p>
          <a:p>
            <a:pPr marL="285750" marR="0" lvl="0" indent="-228600" algn="just" defTabSz="914400" rtl="0" eaLnBrk="1" fontAlgn="auto" latinLnBrk="0" hangingPunct="1">
              <a:lnSpc>
                <a:spcPct val="90000"/>
              </a:lnSpc>
              <a:spcBef>
                <a:spcPts val="0"/>
              </a:spcBef>
              <a:spcAft>
                <a:spcPts val="80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prstClr val="black"/>
                </a:solidFill>
                <a:effectLst/>
                <a:uLnTx/>
                <a:uFillTx/>
                <a:latin typeface="Calibri" panose="020F0502020204030204"/>
                <a:ea typeface="+mn-ea"/>
                <a:cs typeface="+mn-cs"/>
              </a:rPr>
              <a:t>To be able to use such technology, event organizers must understand that the shift from traditional to contemporary approaches is not solely based on technology as infrastructure but rather represents a shift in the organization’s policy to the business model and market in order to remain competitive. </a:t>
            </a:r>
          </a:p>
          <a:p>
            <a:pPr marL="285750" marR="0" lvl="0" indent="-228600" algn="just" defTabSz="914400" rtl="0" eaLnBrk="1" fontAlgn="auto" latinLnBrk="0" hangingPunct="1">
              <a:lnSpc>
                <a:spcPct val="90000"/>
              </a:lnSpc>
              <a:spcBef>
                <a:spcPts val="0"/>
              </a:spcBef>
              <a:spcAft>
                <a:spcPts val="80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prstClr val="black"/>
                </a:solidFill>
                <a:effectLst/>
                <a:uLnTx/>
                <a:uFillTx/>
                <a:latin typeface="Calibri" panose="020F0502020204030204"/>
                <a:ea typeface="+mn-ea"/>
                <a:cs typeface="+mn-cs"/>
              </a:rPr>
              <a:t>Thus, this study will delve deeper into the adoption of event technology in the MICE industry in Malaysia.</a:t>
            </a:r>
          </a:p>
          <a:p>
            <a:pPr marL="285750" marR="0" lvl="0" indent="-228600" algn="just" defTabSz="914400" rtl="0" eaLnBrk="1" fontAlgn="auto" latinLnBrk="0" hangingPunct="1">
              <a:lnSpc>
                <a:spcPct val="90000"/>
              </a:lnSpc>
              <a:spcBef>
                <a:spcPts val="0"/>
              </a:spcBef>
              <a:spcAft>
                <a:spcPts val="80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prstClr val="black"/>
                </a:solidFill>
                <a:effectLst/>
                <a:uLnTx/>
                <a:uFillTx/>
                <a:latin typeface="Calibri" panose="020F0502020204030204"/>
                <a:ea typeface="+mn-ea"/>
                <a:cs typeface="+mn-cs"/>
              </a:rPr>
              <a:t>By establishing a framework of event technology adoption in </a:t>
            </a:r>
            <a:r>
              <a:rPr lang="en-US" sz="1700" dirty="0">
                <a:solidFill>
                  <a:prstClr val="black"/>
                </a:solidFill>
                <a:latin typeface="Calibri" panose="020F0502020204030204"/>
              </a:rPr>
              <a:t>BE</a:t>
            </a:r>
            <a:r>
              <a:rPr kumimoji="0" lang="en-US" sz="1700" b="0" i="0" u="none" strike="noStrike" kern="1200" cap="none" spc="0" normalizeH="0" baseline="0" noProof="0" dirty="0">
                <a:ln>
                  <a:noFill/>
                </a:ln>
                <a:solidFill>
                  <a:prstClr val="black"/>
                </a:solidFill>
                <a:effectLst/>
                <a:uLnTx/>
                <a:uFillTx/>
                <a:latin typeface="Calibri" panose="020F0502020204030204"/>
                <a:ea typeface="+mn-ea"/>
                <a:cs typeface="+mn-cs"/>
              </a:rPr>
              <a:t> industry, this study will enable the event organizer particularly the convention centers to make informed decisions about the adoption of event technology,</a:t>
            </a:r>
          </a:p>
          <a:p>
            <a:pPr marL="285750" marR="0" lvl="0" indent="-228600" algn="just" defTabSz="914400" rtl="0" eaLnBrk="1" fontAlgn="auto" latinLnBrk="0" hangingPunct="1">
              <a:lnSpc>
                <a:spcPct val="90000"/>
              </a:lnSpc>
              <a:spcBef>
                <a:spcPts val="0"/>
              </a:spcBef>
              <a:spcAft>
                <a:spcPts val="80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prstClr val="black"/>
                </a:solidFill>
                <a:effectLst/>
                <a:uLnTx/>
                <a:uFillTx/>
                <a:latin typeface="Calibri" panose="020F0502020204030204"/>
                <a:ea typeface="+mn-ea"/>
                <a:cs typeface="+mn-cs"/>
              </a:rPr>
              <a:t>Finally, the study’s findings will offer insights that can contribute to the overall development and sustainability of the BE industry in Malaysia.</a:t>
            </a:r>
          </a:p>
        </p:txBody>
      </p:sp>
    </p:spTree>
    <p:extLst>
      <p:ext uri="{BB962C8B-B14F-4D97-AF65-F5344CB8AC3E}">
        <p14:creationId xmlns:p14="http://schemas.microsoft.com/office/powerpoint/2010/main" val="1557410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F330865A-AA94-FF51-70C5-CD138389CF6A}"/>
              </a:ext>
            </a:extLst>
          </p:cNvPr>
          <p:cNvSpPr/>
          <p:nvPr/>
        </p:nvSpPr>
        <p:spPr>
          <a:xfrm>
            <a:off x="4103324" y="1388227"/>
            <a:ext cx="4147994" cy="1289660"/>
          </a:xfrm>
          <a:prstGeom prst="roundRect">
            <a:avLst/>
          </a:prstGeom>
          <a:solidFill>
            <a:schemeClr val="accent4">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A vital component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of the global tourism and hospitality industry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Representing a diverse range of events including </a:t>
            </a: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meetings, conferences, exhibition incentive travels, and trade shows</a:t>
            </a:r>
          </a:p>
        </p:txBody>
      </p:sp>
      <p:sp>
        <p:nvSpPr>
          <p:cNvPr id="8" name="Rectangle: Rounded Corners 7">
            <a:extLst>
              <a:ext uri="{FF2B5EF4-FFF2-40B4-BE49-F238E27FC236}">
                <a16:creationId xmlns:a16="http://schemas.microsoft.com/office/drawing/2014/main" id="{AE8C3DC7-6662-01B4-32B4-03463CF130F8}"/>
              </a:ext>
            </a:extLst>
          </p:cNvPr>
          <p:cNvSpPr/>
          <p:nvPr/>
        </p:nvSpPr>
        <p:spPr>
          <a:xfrm>
            <a:off x="414226" y="2265412"/>
            <a:ext cx="3383482" cy="2035468"/>
          </a:xfrm>
          <a:prstGeom prst="roundRect">
            <a:avLst/>
          </a:prstGeom>
          <a:solidFill>
            <a:schemeClr val="accent4">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prstClr val="black"/>
                </a:solidFill>
                <a:latin typeface="Calibri" panose="020F0502020204030204"/>
              </a:rPr>
              <a:t>BE</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industry in Asia has experienced a </a:t>
            </a: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massive development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in the last decade where Asia is known as the central hub for </a:t>
            </a:r>
            <a:r>
              <a:rPr lang="en-US" sz="1600" dirty="0">
                <a:solidFill>
                  <a:prstClr val="black"/>
                </a:solidFill>
                <a:latin typeface="Calibri" panose="020F0502020204030204"/>
              </a:rPr>
              <a:t>business</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events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(Rashid et al, 2020;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Chubchuwong</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2019).</a:t>
            </a:r>
          </a:p>
        </p:txBody>
      </p:sp>
      <p:sp>
        <p:nvSpPr>
          <p:cNvPr id="9" name="Rectangle: Rounded Corners 8">
            <a:extLst>
              <a:ext uri="{FF2B5EF4-FFF2-40B4-BE49-F238E27FC236}">
                <a16:creationId xmlns:a16="http://schemas.microsoft.com/office/drawing/2014/main" id="{54B48E9A-EE02-6C89-3564-5EF0896B776D}"/>
              </a:ext>
            </a:extLst>
          </p:cNvPr>
          <p:cNvSpPr/>
          <p:nvPr/>
        </p:nvSpPr>
        <p:spPr>
          <a:xfrm>
            <a:off x="8350668" y="2193769"/>
            <a:ext cx="3707412" cy="2035469"/>
          </a:xfrm>
          <a:prstGeom prst="roundRect">
            <a:avLst/>
          </a:prstGeom>
          <a:solidFill>
            <a:schemeClr val="accent4">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However, due to the global COVID pandemic crisis, has enforce the event organizer to </a:t>
            </a: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go beyond the status quo of their current practices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and work toward fulfilling the SDGs for a positive impact and change through technology and innovation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Celuch</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2020).</a:t>
            </a:r>
          </a:p>
        </p:txBody>
      </p:sp>
      <p:sp>
        <p:nvSpPr>
          <p:cNvPr id="10" name="Title 1">
            <a:extLst>
              <a:ext uri="{FF2B5EF4-FFF2-40B4-BE49-F238E27FC236}">
                <a16:creationId xmlns:a16="http://schemas.microsoft.com/office/drawing/2014/main" id="{0BD03B64-AF2B-52C0-1C13-E84029DAD45D}"/>
              </a:ext>
            </a:extLst>
          </p:cNvPr>
          <p:cNvSpPr txBox="1">
            <a:spLocks/>
          </p:cNvSpPr>
          <p:nvPr/>
        </p:nvSpPr>
        <p:spPr>
          <a:xfrm>
            <a:off x="0" y="0"/>
            <a:ext cx="3536860" cy="752277"/>
          </a:xfrm>
          <a:prstGeom prst="rect">
            <a:avLst/>
          </a:prstGeom>
          <a:solidFill>
            <a:schemeClr val="accent1"/>
          </a:solid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chemeClr val="bg1"/>
                </a:solidFill>
                <a:effectLst/>
                <a:uLnTx/>
                <a:uFillTx/>
                <a:latin typeface="Calibri" panose="020F0502020204030204"/>
                <a:ea typeface="+mj-ea"/>
                <a:cs typeface="+mj-cs"/>
              </a:rPr>
              <a:t>INTRODUCTION</a:t>
            </a:r>
            <a:r>
              <a:rPr kumimoji="0" lang="en-US" sz="4000" b="0" i="0" u="none" strike="noStrike" kern="1200" cap="none" spc="0" normalizeH="0" baseline="0" noProof="0" dirty="0">
                <a:ln>
                  <a:noFill/>
                </a:ln>
                <a:solidFill>
                  <a:schemeClr val="bg1"/>
                </a:solidFill>
                <a:effectLst/>
                <a:uLnTx/>
                <a:uFillTx/>
                <a:latin typeface="Calibri" panose="020F0502020204030204"/>
                <a:ea typeface="+mj-ea"/>
                <a:cs typeface="+mj-cs"/>
              </a:rPr>
              <a:t>  </a:t>
            </a:r>
          </a:p>
        </p:txBody>
      </p:sp>
      <p:pic>
        <p:nvPicPr>
          <p:cNvPr id="4" name="Picture 3" descr="A picture containing text, screenshot, graphic design, design&#10;&#10;Description automatically generated">
            <a:extLst>
              <a:ext uri="{FF2B5EF4-FFF2-40B4-BE49-F238E27FC236}">
                <a16:creationId xmlns:a16="http://schemas.microsoft.com/office/drawing/2014/main" id="{5DFBC29B-8599-A2F1-B8CD-88FF2BAE8F19}"/>
              </a:ext>
            </a:extLst>
          </p:cNvPr>
          <p:cNvPicPr>
            <a:picLocks noChangeAspect="1"/>
          </p:cNvPicPr>
          <p:nvPr/>
        </p:nvPicPr>
        <p:blipFill rotWithShape="1">
          <a:blip r:embed="rId2">
            <a:extLst>
              <a:ext uri="{28A0092B-C50C-407E-A947-70E740481C1C}">
                <a14:useLocalDpi xmlns:a14="http://schemas.microsoft.com/office/drawing/2010/main" val="0"/>
              </a:ext>
            </a:extLst>
          </a:blip>
          <a:srcRect t="35918"/>
          <a:stretch/>
        </p:blipFill>
        <p:spPr>
          <a:xfrm>
            <a:off x="3884882" y="2808366"/>
            <a:ext cx="4422236" cy="22202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9" name="Rectangle: Rounded Corners 18">
            <a:extLst>
              <a:ext uri="{FF2B5EF4-FFF2-40B4-BE49-F238E27FC236}">
                <a16:creationId xmlns:a16="http://schemas.microsoft.com/office/drawing/2014/main" id="{F3555009-31CC-039D-4668-2F9CC0341B64}"/>
              </a:ext>
            </a:extLst>
          </p:cNvPr>
          <p:cNvSpPr/>
          <p:nvPr/>
        </p:nvSpPr>
        <p:spPr>
          <a:xfrm>
            <a:off x="3797708" y="5159136"/>
            <a:ext cx="4509410" cy="1485839"/>
          </a:xfrm>
          <a:prstGeom prst="roundRect">
            <a:avLst/>
          </a:prstGeom>
          <a:solidFill>
            <a:schemeClr val="accent4">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68BC4EE9-F095-76E0-3890-C7E701A25A59}"/>
              </a:ext>
            </a:extLst>
          </p:cNvPr>
          <p:cNvSpPr txBox="1"/>
          <p:nvPr/>
        </p:nvSpPr>
        <p:spPr>
          <a:xfrm>
            <a:off x="4123426" y="5321537"/>
            <a:ext cx="4001394" cy="132343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With a total of 1691 events for the past seven years which delivered an estimated economic impact of RM8.66 billion, Malaysia is on track to drive positive momentum for be industry </a:t>
            </a:r>
            <a:r>
              <a:rPr lang="en-US" sz="1600" dirty="0">
                <a:solidFill>
                  <a:prstClr val="black"/>
                </a:solidFill>
                <a:latin typeface="Calibri" panose="020F0502020204030204"/>
              </a:rPr>
              <a:t>(</a:t>
            </a:r>
            <a:r>
              <a:rPr lang="en-US" sz="1600" dirty="0" err="1">
                <a:solidFill>
                  <a:prstClr val="black"/>
                </a:solidFill>
                <a:latin typeface="Calibri" panose="020F0502020204030204"/>
              </a:rPr>
              <a:t>MyCEB</a:t>
            </a:r>
            <a:r>
              <a:rPr lang="en-US" sz="1600" dirty="0">
                <a:solidFill>
                  <a:prstClr val="black"/>
                </a:solidFill>
                <a:latin typeface="Calibri" panose="020F0502020204030204"/>
              </a:rPr>
              <a:t>, 2000)</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8280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3830CC2-C345-C006-7D79-B33FE8A3870D}"/>
              </a:ext>
            </a:extLst>
          </p:cNvPr>
          <p:cNvSpPr txBox="1"/>
          <p:nvPr/>
        </p:nvSpPr>
        <p:spPr>
          <a:xfrm>
            <a:off x="464976" y="2001992"/>
            <a:ext cx="11262048" cy="2554545"/>
          </a:xfrm>
          <a:prstGeom prst="rect">
            <a:avLst/>
          </a:prstGeom>
          <a:solidFill>
            <a:schemeClr val="accent1">
              <a:lumMod val="20000"/>
              <a:lumOff val="80000"/>
            </a:schemeClr>
          </a:solidFill>
        </p:spPr>
        <p:txBody>
          <a:bodyPr wrap="square">
            <a:spAutoFit/>
          </a:bodyPr>
          <a:lstStyle/>
          <a:p>
            <a:pPr marR="0" lvl="0" algn="just"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1. The </a:t>
            </a:r>
            <a:r>
              <a:rPr lang="en-US" sz="2000" dirty="0">
                <a:solidFill>
                  <a:prstClr val="black"/>
                </a:solidFill>
                <a:latin typeface="Calibri" panose="020F0502020204030204"/>
              </a:rPr>
              <a:t>BE</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industry </a:t>
            </a: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did not leverage its capabilities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until the COVID-19 pandemic began (UNWTO, 2020).</a:t>
            </a:r>
          </a:p>
          <a:p>
            <a:pPr marR="0" lvl="0" algn="just"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R="0" lvl="0" algn="just"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2. Many </a:t>
            </a:r>
            <a:r>
              <a:rPr lang="en-US" sz="2000" dirty="0">
                <a:solidFill>
                  <a:prstClr val="black"/>
                </a:solidFill>
                <a:latin typeface="Calibri" panose="020F0502020204030204"/>
              </a:rPr>
              <a:t>BE</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organizers were identified as </a:t>
            </a: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never reaching their full potential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and </a:t>
            </a: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lagging behind other tourism sectors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(Burton &amp; </a:t>
            </a:r>
            <a:r>
              <a:rPr kumimoji="0" lang="en-US" sz="2000" b="0" i="0" u="none" strike="noStrike" kern="1200" cap="none" spc="0" normalizeH="0" baseline="0" noProof="0" dirty="0" err="1">
                <a:ln>
                  <a:noFill/>
                </a:ln>
                <a:solidFill>
                  <a:prstClr val="black"/>
                </a:solidFill>
                <a:effectLst/>
                <a:uLnTx/>
                <a:uFillTx/>
                <a:latin typeface="Calibri" panose="020F0502020204030204"/>
                <a:ea typeface="+mn-ea"/>
                <a:cs typeface="+mn-cs"/>
              </a:rPr>
              <a:t>Hubona</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2006; Kotze et al, 2016). </a:t>
            </a:r>
          </a:p>
          <a:p>
            <a:pPr marR="0" lvl="0" algn="just" defTabSz="914400" rtl="0" eaLnBrk="1" fontAlgn="auto" latinLnBrk="0" hangingPunct="1">
              <a:lnSpc>
                <a:spcPct val="100000"/>
              </a:lnSpc>
              <a:spcBef>
                <a:spcPts val="0"/>
              </a:spcBef>
              <a:spcAft>
                <a:spcPts val="0"/>
              </a:spcAft>
              <a:buClrTx/>
              <a:buSzTx/>
              <a:tabLst/>
              <a:defRPr/>
            </a:pPr>
            <a:endParaRPr lang="en-US" sz="2000" dirty="0">
              <a:solidFill>
                <a:prstClr val="black"/>
              </a:solidFill>
              <a:latin typeface="Calibri" panose="020F0502020204030204"/>
            </a:endParaRPr>
          </a:p>
          <a:p>
            <a:pPr marR="0" lvl="0" algn="just"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3. There are many factors that influence the adoption including </a:t>
            </a: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difficulty to deliver on various aspects of the virtual experience</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(Disimulacion,2020)</a:t>
            </a: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 very challenging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(Gale, 2020), </a:t>
            </a: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budget constraints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sz="2000" b="0" i="0" u="none" strike="noStrike" kern="1200" cap="none" spc="0" normalizeH="0" baseline="0" noProof="0" dirty="0" err="1">
                <a:ln>
                  <a:noFill/>
                </a:ln>
                <a:solidFill>
                  <a:prstClr val="black"/>
                </a:solidFill>
                <a:effectLst/>
                <a:uLnTx/>
                <a:uFillTx/>
                <a:latin typeface="Calibri" panose="020F0502020204030204"/>
                <a:ea typeface="+mn-ea"/>
                <a:cs typeface="+mn-cs"/>
              </a:rPr>
              <a:t>Buhalis</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&amp; Law, 2008), and a </a:t>
            </a: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skills shortage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(Event academy report, 2019).</a:t>
            </a:r>
            <a:endParaRPr kumimoji="0" lang="en-MY"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901DFA2-5378-373E-5537-A03C8E81916F}"/>
              </a:ext>
            </a:extLst>
          </p:cNvPr>
          <p:cNvSpPr txBox="1">
            <a:spLocks/>
          </p:cNvSpPr>
          <p:nvPr/>
        </p:nvSpPr>
        <p:spPr>
          <a:xfrm>
            <a:off x="3317132" y="384582"/>
            <a:ext cx="5342106" cy="831375"/>
          </a:xfrm>
          <a:prstGeom prst="rect">
            <a:avLst/>
          </a:prstGeom>
          <a:solidFill>
            <a:srgbClr val="0E2841">
              <a:lumMod val="50000"/>
              <a:lumOff val="50000"/>
            </a:srgb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ysClr val="window" lastClr="FFFFFF"/>
                </a:solidFill>
                <a:effectLst/>
                <a:uLnTx/>
                <a:uFillTx/>
                <a:latin typeface="Aptos Display" panose="02110004020202020204"/>
                <a:ea typeface="+mj-ea"/>
                <a:cs typeface="+mj-cs"/>
              </a:rPr>
              <a:t>Research Problem</a:t>
            </a:r>
            <a:endParaRPr kumimoji="0" lang="en-MY" sz="4000" b="1" i="0" u="none" strike="noStrike" kern="1200" cap="none" spc="0" normalizeH="0" baseline="0" noProof="0" dirty="0">
              <a:ln>
                <a:noFill/>
              </a:ln>
              <a:solidFill>
                <a:sysClr val="window" lastClr="FFFFFF"/>
              </a:solidFill>
              <a:effectLst/>
              <a:uLnTx/>
              <a:uFillTx/>
              <a:latin typeface="Aptos Display" panose="02110004020202020204"/>
              <a:ea typeface="+mj-ea"/>
              <a:cs typeface="+mj-cs"/>
            </a:endParaRPr>
          </a:p>
        </p:txBody>
      </p:sp>
    </p:spTree>
    <p:extLst>
      <p:ext uri="{BB962C8B-B14F-4D97-AF65-F5344CB8AC3E}">
        <p14:creationId xmlns:p14="http://schemas.microsoft.com/office/powerpoint/2010/main" val="326430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ED468AF-C4B9-31EB-7F15-27F4A5888FD0}"/>
              </a:ext>
            </a:extLst>
          </p:cNvPr>
          <p:cNvSpPr/>
          <p:nvPr/>
        </p:nvSpPr>
        <p:spPr>
          <a:xfrm>
            <a:off x="5934269" y="380220"/>
            <a:ext cx="5888212" cy="1748126"/>
          </a:xfrm>
          <a:prstGeom prst="rect">
            <a:avLst/>
          </a:prstGeom>
          <a:solidFill>
            <a:srgbClr val="38B6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Previous studies have explored the marketing strategies, event management process, factors in selecting </a:t>
            </a:r>
            <a:r>
              <a:rPr lang="en-US" sz="1600" dirty="0">
                <a:solidFill>
                  <a:prstClr val="white"/>
                </a:solidFill>
                <a:latin typeface="Calibri" panose="020F0502020204030204"/>
              </a:rPr>
              <a:t>BE</a:t>
            </a: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 destinations, and event design in Malaysia. However, </a:t>
            </a:r>
            <a:r>
              <a:rPr kumimoji="0" lang="en-US" sz="1600" b="0" i="0" u="none" strike="noStrike" kern="1200" cap="none" spc="0" normalizeH="0" baseline="0" noProof="0" dirty="0">
                <a:ln>
                  <a:noFill/>
                </a:ln>
                <a:solidFill>
                  <a:srgbClr val="FFFF00"/>
                </a:solidFill>
                <a:effectLst/>
                <a:uLnTx/>
                <a:uFillTx/>
                <a:latin typeface="Calibri" panose="020F0502020204030204"/>
                <a:ea typeface="+mn-ea"/>
                <a:cs typeface="+mn-cs"/>
              </a:rPr>
              <a:t>scarce research exists, </a:t>
            </a: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particularly in Malaysia, regarding event technology adoption by the MICE industry (Deve, 2018). </a:t>
            </a:r>
            <a:endParaRPr kumimoji="0" lang="en-MY"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B319E208-C2CC-18D4-8973-8E713E52D53A}"/>
              </a:ext>
            </a:extLst>
          </p:cNvPr>
          <p:cNvSpPr/>
          <p:nvPr/>
        </p:nvSpPr>
        <p:spPr>
          <a:xfrm>
            <a:off x="5934267" y="2390763"/>
            <a:ext cx="5888213" cy="1850616"/>
          </a:xfrm>
          <a:prstGeom prst="rect">
            <a:avLst/>
          </a:prstGeom>
          <a:solidFill>
            <a:srgbClr val="38B6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Many researchers have invested significant effort to build theories that predict user technology adoption (Agarwal &amp; Prasad, 1999). However, there is </a:t>
            </a:r>
            <a:r>
              <a:rPr kumimoji="0" lang="en-US" sz="1600" b="0" i="0" u="none" strike="noStrike" kern="1200" cap="none" spc="0" normalizeH="0" baseline="0" noProof="0" dirty="0">
                <a:ln>
                  <a:noFill/>
                </a:ln>
                <a:solidFill>
                  <a:srgbClr val="FFFF00"/>
                </a:solidFill>
                <a:effectLst/>
                <a:uLnTx/>
                <a:uFillTx/>
                <a:latin typeface="Calibri" panose="020F0502020204030204"/>
                <a:ea typeface="+mn-ea"/>
                <a:cs typeface="+mn-cs"/>
              </a:rPr>
              <a:t>no significant model </a:t>
            </a: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that can explain the role of event technology adoption in the </a:t>
            </a:r>
            <a:r>
              <a:rPr lang="en-US" sz="1600" dirty="0">
                <a:solidFill>
                  <a:prstClr val="white"/>
                </a:solidFill>
                <a:latin typeface="Calibri" panose="020F0502020204030204"/>
              </a:rPr>
              <a:t>BE</a:t>
            </a: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 industry in Malaysia from the perspective of the event organizer.</a:t>
            </a:r>
            <a:endParaRPr kumimoji="0" lang="en-MY"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Title 1">
            <a:extLst>
              <a:ext uri="{FF2B5EF4-FFF2-40B4-BE49-F238E27FC236}">
                <a16:creationId xmlns:a16="http://schemas.microsoft.com/office/drawing/2014/main" id="{87229929-36E2-49CA-F11C-10FFE1F4CDC2}"/>
              </a:ext>
            </a:extLst>
          </p:cNvPr>
          <p:cNvSpPr txBox="1">
            <a:spLocks/>
          </p:cNvSpPr>
          <p:nvPr/>
        </p:nvSpPr>
        <p:spPr>
          <a:xfrm>
            <a:off x="233464" y="3104899"/>
            <a:ext cx="3834039" cy="617536"/>
          </a:xfrm>
          <a:prstGeom prst="rect">
            <a:avLst/>
          </a:prstGeom>
          <a:solidFill>
            <a:schemeClr val="accent1"/>
          </a:solidFill>
        </p:spPr>
        <p:txBody>
          <a:bodyP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chemeClr val="bg1"/>
                </a:solidFill>
                <a:effectLst/>
                <a:uLnTx/>
                <a:uFillTx/>
                <a:latin typeface="Calibri" panose="020F0502020204030204"/>
                <a:ea typeface="+mj-ea"/>
                <a:cs typeface="+mj-cs"/>
              </a:rPr>
              <a:t>RESEARCH GAP  </a:t>
            </a:r>
          </a:p>
        </p:txBody>
      </p:sp>
      <p:sp>
        <p:nvSpPr>
          <p:cNvPr id="12" name="Rectangle 11">
            <a:extLst>
              <a:ext uri="{FF2B5EF4-FFF2-40B4-BE49-F238E27FC236}">
                <a16:creationId xmlns:a16="http://schemas.microsoft.com/office/drawing/2014/main" id="{2846F5C3-8374-F1E4-3DBB-EB11D2E10504}"/>
              </a:ext>
            </a:extLst>
          </p:cNvPr>
          <p:cNvSpPr/>
          <p:nvPr/>
        </p:nvSpPr>
        <p:spPr>
          <a:xfrm>
            <a:off x="5934267" y="4542670"/>
            <a:ext cx="5848480" cy="1950098"/>
          </a:xfrm>
          <a:prstGeom prst="rect">
            <a:avLst/>
          </a:prstGeom>
          <a:solidFill>
            <a:srgbClr val="38B6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Previous study using the theory of planned behavior, the Theory of acceptance model, and the theory of Reason action in exploring the behavioral intention in adopting event technology (Kim &amp; Park, 2009; Kim et al, 2011; Sox et al, 2017)</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prstClr val="white"/>
                </a:solidFill>
                <a:effectLst/>
                <a:uLnTx/>
                <a:uFillTx/>
                <a:latin typeface="Calibri" panose="020F0502020204030204"/>
                <a:ea typeface="+mn-ea"/>
                <a:cs typeface="+mn-cs"/>
              </a:rPr>
              <a:t>Kusonwattana</a:t>
            </a: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 et all (2022) suggested that the model or theory can be extended and explored.</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MY"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24" name="Straight Connector 23">
            <a:extLst>
              <a:ext uri="{FF2B5EF4-FFF2-40B4-BE49-F238E27FC236}">
                <a16:creationId xmlns:a16="http://schemas.microsoft.com/office/drawing/2014/main" id="{03B56302-B13D-E65C-F8A8-07A20CC3962F}"/>
              </a:ext>
            </a:extLst>
          </p:cNvPr>
          <p:cNvCxnSpPr>
            <a:cxnSpLocks/>
          </p:cNvCxnSpPr>
          <p:nvPr/>
        </p:nvCxnSpPr>
        <p:spPr>
          <a:xfrm>
            <a:off x="4474028" y="1462485"/>
            <a:ext cx="13996" cy="4055234"/>
          </a:xfrm>
          <a:prstGeom prst="line">
            <a:avLst/>
          </a:prstGeom>
        </p:spPr>
        <p:style>
          <a:lnRef idx="3">
            <a:schemeClr val="accent1"/>
          </a:lnRef>
          <a:fillRef idx="0">
            <a:schemeClr val="accent1"/>
          </a:fillRef>
          <a:effectRef idx="2">
            <a:schemeClr val="accent1"/>
          </a:effectRef>
          <a:fontRef idx="minor">
            <a:schemeClr val="tx1"/>
          </a:fontRef>
        </p:style>
      </p:cxnSp>
      <p:cxnSp>
        <p:nvCxnSpPr>
          <p:cNvPr id="26" name="Straight Arrow Connector 25">
            <a:extLst>
              <a:ext uri="{FF2B5EF4-FFF2-40B4-BE49-F238E27FC236}">
                <a16:creationId xmlns:a16="http://schemas.microsoft.com/office/drawing/2014/main" id="{3AE1DD5D-EA3C-9A67-6761-1CD2532FB408}"/>
              </a:ext>
            </a:extLst>
          </p:cNvPr>
          <p:cNvCxnSpPr>
            <a:cxnSpLocks/>
          </p:cNvCxnSpPr>
          <p:nvPr/>
        </p:nvCxnSpPr>
        <p:spPr>
          <a:xfrm>
            <a:off x="4474028" y="1462485"/>
            <a:ext cx="1038553"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8" name="Straight Arrow Connector 27">
            <a:extLst>
              <a:ext uri="{FF2B5EF4-FFF2-40B4-BE49-F238E27FC236}">
                <a16:creationId xmlns:a16="http://schemas.microsoft.com/office/drawing/2014/main" id="{DFC1F841-CB08-0A95-4C03-6D3B4D4FECA6}"/>
              </a:ext>
            </a:extLst>
          </p:cNvPr>
          <p:cNvCxnSpPr/>
          <p:nvPr/>
        </p:nvCxnSpPr>
        <p:spPr>
          <a:xfrm>
            <a:off x="4460033" y="3429000"/>
            <a:ext cx="1474234"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30" name="Straight Arrow Connector 29">
            <a:extLst>
              <a:ext uri="{FF2B5EF4-FFF2-40B4-BE49-F238E27FC236}">
                <a16:creationId xmlns:a16="http://schemas.microsoft.com/office/drawing/2014/main" id="{2BA774A0-7A1E-DC5E-C1BF-263104F9F79D}"/>
              </a:ext>
            </a:extLst>
          </p:cNvPr>
          <p:cNvCxnSpPr/>
          <p:nvPr/>
        </p:nvCxnSpPr>
        <p:spPr>
          <a:xfrm>
            <a:off x="4488024" y="5499058"/>
            <a:ext cx="1352939"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32" name="Straight Connector 31">
            <a:extLst>
              <a:ext uri="{FF2B5EF4-FFF2-40B4-BE49-F238E27FC236}">
                <a16:creationId xmlns:a16="http://schemas.microsoft.com/office/drawing/2014/main" id="{DBDAD61B-63BF-91E4-8051-E7A3DA74A17C}"/>
              </a:ext>
            </a:extLst>
          </p:cNvPr>
          <p:cNvCxnSpPr/>
          <p:nvPr/>
        </p:nvCxnSpPr>
        <p:spPr>
          <a:xfrm flipH="1">
            <a:off x="3918857" y="3429000"/>
            <a:ext cx="541176" cy="0"/>
          </a:xfrm>
          <a:prstGeom prst="line">
            <a:avLst/>
          </a:prstGeom>
        </p:spPr>
        <p:style>
          <a:lnRef idx="3">
            <a:schemeClr val="accent1"/>
          </a:lnRef>
          <a:fillRef idx="0">
            <a:schemeClr val="accent1"/>
          </a:fillRef>
          <a:effectRef idx="2">
            <a:schemeClr val="accent1"/>
          </a:effectRef>
          <a:fontRef idx="minor">
            <a:schemeClr val="tx1"/>
          </a:fontRef>
        </p:style>
      </p:cxnSp>
      <p:sp>
        <p:nvSpPr>
          <p:cNvPr id="35" name="Oval 34">
            <a:extLst>
              <a:ext uri="{FF2B5EF4-FFF2-40B4-BE49-F238E27FC236}">
                <a16:creationId xmlns:a16="http://schemas.microsoft.com/office/drawing/2014/main" id="{6006395C-D7B0-B0D6-AB0E-5968AB51831A}"/>
              </a:ext>
            </a:extLst>
          </p:cNvPr>
          <p:cNvSpPr/>
          <p:nvPr/>
        </p:nvSpPr>
        <p:spPr>
          <a:xfrm>
            <a:off x="5369100" y="1135055"/>
            <a:ext cx="574685" cy="617538"/>
          </a:xfrm>
          <a:prstGeom prst="ellips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4" name="TextBox 33">
            <a:extLst>
              <a:ext uri="{FF2B5EF4-FFF2-40B4-BE49-F238E27FC236}">
                <a16:creationId xmlns:a16="http://schemas.microsoft.com/office/drawing/2014/main" id="{22BC810B-83EE-5C58-F1EF-7949E2E38747}"/>
              </a:ext>
            </a:extLst>
          </p:cNvPr>
          <p:cNvSpPr txBox="1"/>
          <p:nvPr/>
        </p:nvSpPr>
        <p:spPr>
          <a:xfrm flipH="1">
            <a:off x="5607699" y="1231640"/>
            <a:ext cx="4874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1</a:t>
            </a:r>
            <a:endParaRPr kumimoji="0" lang="en-MY"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9" name="Oval 38">
            <a:extLst>
              <a:ext uri="{FF2B5EF4-FFF2-40B4-BE49-F238E27FC236}">
                <a16:creationId xmlns:a16="http://schemas.microsoft.com/office/drawing/2014/main" id="{429B16AC-D8EA-FE7F-D494-EE28F8188E94}"/>
              </a:ext>
            </a:extLst>
          </p:cNvPr>
          <p:cNvSpPr/>
          <p:nvPr/>
        </p:nvSpPr>
        <p:spPr>
          <a:xfrm>
            <a:off x="5359582" y="3104897"/>
            <a:ext cx="574685" cy="617538"/>
          </a:xfrm>
          <a:prstGeom prst="ellips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0" name="TextBox 39">
            <a:extLst>
              <a:ext uri="{FF2B5EF4-FFF2-40B4-BE49-F238E27FC236}">
                <a16:creationId xmlns:a16="http://schemas.microsoft.com/office/drawing/2014/main" id="{663DEEFC-7FB9-42CC-F6D9-E06F06C25377}"/>
              </a:ext>
            </a:extLst>
          </p:cNvPr>
          <p:cNvSpPr txBox="1"/>
          <p:nvPr/>
        </p:nvSpPr>
        <p:spPr>
          <a:xfrm>
            <a:off x="5544476" y="3240694"/>
            <a:ext cx="11196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a:t>
            </a:r>
            <a:endParaRPr kumimoji="0" lang="en-MY"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1" name="Oval 40">
            <a:extLst>
              <a:ext uri="{FF2B5EF4-FFF2-40B4-BE49-F238E27FC236}">
                <a16:creationId xmlns:a16="http://schemas.microsoft.com/office/drawing/2014/main" id="{F1657E7C-4F0F-5F13-8A52-E264A8AE7E9F}"/>
              </a:ext>
            </a:extLst>
          </p:cNvPr>
          <p:cNvSpPr/>
          <p:nvPr/>
        </p:nvSpPr>
        <p:spPr>
          <a:xfrm>
            <a:off x="5415751" y="5191100"/>
            <a:ext cx="528034" cy="611535"/>
          </a:xfrm>
          <a:prstGeom prst="ellipse">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2" name="TextBox 41">
            <a:extLst>
              <a:ext uri="{FF2B5EF4-FFF2-40B4-BE49-F238E27FC236}">
                <a16:creationId xmlns:a16="http://schemas.microsoft.com/office/drawing/2014/main" id="{B484542D-9F2A-69E6-33D7-A3B69DCCCD4B}"/>
              </a:ext>
            </a:extLst>
          </p:cNvPr>
          <p:cNvSpPr txBox="1"/>
          <p:nvPr/>
        </p:nvSpPr>
        <p:spPr>
          <a:xfrm>
            <a:off x="5566377" y="5333053"/>
            <a:ext cx="79519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3</a:t>
            </a:r>
            <a:endParaRPr kumimoji="0" lang="en-MY"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36341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2147B-D712-6506-CE1D-92D6AA2E3699}"/>
              </a:ext>
            </a:extLst>
          </p:cNvPr>
          <p:cNvSpPr>
            <a:spLocks noGrp="1"/>
          </p:cNvSpPr>
          <p:nvPr>
            <p:ph type="title"/>
          </p:nvPr>
        </p:nvSpPr>
        <p:spPr>
          <a:xfrm>
            <a:off x="3317132" y="384582"/>
            <a:ext cx="5342106" cy="1103752"/>
          </a:xfrm>
          <a:solidFill>
            <a:schemeClr val="tx2">
              <a:lumMod val="50000"/>
              <a:lumOff val="50000"/>
            </a:schemeClr>
          </a:solidFill>
        </p:spPr>
        <p:txBody>
          <a:bodyPr>
            <a:normAutofit/>
          </a:bodyPr>
          <a:lstStyle/>
          <a:p>
            <a:pPr algn="ctr"/>
            <a:r>
              <a:rPr lang="en-US" sz="4000" b="1" dirty="0">
                <a:solidFill>
                  <a:schemeClr val="bg1"/>
                </a:solidFill>
              </a:rPr>
              <a:t>Research Objective</a:t>
            </a:r>
            <a:endParaRPr lang="en-MY" sz="4000" b="1" dirty="0">
              <a:solidFill>
                <a:schemeClr val="bg1"/>
              </a:solidFill>
            </a:endParaRPr>
          </a:p>
        </p:txBody>
      </p:sp>
      <p:sp>
        <p:nvSpPr>
          <p:cNvPr id="3" name="Content Placeholder 2">
            <a:extLst>
              <a:ext uri="{FF2B5EF4-FFF2-40B4-BE49-F238E27FC236}">
                <a16:creationId xmlns:a16="http://schemas.microsoft.com/office/drawing/2014/main" id="{D959B33E-946F-62E2-BF18-A67330A6C4A2}"/>
              </a:ext>
            </a:extLst>
          </p:cNvPr>
          <p:cNvSpPr>
            <a:spLocks noGrp="1"/>
          </p:cNvSpPr>
          <p:nvPr>
            <p:ph idx="1"/>
          </p:nvPr>
        </p:nvSpPr>
        <p:spPr>
          <a:xfrm>
            <a:off x="838200" y="2285999"/>
            <a:ext cx="10515600" cy="3910419"/>
          </a:xfrm>
        </p:spPr>
        <p:txBody>
          <a:bodyPr/>
          <a:lstStyle/>
          <a:p>
            <a:pPr marL="342900" lvl="0" indent="-342900" algn="just">
              <a:lnSpc>
                <a:spcPct val="107000"/>
              </a:lnSpc>
              <a:buFont typeface="+mj-lt"/>
              <a:buAutoNum type="alphaLcParenR"/>
            </a:pPr>
            <a:r>
              <a:rPr lang="en-MY" sz="2800" dirty="0">
                <a:effectLst/>
                <a:latin typeface="Times New Roman" panose="02020603050405020304" pitchFamily="18" charset="0"/>
                <a:ea typeface="Calibri" panose="020F0502020204030204" pitchFamily="34" charset="0"/>
                <a:cs typeface="Times New Roman" panose="02020603050405020304" pitchFamily="18" charset="0"/>
              </a:rPr>
              <a:t>To examine the influence of government support (GS) on Event Technology Adoption (ETA) among business event in Malaysia.</a:t>
            </a:r>
            <a:endParaRPr lang="en-MY"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lphaLcParenR"/>
            </a:pPr>
            <a:r>
              <a:rPr lang="en-MY" sz="2800" dirty="0">
                <a:effectLst/>
                <a:latin typeface="Times New Roman" panose="02020603050405020304" pitchFamily="18" charset="0"/>
                <a:ea typeface="Calibri" panose="020F0502020204030204" pitchFamily="34" charset="0"/>
                <a:cs typeface="Times New Roman" panose="02020603050405020304" pitchFamily="18" charset="0"/>
              </a:rPr>
              <a:t>To access the impact of External Pressure (EP) on Event Technology Adoption (ETA) among business event in Malaysia</a:t>
            </a:r>
            <a:endParaRPr lang="en-MY"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lphaLcParenR"/>
            </a:pPr>
            <a:r>
              <a:rPr lang="en-MY" sz="2800" dirty="0">
                <a:effectLst/>
                <a:latin typeface="Times New Roman" panose="02020603050405020304" pitchFamily="18" charset="0"/>
                <a:ea typeface="Calibri" panose="020F0502020204030204" pitchFamily="34" charset="0"/>
                <a:cs typeface="Times New Roman" panose="02020603050405020304" pitchFamily="18" charset="0"/>
              </a:rPr>
              <a:t>To evaluate the role of Sustainability in driving Event Technology Adoption (ETA) among business event in Malaysia. </a:t>
            </a:r>
            <a:endParaRPr lang="en-MY"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MY" dirty="0"/>
          </a:p>
        </p:txBody>
      </p:sp>
    </p:spTree>
    <p:extLst>
      <p:ext uri="{BB962C8B-B14F-4D97-AF65-F5344CB8AC3E}">
        <p14:creationId xmlns:p14="http://schemas.microsoft.com/office/powerpoint/2010/main" val="1622347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AD682D6-E63E-B30E-571F-09944ACDA842}"/>
              </a:ext>
            </a:extLst>
          </p:cNvPr>
          <p:cNvSpPr txBox="1"/>
          <p:nvPr/>
        </p:nvSpPr>
        <p:spPr>
          <a:xfrm>
            <a:off x="522495" y="154115"/>
            <a:ext cx="10626571" cy="707886"/>
          </a:xfrm>
          <a:prstGeom prst="rect">
            <a:avLst/>
          </a:prstGeom>
          <a:noFill/>
        </p:spPr>
        <p:txBody>
          <a:bodyPr wrap="square" rtlCol="0">
            <a:spAutoFit/>
          </a:bodyPr>
          <a:lstStyle/>
          <a:p>
            <a:pPr marR="0" lvl="0" algn="ctr" defTabSz="914400" rtl="0" eaLnBrk="1" fontAlgn="auto" latinLnBrk="0" hangingPunct="1">
              <a:lnSpc>
                <a:spcPct val="100000"/>
              </a:lnSpc>
              <a:spcBef>
                <a:spcPts val="1000"/>
              </a:spcBef>
              <a:spcAft>
                <a:spcPts val="0"/>
              </a:spcAft>
              <a:buClrTx/>
              <a:buSzTx/>
              <a:tabLst/>
              <a:defRPr/>
            </a:pPr>
            <a:r>
              <a:rPr lang="en-US" sz="4000" b="1" dirty="0"/>
              <a:t>UNDERPINNING THEORIES</a:t>
            </a:r>
            <a:endParaRPr kumimoji="0" lang="en-US" sz="4000" b="1" i="0" u="none" strike="noStrike" kern="1200" cap="none" spc="0" normalizeH="0" baseline="0" noProof="0" dirty="0">
              <a:ln>
                <a:noFill/>
              </a:ln>
              <a:effectLst/>
              <a:uLnTx/>
              <a:uFillTx/>
              <a:ea typeface="+mn-ea"/>
              <a:cs typeface="+mn-cs"/>
            </a:endParaRPr>
          </a:p>
        </p:txBody>
      </p:sp>
      <p:sp>
        <p:nvSpPr>
          <p:cNvPr id="6" name="Rectangle 5">
            <a:extLst>
              <a:ext uri="{FF2B5EF4-FFF2-40B4-BE49-F238E27FC236}">
                <a16:creationId xmlns:a16="http://schemas.microsoft.com/office/drawing/2014/main" id="{B49456C1-75D8-47A6-C24B-45831A369425}"/>
              </a:ext>
            </a:extLst>
          </p:cNvPr>
          <p:cNvSpPr/>
          <p:nvPr/>
        </p:nvSpPr>
        <p:spPr>
          <a:xfrm>
            <a:off x="3364560" y="1163889"/>
            <a:ext cx="5159828" cy="4282751"/>
          </a:xfrm>
          <a:prstGeom prst="rect">
            <a:avLst/>
          </a:prstGeom>
          <a:effectLst>
            <a:glow rad="2286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n-MY" dirty="0"/>
          </a:p>
        </p:txBody>
      </p:sp>
      <p:sp>
        <p:nvSpPr>
          <p:cNvPr id="30" name="TextBox 29">
            <a:extLst>
              <a:ext uri="{FF2B5EF4-FFF2-40B4-BE49-F238E27FC236}">
                <a16:creationId xmlns:a16="http://schemas.microsoft.com/office/drawing/2014/main" id="{3DE74434-22EE-DD93-4F2D-2BF4756E2847}"/>
              </a:ext>
            </a:extLst>
          </p:cNvPr>
          <p:cNvSpPr txBox="1"/>
          <p:nvPr/>
        </p:nvSpPr>
        <p:spPr>
          <a:xfrm>
            <a:off x="3401882" y="5674521"/>
            <a:ext cx="5085184" cy="738664"/>
          </a:xfrm>
          <a:prstGeom prst="rect">
            <a:avLst/>
          </a:prstGeom>
          <a:noFill/>
        </p:spPr>
        <p:txBody>
          <a:bodyPr wrap="square" rtlCol="0">
            <a:spAutoFit/>
          </a:bodyPr>
          <a:lstStyle/>
          <a:p>
            <a:pPr algn="just"/>
            <a:r>
              <a:rPr lang="en-US" sz="1400" dirty="0"/>
              <a:t>works at the organizational level and it indicates whether a firm’s adoption decision is influenced by the technological, organizational, and environmental elements (Baker, 2012).</a:t>
            </a:r>
          </a:p>
        </p:txBody>
      </p:sp>
      <p:sp>
        <p:nvSpPr>
          <p:cNvPr id="31" name="Oval 30">
            <a:extLst>
              <a:ext uri="{FF2B5EF4-FFF2-40B4-BE49-F238E27FC236}">
                <a16:creationId xmlns:a16="http://schemas.microsoft.com/office/drawing/2014/main" id="{68720DF6-87E4-1C0F-BD27-3DF91879B482}"/>
              </a:ext>
            </a:extLst>
          </p:cNvPr>
          <p:cNvSpPr/>
          <p:nvPr/>
        </p:nvSpPr>
        <p:spPr>
          <a:xfrm>
            <a:off x="4780281" y="1178067"/>
            <a:ext cx="2332653" cy="207139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Technology Organizational Environmental (TOE) Framework</a:t>
            </a:r>
            <a:endParaRPr lang="en-MY" dirty="0"/>
          </a:p>
        </p:txBody>
      </p:sp>
      <p:sp>
        <p:nvSpPr>
          <p:cNvPr id="32" name="Rectangle 31">
            <a:extLst>
              <a:ext uri="{FF2B5EF4-FFF2-40B4-BE49-F238E27FC236}">
                <a16:creationId xmlns:a16="http://schemas.microsoft.com/office/drawing/2014/main" id="{5F1D7565-7CAB-5CDC-3844-25F36AC38807}"/>
              </a:ext>
            </a:extLst>
          </p:cNvPr>
          <p:cNvSpPr/>
          <p:nvPr/>
        </p:nvSpPr>
        <p:spPr>
          <a:xfrm>
            <a:off x="3745878" y="3434613"/>
            <a:ext cx="1383012" cy="47367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a:p>
            <a:pPr algn="ctr"/>
            <a:r>
              <a:rPr lang="en-US" dirty="0"/>
              <a:t>Technology</a:t>
            </a:r>
          </a:p>
          <a:p>
            <a:pPr algn="ctr"/>
            <a:endParaRPr lang="en-MY" dirty="0"/>
          </a:p>
        </p:txBody>
      </p:sp>
      <p:sp>
        <p:nvSpPr>
          <p:cNvPr id="2" name="TextBox 1">
            <a:extLst>
              <a:ext uri="{FF2B5EF4-FFF2-40B4-BE49-F238E27FC236}">
                <a16:creationId xmlns:a16="http://schemas.microsoft.com/office/drawing/2014/main" id="{7F1B3048-3B3E-867A-8230-98BBE412C8D7}"/>
              </a:ext>
            </a:extLst>
          </p:cNvPr>
          <p:cNvSpPr txBox="1"/>
          <p:nvPr/>
        </p:nvSpPr>
        <p:spPr>
          <a:xfrm>
            <a:off x="6635516" y="3401158"/>
            <a:ext cx="1502229" cy="369332"/>
          </a:xfrm>
          <a:prstGeom prst="rect">
            <a:avLst/>
          </a:prstGeom>
          <a:solidFill>
            <a:schemeClr val="accent1"/>
          </a:solidFill>
        </p:spPr>
        <p:txBody>
          <a:bodyPr wrap="square" rtlCol="0">
            <a:spAutoFit/>
          </a:bodyPr>
          <a:lstStyle/>
          <a:p>
            <a:pPr algn="ctr"/>
            <a:r>
              <a:rPr lang="en-US" dirty="0">
                <a:solidFill>
                  <a:schemeClr val="bg1"/>
                </a:solidFill>
              </a:rPr>
              <a:t>Organization</a:t>
            </a:r>
            <a:endParaRPr lang="en-MY" dirty="0">
              <a:solidFill>
                <a:schemeClr val="bg1"/>
              </a:solidFill>
            </a:endParaRPr>
          </a:p>
        </p:txBody>
      </p:sp>
      <p:sp>
        <p:nvSpPr>
          <p:cNvPr id="4" name="Rectangle 3">
            <a:extLst>
              <a:ext uri="{FF2B5EF4-FFF2-40B4-BE49-F238E27FC236}">
                <a16:creationId xmlns:a16="http://schemas.microsoft.com/office/drawing/2014/main" id="{28927994-52DB-DA86-D5DE-58522ABF4EEF}"/>
              </a:ext>
            </a:extLst>
          </p:cNvPr>
          <p:cNvSpPr/>
          <p:nvPr/>
        </p:nvSpPr>
        <p:spPr>
          <a:xfrm>
            <a:off x="5307459" y="4093433"/>
            <a:ext cx="1502229" cy="73711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External task environment</a:t>
            </a:r>
            <a:endParaRPr lang="en-MY" dirty="0"/>
          </a:p>
        </p:txBody>
      </p:sp>
      <p:cxnSp>
        <p:nvCxnSpPr>
          <p:cNvPr id="15" name="Connector: Curved 14">
            <a:extLst>
              <a:ext uri="{FF2B5EF4-FFF2-40B4-BE49-F238E27FC236}">
                <a16:creationId xmlns:a16="http://schemas.microsoft.com/office/drawing/2014/main" id="{91980A32-2670-7260-DE45-B01A4A8F01E2}"/>
              </a:ext>
            </a:extLst>
          </p:cNvPr>
          <p:cNvCxnSpPr>
            <a:cxnSpLocks/>
            <a:stCxn id="31" idx="2"/>
          </p:cNvCxnSpPr>
          <p:nvPr/>
        </p:nvCxnSpPr>
        <p:spPr>
          <a:xfrm rot="10800000" flipV="1">
            <a:off x="4441781" y="2213764"/>
            <a:ext cx="338500" cy="1187393"/>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ctor: Curved 17">
            <a:extLst>
              <a:ext uri="{FF2B5EF4-FFF2-40B4-BE49-F238E27FC236}">
                <a16:creationId xmlns:a16="http://schemas.microsoft.com/office/drawing/2014/main" id="{8FF14C55-4DC6-7F48-842A-62391DC1D9B5}"/>
              </a:ext>
            </a:extLst>
          </p:cNvPr>
          <p:cNvCxnSpPr>
            <a:endCxn id="4" idx="0"/>
          </p:cNvCxnSpPr>
          <p:nvPr/>
        </p:nvCxnSpPr>
        <p:spPr>
          <a:xfrm rot="16200000" flipH="1">
            <a:off x="5594709" y="3629567"/>
            <a:ext cx="815763" cy="111967"/>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or: Curved 19">
            <a:extLst>
              <a:ext uri="{FF2B5EF4-FFF2-40B4-BE49-F238E27FC236}">
                <a16:creationId xmlns:a16="http://schemas.microsoft.com/office/drawing/2014/main" id="{CF501D82-D646-7985-EBDA-DCA5FE0F8047}"/>
              </a:ext>
            </a:extLst>
          </p:cNvPr>
          <p:cNvCxnSpPr>
            <a:stCxn id="31" idx="6"/>
          </p:cNvCxnSpPr>
          <p:nvPr/>
        </p:nvCxnSpPr>
        <p:spPr>
          <a:xfrm>
            <a:off x="7112934" y="2213765"/>
            <a:ext cx="371668" cy="1187392"/>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71233E7-B7C9-EF5B-5C71-12064F6BE169}"/>
              </a:ext>
            </a:extLst>
          </p:cNvPr>
          <p:cNvSpPr txBox="1"/>
          <p:nvPr/>
        </p:nvSpPr>
        <p:spPr>
          <a:xfrm>
            <a:off x="4611031" y="4974585"/>
            <a:ext cx="3394833" cy="369332"/>
          </a:xfrm>
          <a:prstGeom prst="rect">
            <a:avLst/>
          </a:prstGeom>
          <a:noFill/>
        </p:spPr>
        <p:txBody>
          <a:bodyPr wrap="square" rtlCol="0">
            <a:spAutoFit/>
          </a:bodyPr>
          <a:lstStyle/>
          <a:p>
            <a:r>
              <a:rPr lang="en-US" dirty="0"/>
              <a:t>(</a:t>
            </a:r>
            <a:r>
              <a:rPr lang="en-US" dirty="0" err="1"/>
              <a:t>Tornatzky</a:t>
            </a:r>
            <a:r>
              <a:rPr lang="en-US" dirty="0"/>
              <a:t> and Fleisher,1990)</a:t>
            </a:r>
            <a:endParaRPr lang="en-MY" dirty="0"/>
          </a:p>
        </p:txBody>
      </p:sp>
    </p:spTree>
    <p:extLst>
      <p:ext uri="{BB962C8B-B14F-4D97-AF65-F5344CB8AC3E}">
        <p14:creationId xmlns:p14="http://schemas.microsoft.com/office/powerpoint/2010/main" val="1120337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6EAE4-56C0-A244-98FB-50AB3DDF6E43}"/>
              </a:ext>
            </a:extLst>
          </p:cNvPr>
          <p:cNvSpPr>
            <a:spLocks noGrp="1"/>
          </p:cNvSpPr>
          <p:nvPr>
            <p:ph type="title"/>
          </p:nvPr>
        </p:nvSpPr>
        <p:spPr>
          <a:xfrm>
            <a:off x="3048647" y="324690"/>
            <a:ext cx="5712222" cy="764023"/>
          </a:xfrm>
          <a:solidFill>
            <a:schemeClr val="tx2">
              <a:lumMod val="50000"/>
              <a:lumOff val="50000"/>
            </a:schemeClr>
          </a:solidFill>
        </p:spPr>
        <p:txBody>
          <a:bodyPr>
            <a:normAutofit/>
          </a:bodyPr>
          <a:lstStyle/>
          <a:p>
            <a:pPr algn="ctr"/>
            <a:r>
              <a:rPr lang="en-US" b="1" dirty="0">
                <a:solidFill>
                  <a:schemeClr val="bg1"/>
                </a:solidFill>
              </a:rPr>
              <a:t>Research Methodology</a:t>
            </a:r>
            <a:endParaRPr lang="en-MY" b="1" dirty="0">
              <a:solidFill>
                <a:schemeClr val="bg1"/>
              </a:solidFill>
            </a:endParaRPr>
          </a:p>
        </p:txBody>
      </p:sp>
      <p:pic>
        <p:nvPicPr>
          <p:cNvPr id="4" name="Picture 3" descr="A hand touching a tablet with a survey&#10;&#10;Description automatically generated">
            <a:extLst>
              <a:ext uri="{FF2B5EF4-FFF2-40B4-BE49-F238E27FC236}">
                <a16:creationId xmlns:a16="http://schemas.microsoft.com/office/drawing/2014/main" id="{B6285BD8-26D2-0A73-1004-F6D4A14D9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759" y="2647246"/>
            <a:ext cx="1851969" cy="1851969"/>
          </a:xfrm>
          <a:prstGeom prst="rect">
            <a:avLst/>
          </a:prstGeom>
        </p:spPr>
      </p:pic>
      <p:pic>
        <p:nvPicPr>
          <p:cNvPr id="6" name="Picture 5" descr="A close-up of a diagram&#10;&#10;Description automatically generated">
            <a:extLst>
              <a:ext uri="{FF2B5EF4-FFF2-40B4-BE49-F238E27FC236}">
                <a16:creationId xmlns:a16="http://schemas.microsoft.com/office/drawing/2014/main" id="{2374649B-5C0E-5BFE-6D4A-4D6A42D9FCFC}"/>
              </a:ext>
            </a:extLst>
          </p:cNvPr>
          <p:cNvPicPr>
            <a:picLocks noChangeAspect="1"/>
          </p:cNvPicPr>
          <p:nvPr/>
        </p:nvPicPr>
        <p:blipFill>
          <a:blip r:embed="rId3">
            <a:extLst>
              <a:ext uri="{28A0092B-C50C-407E-A947-70E740481C1C}">
                <a14:useLocalDpi xmlns:a14="http://schemas.microsoft.com/office/drawing/2010/main" val="0"/>
              </a:ext>
            </a:extLst>
          </a:blip>
          <a:srcRect t="7502" b="16987"/>
          <a:stretch/>
        </p:blipFill>
        <p:spPr>
          <a:xfrm>
            <a:off x="4590965" y="2823981"/>
            <a:ext cx="2213236" cy="1481143"/>
          </a:xfrm>
          <a:prstGeom prst="rect">
            <a:avLst/>
          </a:prstGeom>
        </p:spPr>
      </p:pic>
      <p:pic>
        <p:nvPicPr>
          <p:cNvPr id="8" name="Picture 7" descr="A close-up of a logo&#10;&#10;Description automatically generated">
            <a:extLst>
              <a:ext uri="{FF2B5EF4-FFF2-40B4-BE49-F238E27FC236}">
                <a16:creationId xmlns:a16="http://schemas.microsoft.com/office/drawing/2014/main" id="{40719B5C-849D-96E9-E60A-566366C794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0629" y="2843253"/>
            <a:ext cx="1437435" cy="1461871"/>
          </a:xfrm>
          <a:prstGeom prst="rect">
            <a:avLst/>
          </a:prstGeom>
        </p:spPr>
      </p:pic>
      <p:sp>
        <p:nvSpPr>
          <p:cNvPr id="9" name="TextBox 8">
            <a:extLst>
              <a:ext uri="{FF2B5EF4-FFF2-40B4-BE49-F238E27FC236}">
                <a16:creationId xmlns:a16="http://schemas.microsoft.com/office/drawing/2014/main" id="{EB1BECDD-D441-C08E-8CBB-3618A0AE6772}"/>
              </a:ext>
            </a:extLst>
          </p:cNvPr>
          <p:cNvSpPr txBox="1"/>
          <p:nvPr/>
        </p:nvSpPr>
        <p:spPr>
          <a:xfrm>
            <a:off x="1406280" y="1919817"/>
            <a:ext cx="3492708" cy="369332"/>
          </a:xfrm>
          <a:prstGeom prst="rect">
            <a:avLst/>
          </a:prstGeom>
          <a:noFill/>
        </p:spPr>
        <p:txBody>
          <a:bodyPr wrap="square" rtlCol="0">
            <a:spAutoFit/>
          </a:bodyPr>
          <a:lstStyle/>
          <a:p>
            <a:pPr algn="ctr"/>
            <a:r>
              <a:rPr lang="en-US" b="1" dirty="0"/>
              <a:t>Quantitative Study</a:t>
            </a:r>
            <a:endParaRPr lang="en-MY" b="1" dirty="0"/>
          </a:p>
        </p:txBody>
      </p:sp>
      <p:pic>
        <p:nvPicPr>
          <p:cNvPr id="11" name="Picture 10" descr="Graphical user interface, chart&#10;&#10;Description automatically generated">
            <a:extLst>
              <a:ext uri="{FF2B5EF4-FFF2-40B4-BE49-F238E27FC236}">
                <a16:creationId xmlns:a16="http://schemas.microsoft.com/office/drawing/2014/main" id="{C9C5562B-A4FD-C3BD-989E-18EFDA4628D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24930" y="2566254"/>
            <a:ext cx="4177797" cy="3819556"/>
          </a:xfrm>
          <a:prstGeom prst="rect">
            <a:avLst/>
          </a:prstGeom>
        </p:spPr>
      </p:pic>
      <p:sp>
        <p:nvSpPr>
          <p:cNvPr id="12" name="TextBox 11">
            <a:extLst>
              <a:ext uri="{FF2B5EF4-FFF2-40B4-BE49-F238E27FC236}">
                <a16:creationId xmlns:a16="http://schemas.microsoft.com/office/drawing/2014/main" id="{0E916776-A9C2-AF4A-DFBF-6309010F72BC}"/>
              </a:ext>
            </a:extLst>
          </p:cNvPr>
          <p:cNvSpPr txBox="1"/>
          <p:nvPr/>
        </p:nvSpPr>
        <p:spPr>
          <a:xfrm>
            <a:off x="7293013" y="1642818"/>
            <a:ext cx="3762827" cy="646331"/>
          </a:xfrm>
          <a:prstGeom prst="rect">
            <a:avLst/>
          </a:prstGeom>
          <a:noFill/>
        </p:spPr>
        <p:txBody>
          <a:bodyPr wrap="square" rtlCol="0">
            <a:spAutoFit/>
          </a:bodyPr>
          <a:lstStyle/>
          <a:p>
            <a:pPr algn="ctr"/>
            <a:r>
              <a:rPr lang="en-US" b="1" dirty="0"/>
              <a:t>Sample Size based on the G-Power analysis</a:t>
            </a:r>
            <a:endParaRPr lang="en-MY" b="1" dirty="0"/>
          </a:p>
        </p:txBody>
      </p:sp>
      <p:sp>
        <p:nvSpPr>
          <p:cNvPr id="13" name="TextBox 12">
            <a:extLst>
              <a:ext uri="{FF2B5EF4-FFF2-40B4-BE49-F238E27FC236}">
                <a16:creationId xmlns:a16="http://schemas.microsoft.com/office/drawing/2014/main" id="{E576A8F1-7EB9-8D6A-6826-14E66BDD915C}"/>
              </a:ext>
            </a:extLst>
          </p:cNvPr>
          <p:cNvSpPr txBox="1"/>
          <p:nvPr/>
        </p:nvSpPr>
        <p:spPr>
          <a:xfrm>
            <a:off x="3697277" y="4560870"/>
            <a:ext cx="3492708" cy="369332"/>
          </a:xfrm>
          <a:prstGeom prst="rect">
            <a:avLst/>
          </a:prstGeom>
          <a:noFill/>
        </p:spPr>
        <p:txBody>
          <a:bodyPr wrap="square" rtlCol="0">
            <a:spAutoFit/>
          </a:bodyPr>
          <a:lstStyle/>
          <a:p>
            <a:pPr algn="ctr"/>
            <a:r>
              <a:rPr lang="en-US" dirty="0"/>
              <a:t>Smart-PLS</a:t>
            </a:r>
            <a:endParaRPr lang="en-MY" dirty="0"/>
          </a:p>
        </p:txBody>
      </p:sp>
      <p:sp>
        <p:nvSpPr>
          <p:cNvPr id="14" name="TextBox 13">
            <a:extLst>
              <a:ext uri="{FF2B5EF4-FFF2-40B4-BE49-F238E27FC236}">
                <a16:creationId xmlns:a16="http://schemas.microsoft.com/office/drawing/2014/main" id="{1CBB3518-BE4D-7EC0-25A7-36B06492C8BC}"/>
              </a:ext>
            </a:extLst>
          </p:cNvPr>
          <p:cNvSpPr txBox="1"/>
          <p:nvPr/>
        </p:nvSpPr>
        <p:spPr>
          <a:xfrm>
            <a:off x="1637607" y="4560870"/>
            <a:ext cx="3492708" cy="369332"/>
          </a:xfrm>
          <a:prstGeom prst="rect">
            <a:avLst/>
          </a:prstGeom>
          <a:noFill/>
        </p:spPr>
        <p:txBody>
          <a:bodyPr wrap="square" rtlCol="0">
            <a:spAutoFit/>
          </a:bodyPr>
          <a:lstStyle/>
          <a:p>
            <a:pPr algn="ctr"/>
            <a:r>
              <a:rPr lang="en-US" dirty="0"/>
              <a:t>SPSS</a:t>
            </a:r>
            <a:endParaRPr lang="en-MY" dirty="0"/>
          </a:p>
        </p:txBody>
      </p:sp>
      <p:sp>
        <p:nvSpPr>
          <p:cNvPr id="15" name="TextBox 14">
            <a:extLst>
              <a:ext uri="{FF2B5EF4-FFF2-40B4-BE49-F238E27FC236}">
                <a16:creationId xmlns:a16="http://schemas.microsoft.com/office/drawing/2014/main" id="{4DADCF1E-9000-C1A9-7699-D9C811EC8008}"/>
              </a:ext>
            </a:extLst>
          </p:cNvPr>
          <p:cNvSpPr txBox="1"/>
          <p:nvPr/>
        </p:nvSpPr>
        <p:spPr>
          <a:xfrm>
            <a:off x="235759" y="4552512"/>
            <a:ext cx="2276600" cy="646331"/>
          </a:xfrm>
          <a:prstGeom prst="rect">
            <a:avLst/>
          </a:prstGeom>
          <a:noFill/>
        </p:spPr>
        <p:txBody>
          <a:bodyPr wrap="square" rtlCol="0">
            <a:spAutoFit/>
          </a:bodyPr>
          <a:lstStyle/>
          <a:p>
            <a:pPr algn="ctr"/>
            <a:r>
              <a:rPr lang="en-US" dirty="0"/>
              <a:t>Electronic Questionnaire</a:t>
            </a:r>
            <a:endParaRPr lang="en-MY" dirty="0"/>
          </a:p>
        </p:txBody>
      </p:sp>
      <p:sp>
        <p:nvSpPr>
          <p:cNvPr id="16" name="TextBox 15">
            <a:extLst>
              <a:ext uri="{FF2B5EF4-FFF2-40B4-BE49-F238E27FC236}">
                <a16:creationId xmlns:a16="http://schemas.microsoft.com/office/drawing/2014/main" id="{3C744813-37E7-AADB-445D-65BF52E477A4}"/>
              </a:ext>
            </a:extLst>
          </p:cNvPr>
          <p:cNvSpPr txBox="1"/>
          <p:nvPr/>
        </p:nvSpPr>
        <p:spPr>
          <a:xfrm>
            <a:off x="7178970" y="5647371"/>
            <a:ext cx="3492708" cy="369332"/>
          </a:xfrm>
          <a:prstGeom prst="rect">
            <a:avLst/>
          </a:prstGeom>
          <a:noFill/>
        </p:spPr>
        <p:txBody>
          <a:bodyPr wrap="square" rtlCol="0">
            <a:spAutoFit/>
          </a:bodyPr>
          <a:lstStyle/>
          <a:p>
            <a:pPr algn="ctr"/>
            <a:r>
              <a:rPr lang="en-US" dirty="0"/>
              <a:t>103 respondents</a:t>
            </a:r>
            <a:endParaRPr lang="en-MY" dirty="0"/>
          </a:p>
        </p:txBody>
      </p:sp>
    </p:spTree>
    <p:extLst>
      <p:ext uri="{BB962C8B-B14F-4D97-AF65-F5344CB8AC3E}">
        <p14:creationId xmlns:p14="http://schemas.microsoft.com/office/powerpoint/2010/main" val="28676916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B1706-B938-2B85-F3FA-516F428851A0}"/>
              </a:ext>
            </a:extLst>
          </p:cNvPr>
          <p:cNvSpPr>
            <a:spLocks noGrp="1"/>
          </p:cNvSpPr>
          <p:nvPr>
            <p:ph type="title"/>
          </p:nvPr>
        </p:nvSpPr>
        <p:spPr>
          <a:xfrm>
            <a:off x="838199" y="647228"/>
            <a:ext cx="10515600" cy="1043950"/>
          </a:xfrm>
        </p:spPr>
        <p:txBody>
          <a:bodyPr>
            <a:normAutofit/>
          </a:bodyPr>
          <a:lstStyle/>
          <a:p>
            <a:pPr algn="ctr"/>
            <a:r>
              <a:rPr lang="en-US" sz="3200" dirty="0"/>
              <a:t>Respondent Profile</a:t>
            </a:r>
            <a:endParaRPr lang="en-MY" sz="3200" dirty="0"/>
          </a:p>
        </p:txBody>
      </p:sp>
      <p:graphicFrame>
        <p:nvGraphicFramePr>
          <p:cNvPr id="4" name="Content Placeholder 3">
            <a:extLst>
              <a:ext uri="{FF2B5EF4-FFF2-40B4-BE49-F238E27FC236}">
                <a16:creationId xmlns:a16="http://schemas.microsoft.com/office/drawing/2014/main" id="{B082712F-469E-00B2-368A-35D4B065F7C8}"/>
              </a:ext>
            </a:extLst>
          </p:cNvPr>
          <p:cNvGraphicFramePr>
            <a:graphicFrameLocks noGrp="1"/>
          </p:cNvGraphicFramePr>
          <p:nvPr>
            <p:ph idx="1"/>
            <p:extLst>
              <p:ext uri="{D42A27DB-BD31-4B8C-83A1-F6EECF244321}">
                <p14:modId xmlns:p14="http://schemas.microsoft.com/office/powerpoint/2010/main" val="2960093600"/>
              </p:ext>
            </p:extLst>
          </p:nvPr>
        </p:nvGraphicFramePr>
        <p:xfrm>
          <a:off x="2501762" y="1481042"/>
          <a:ext cx="7421939" cy="4729730"/>
        </p:xfrm>
        <a:graphic>
          <a:graphicData uri="http://schemas.openxmlformats.org/drawingml/2006/table">
            <a:tbl>
              <a:tblPr firstRow="1" firstCol="1" bandRow="1"/>
              <a:tblGrid>
                <a:gridCol w="400567">
                  <a:extLst>
                    <a:ext uri="{9D8B030D-6E8A-4147-A177-3AD203B41FA5}">
                      <a16:colId xmlns:a16="http://schemas.microsoft.com/office/drawing/2014/main" val="4198461142"/>
                    </a:ext>
                  </a:extLst>
                </a:gridCol>
                <a:gridCol w="3041659">
                  <a:extLst>
                    <a:ext uri="{9D8B030D-6E8A-4147-A177-3AD203B41FA5}">
                      <a16:colId xmlns:a16="http://schemas.microsoft.com/office/drawing/2014/main" val="2068749067"/>
                    </a:ext>
                  </a:extLst>
                </a:gridCol>
                <a:gridCol w="1826500">
                  <a:extLst>
                    <a:ext uri="{9D8B030D-6E8A-4147-A177-3AD203B41FA5}">
                      <a16:colId xmlns:a16="http://schemas.microsoft.com/office/drawing/2014/main" val="825766136"/>
                    </a:ext>
                  </a:extLst>
                </a:gridCol>
                <a:gridCol w="1083665">
                  <a:extLst>
                    <a:ext uri="{9D8B030D-6E8A-4147-A177-3AD203B41FA5}">
                      <a16:colId xmlns:a16="http://schemas.microsoft.com/office/drawing/2014/main" val="519595737"/>
                    </a:ext>
                  </a:extLst>
                </a:gridCol>
                <a:gridCol w="1069548">
                  <a:extLst>
                    <a:ext uri="{9D8B030D-6E8A-4147-A177-3AD203B41FA5}">
                      <a16:colId xmlns:a16="http://schemas.microsoft.com/office/drawing/2014/main" val="4080531044"/>
                    </a:ext>
                  </a:extLst>
                </a:gridCol>
              </a:tblGrid>
              <a:tr h="220158">
                <a:tc>
                  <a:txBody>
                    <a:bodyPr/>
                    <a:lstStyle/>
                    <a:p>
                      <a:pPr algn="l">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No</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Demographic Variables</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Category</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   Frequency        </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Percentage %</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3999615"/>
                  </a:ext>
                </a:extLst>
              </a:tr>
              <a:tr h="220158">
                <a:tc rowSpan="2">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1</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l">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Gender</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Male</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65</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42.8</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44223716"/>
                  </a:ext>
                </a:extLst>
              </a:tr>
              <a:tr h="220158">
                <a:tc vMerge="1">
                  <a:txBody>
                    <a:bodyPr/>
                    <a:lstStyle/>
                    <a:p>
                      <a:endParaRPr lang="en-MY"/>
                    </a:p>
                  </a:txBody>
                  <a:tcPr/>
                </a:tc>
                <a:tc vMerge="1">
                  <a:txBody>
                    <a:bodyPr/>
                    <a:lstStyle/>
                    <a:p>
                      <a:endParaRPr lang="en-MY"/>
                    </a:p>
                  </a:txBody>
                  <a:tcPr/>
                </a:tc>
                <a:tc>
                  <a:txBody>
                    <a:bodyPr/>
                    <a:lstStyle/>
                    <a:p>
                      <a:pPr algn="l">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Female</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87</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57.2</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59426096"/>
                  </a:ext>
                </a:extLst>
              </a:tr>
              <a:tr h="220158">
                <a:tc rowSpan="4">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2</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4">
                  <a:txBody>
                    <a:bodyPr/>
                    <a:lstStyle/>
                    <a:p>
                      <a:pPr algn="l">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Age</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21-30 years old</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32</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21.1</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63243737"/>
                  </a:ext>
                </a:extLst>
              </a:tr>
              <a:tr h="220158">
                <a:tc vMerge="1">
                  <a:txBody>
                    <a:bodyPr/>
                    <a:lstStyle/>
                    <a:p>
                      <a:endParaRPr lang="en-MY"/>
                    </a:p>
                  </a:txBody>
                  <a:tcPr/>
                </a:tc>
                <a:tc vMerge="1">
                  <a:txBody>
                    <a:bodyPr/>
                    <a:lstStyle/>
                    <a:p>
                      <a:endParaRPr lang="en-MY"/>
                    </a:p>
                  </a:txBody>
                  <a:tcPr/>
                </a:tc>
                <a:tc>
                  <a:txBody>
                    <a:bodyPr/>
                    <a:lstStyle/>
                    <a:p>
                      <a:pPr algn="l">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31-40 years old</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72</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47.4</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98463596"/>
                  </a:ext>
                </a:extLst>
              </a:tr>
              <a:tr h="220158">
                <a:tc vMerge="1">
                  <a:txBody>
                    <a:bodyPr/>
                    <a:lstStyle/>
                    <a:p>
                      <a:endParaRPr lang="en-MY"/>
                    </a:p>
                  </a:txBody>
                  <a:tcPr/>
                </a:tc>
                <a:tc vMerge="1">
                  <a:txBody>
                    <a:bodyPr/>
                    <a:lstStyle/>
                    <a:p>
                      <a:endParaRPr lang="en-MY"/>
                    </a:p>
                  </a:txBody>
                  <a:tcPr/>
                </a:tc>
                <a:tc>
                  <a:txBody>
                    <a:bodyPr/>
                    <a:lstStyle/>
                    <a:p>
                      <a:pPr algn="l">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41-50 years old</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25</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16.4</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84866619"/>
                  </a:ext>
                </a:extLst>
              </a:tr>
              <a:tr h="220158">
                <a:tc vMerge="1">
                  <a:txBody>
                    <a:bodyPr/>
                    <a:lstStyle/>
                    <a:p>
                      <a:endParaRPr lang="en-MY"/>
                    </a:p>
                  </a:txBody>
                  <a:tcPr/>
                </a:tc>
                <a:tc vMerge="1">
                  <a:txBody>
                    <a:bodyPr/>
                    <a:lstStyle/>
                    <a:p>
                      <a:endParaRPr lang="en-MY"/>
                    </a:p>
                  </a:txBody>
                  <a:tcPr/>
                </a:tc>
                <a:tc>
                  <a:txBody>
                    <a:bodyPr/>
                    <a:lstStyle/>
                    <a:p>
                      <a:pPr algn="l">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51-60 years old</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23</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15.1</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93730793"/>
                  </a:ext>
                </a:extLst>
              </a:tr>
              <a:tr h="220158">
                <a:tc rowSpan="4">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3</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4">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Qualification</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Diploma</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20</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13.2</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92787481"/>
                  </a:ext>
                </a:extLst>
              </a:tr>
              <a:tr h="220158">
                <a:tc vMerge="1">
                  <a:txBody>
                    <a:bodyPr/>
                    <a:lstStyle/>
                    <a:p>
                      <a:endParaRPr lang="en-MY"/>
                    </a:p>
                  </a:txBody>
                  <a:tcPr/>
                </a:tc>
                <a:tc vMerge="1">
                  <a:txBody>
                    <a:bodyPr/>
                    <a:lstStyle/>
                    <a:p>
                      <a:endParaRPr lang="en-MY"/>
                    </a:p>
                  </a:txBody>
                  <a:tcPr/>
                </a:tc>
                <a:tc>
                  <a:txBody>
                    <a:bodyPr/>
                    <a:lstStyle/>
                    <a:p>
                      <a:pPr algn="l">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Bachelor’s degree</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70</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46.1</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215276737"/>
                  </a:ext>
                </a:extLst>
              </a:tr>
              <a:tr h="220158">
                <a:tc vMerge="1">
                  <a:txBody>
                    <a:bodyPr/>
                    <a:lstStyle/>
                    <a:p>
                      <a:endParaRPr lang="en-MY"/>
                    </a:p>
                  </a:txBody>
                  <a:tcPr/>
                </a:tc>
                <a:tc vMerge="1">
                  <a:txBody>
                    <a:bodyPr/>
                    <a:lstStyle/>
                    <a:p>
                      <a:endParaRPr lang="en-MY"/>
                    </a:p>
                  </a:txBody>
                  <a:tcPr/>
                </a:tc>
                <a:tc>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Master’s degree</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50</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32.9</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11503753"/>
                  </a:ext>
                </a:extLst>
              </a:tr>
              <a:tr h="220158">
                <a:tc vMerge="1">
                  <a:txBody>
                    <a:bodyPr/>
                    <a:lstStyle/>
                    <a:p>
                      <a:endParaRPr lang="en-MY"/>
                    </a:p>
                  </a:txBody>
                  <a:tcPr/>
                </a:tc>
                <a:tc vMerge="1">
                  <a:txBody>
                    <a:bodyPr/>
                    <a:lstStyle/>
                    <a:p>
                      <a:endParaRPr lang="en-MY"/>
                    </a:p>
                  </a:txBody>
                  <a:tcPr/>
                </a:tc>
                <a:tc>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Doctorate Degree</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12</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7.9</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02556472"/>
                  </a:ext>
                </a:extLst>
              </a:tr>
              <a:tr h="220158">
                <a:tc rowSpan="3">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4</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Categories of business event stakeholder</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Event organizer</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113</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74.3</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237059043"/>
                  </a:ext>
                </a:extLst>
              </a:tr>
              <a:tr h="310218">
                <a:tc vMerge="1">
                  <a:txBody>
                    <a:bodyPr/>
                    <a:lstStyle/>
                    <a:p>
                      <a:endParaRPr lang="en-MY"/>
                    </a:p>
                  </a:txBody>
                  <a:tcPr/>
                </a:tc>
                <a:tc vMerge="1">
                  <a:txBody>
                    <a:bodyPr/>
                    <a:lstStyle/>
                    <a:p>
                      <a:endParaRPr lang="en-MY"/>
                    </a:p>
                  </a:txBody>
                  <a:tcPr/>
                </a:tc>
                <a:tc>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Venue provider</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23</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15.1</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24574772"/>
                  </a:ext>
                </a:extLst>
              </a:tr>
              <a:tr h="451658">
                <a:tc vMerge="1">
                  <a:txBody>
                    <a:bodyPr/>
                    <a:lstStyle/>
                    <a:p>
                      <a:endParaRPr lang="en-MY"/>
                    </a:p>
                  </a:txBody>
                  <a:tcPr/>
                </a:tc>
                <a:tc vMerge="1">
                  <a:txBody>
                    <a:bodyPr/>
                    <a:lstStyle/>
                    <a:p>
                      <a:endParaRPr lang="en-MY"/>
                    </a:p>
                  </a:txBody>
                  <a:tcPr/>
                </a:tc>
                <a:tc>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Professional Conference Organizer</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16</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10.5</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17720686"/>
                  </a:ext>
                </a:extLst>
              </a:tr>
              <a:tr h="220158">
                <a:tc rowSpan="5">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5</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5">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Position</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General Manager</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13</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8.6</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4505465"/>
                  </a:ext>
                </a:extLst>
              </a:tr>
              <a:tr h="220158">
                <a:tc vMerge="1">
                  <a:txBody>
                    <a:bodyPr/>
                    <a:lstStyle/>
                    <a:p>
                      <a:endParaRPr lang="en-MY"/>
                    </a:p>
                  </a:txBody>
                  <a:tcPr/>
                </a:tc>
                <a:tc vMerge="1">
                  <a:txBody>
                    <a:bodyPr/>
                    <a:lstStyle/>
                    <a:p>
                      <a:endParaRPr lang="en-MY"/>
                    </a:p>
                  </a:txBody>
                  <a:tcPr/>
                </a:tc>
                <a:tc>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Director</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16</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10.5</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3525863"/>
                  </a:ext>
                </a:extLst>
              </a:tr>
              <a:tr h="220158">
                <a:tc vMerge="1">
                  <a:txBody>
                    <a:bodyPr/>
                    <a:lstStyle/>
                    <a:p>
                      <a:endParaRPr lang="en-MY"/>
                    </a:p>
                  </a:txBody>
                  <a:tcPr/>
                </a:tc>
                <a:tc vMerge="1">
                  <a:txBody>
                    <a:bodyPr/>
                    <a:lstStyle/>
                    <a:p>
                      <a:endParaRPr lang="en-MY"/>
                    </a:p>
                  </a:txBody>
                  <a:tcPr/>
                </a:tc>
                <a:tc>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Assistant Director</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12</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7.9</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4436846"/>
                  </a:ext>
                </a:extLst>
              </a:tr>
              <a:tr h="220158">
                <a:tc vMerge="1">
                  <a:txBody>
                    <a:bodyPr/>
                    <a:lstStyle/>
                    <a:p>
                      <a:endParaRPr lang="en-MY"/>
                    </a:p>
                  </a:txBody>
                  <a:tcPr/>
                </a:tc>
                <a:tc vMerge="1">
                  <a:txBody>
                    <a:bodyPr/>
                    <a:lstStyle/>
                    <a:p>
                      <a:endParaRPr lang="en-MY"/>
                    </a:p>
                  </a:txBody>
                  <a:tcPr/>
                </a:tc>
                <a:tc>
                  <a:txBody>
                    <a:bodyPr/>
                    <a:lstStyle/>
                    <a:p>
                      <a:pPr algn="l">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Manager</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a:effectLst/>
                          <a:latin typeface="Times New Roman" panose="02020603050405020304" pitchFamily="18" charset="0"/>
                          <a:ea typeface="Aptos" panose="020B0004020202020204" pitchFamily="34" charset="0"/>
                          <a:cs typeface="Times New Roman" panose="02020603050405020304" pitchFamily="18" charset="0"/>
                        </a:rPr>
                        <a:t>52</a:t>
                      </a:r>
                      <a:endParaRPr lang="en-MY"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dirty="0">
                          <a:effectLst/>
                          <a:latin typeface="Times New Roman" panose="02020603050405020304" pitchFamily="18" charset="0"/>
                          <a:ea typeface="Aptos" panose="020B0004020202020204" pitchFamily="34" charset="0"/>
                          <a:cs typeface="Times New Roman" panose="02020603050405020304" pitchFamily="18" charset="0"/>
                        </a:rPr>
                        <a:t>34.2</a:t>
                      </a:r>
                      <a:endParaRPr lang="en-MY"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27743897"/>
                  </a:ext>
                </a:extLst>
              </a:tr>
              <a:tr h="220158">
                <a:tc vMerge="1">
                  <a:txBody>
                    <a:bodyPr/>
                    <a:lstStyle/>
                    <a:p>
                      <a:endParaRPr lang="en-MY"/>
                    </a:p>
                  </a:txBody>
                  <a:tcPr/>
                </a:tc>
                <a:tc vMerge="1">
                  <a:txBody>
                    <a:bodyPr/>
                    <a:lstStyle/>
                    <a:p>
                      <a:endParaRPr lang="en-MY"/>
                    </a:p>
                  </a:txBody>
                  <a:tcPr/>
                </a:tc>
                <a:tc>
                  <a:txBody>
                    <a:bodyPr/>
                    <a:lstStyle/>
                    <a:p>
                      <a:pPr algn="l">
                        <a:lnSpc>
                          <a:spcPct val="107000"/>
                        </a:lnSpc>
                        <a:spcAft>
                          <a:spcPts val="800"/>
                        </a:spcAft>
                      </a:pPr>
                      <a:r>
                        <a:rPr lang="en-US" sz="1400" kern="100" dirty="0">
                          <a:effectLst/>
                          <a:highlight>
                            <a:srgbClr val="FFFF00"/>
                          </a:highlight>
                          <a:latin typeface="Times New Roman" panose="02020603050405020304" pitchFamily="18" charset="0"/>
                          <a:ea typeface="Aptos" panose="020B0004020202020204" pitchFamily="34" charset="0"/>
                          <a:cs typeface="Times New Roman" panose="02020603050405020304" pitchFamily="18" charset="0"/>
                        </a:rPr>
                        <a:t>Assistant Manager</a:t>
                      </a:r>
                      <a:endParaRPr lang="en-MY" sz="1200"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dirty="0">
                          <a:effectLst/>
                          <a:highlight>
                            <a:srgbClr val="FFFF00"/>
                          </a:highlight>
                          <a:latin typeface="Times New Roman" panose="02020603050405020304" pitchFamily="18" charset="0"/>
                          <a:ea typeface="Aptos" panose="020B0004020202020204" pitchFamily="34" charset="0"/>
                          <a:cs typeface="Times New Roman" panose="02020603050405020304" pitchFamily="18" charset="0"/>
                        </a:rPr>
                        <a:t>59</a:t>
                      </a:r>
                      <a:endParaRPr lang="en-MY" sz="1200"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US" sz="1400" kern="100" dirty="0">
                          <a:effectLst/>
                          <a:highlight>
                            <a:srgbClr val="FFFF00"/>
                          </a:highlight>
                          <a:latin typeface="Times New Roman" panose="02020603050405020304" pitchFamily="18" charset="0"/>
                          <a:ea typeface="Aptos" panose="020B0004020202020204" pitchFamily="34" charset="0"/>
                          <a:cs typeface="Times New Roman" panose="02020603050405020304" pitchFamily="18" charset="0"/>
                        </a:rPr>
                        <a:t>38.8</a:t>
                      </a:r>
                      <a:endParaRPr lang="en-MY" sz="1200"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18479510"/>
                  </a:ext>
                </a:extLst>
              </a:tr>
            </a:tbl>
          </a:graphicData>
        </a:graphic>
      </p:graphicFrame>
      <p:sp>
        <p:nvSpPr>
          <p:cNvPr id="3" name="TextBox 2">
            <a:extLst>
              <a:ext uri="{FF2B5EF4-FFF2-40B4-BE49-F238E27FC236}">
                <a16:creationId xmlns:a16="http://schemas.microsoft.com/office/drawing/2014/main" id="{84AF4624-5A4E-5BFA-CCBB-ABB56265AA7A}"/>
              </a:ext>
            </a:extLst>
          </p:cNvPr>
          <p:cNvSpPr txBox="1"/>
          <p:nvPr/>
        </p:nvSpPr>
        <p:spPr>
          <a:xfrm>
            <a:off x="3844285" y="6395757"/>
            <a:ext cx="4736892" cy="369332"/>
          </a:xfrm>
          <a:prstGeom prst="rect">
            <a:avLst/>
          </a:prstGeom>
          <a:noFill/>
        </p:spPr>
        <p:txBody>
          <a:bodyPr wrap="square" rtlCol="0">
            <a:spAutoFit/>
          </a:bodyPr>
          <a:lstStyle/>
          <a:p>
            <a:pPr algn="ctr"/>
            <a:r>
              <a:rPr lang="en-US" dirty="0"/>
              <a:t>N = 152 respondents</a:t>
            </a:r>
            <a:endParaRPr lang="en-MY" dirty="0"/>
          </a:p>
        </p:txBody>
      </p:sp>
      <p:sp>
        <p:nvSpPr>
          <p:cNvPr id="5" name="Title 1">
            <a:extLst>
              <a:ext uri="{FF2B5EF4-FFF2-40B4-BE49-F238E27FC236}">
                <a16:creationId xmlns:a16="http://schemas.microsoft.com/office/drawing/2014/main" id="{C393068C-BF23-CBB7-AA99-96FF1C726681}"/>
              </a:ext>
            </a:extLst>
          </p:cNvPr>
          <p:cNvSpPr txBox="1">
            <a:spLocks/>
          </p:cNvSpPr>
          <p:nvPr/>
        </p:nvSpPr>
        <p:spPr>
          <a:xfrm>
            <a:off x="-1" y="0"/>
            <a:ext cx="4776281" cy="647228"/>
          </a:xfrm>
          <a:prstGeom prst="rect">
            <a:avLst/>
          </a:prstGeom>
          <a:solidFill>
            <a:schemeClr val="tx2">
              <a:lumMod val="50000"/>
              <a:lumOff val="50000"/>
            </a:schemeClr>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sz="4000" b="1" dirty="0">
                <a:solidFill>
                  <a:schemeClr val="bg1"/>
                </a:solidFill>
                <a:latin typeface="Calibri" panose="020F0502020204030204"/>
              </a:rPr>
              <a:t>Findings</a:t>
            </a:r>
            <a:r>
              <a:rPr kumimoji="0" lang="en-US" sz="4000" b="0" i="0" u="none" strike="noStrike" kern="1200" cap="none" spc="0" normalizeH="0" baseline="0" noProof="0" dirty="0">
                <a:ln>
                  <a:noFill/>
                </a:ln>
                <a:solidFill>
                  <a:schemeClr val="bg1"/>
                </a:solidFill>
                <a:effectLst/>
                <a:uLnTx/>
                <a:uFillTx/>
                <a:latin typeface="Calibri" panose="020F0502020204030204"/>
                <a:ea typeface="+mj-ea"/>
                <a:cs typeface="+mj-cs"/>
              </a:rPr>
              <a:t>  </a:t>
            </a:r>
          </a:p>
        </p:txBody>
      </p:sp>
    </p:spTree>
    <p:extLst>
      <p:ext uri="{BB962C8B-B14F-4D97-AF65-F5344CB8AC3E}">
        <p14:creationId xmlns:p14="http://schemas.microsoft.com/office/powerpoint/2010/main" val="7957979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C301D-F961-42AB-7EEB-0F588394DA2F}"/>
              </a:ext>
            </a:extLst>
          </p:cNvPr>
          <p:cNvSpPr>
            <a:spLocks noGrp="1"/>
          </p:cNvSpPr>
          <p:nvPr>
            <p:ph type="title"/>
          </p:nvPr>
        </p:nvSpPr>
        <p:spPr>
          <a:xfrm>
            <a:off x="739313" y="467604"/>
            <a:ext cx="11623212" cy="1325563"/>
          </a:xfrm>
        </p:spPr>
        <p:txBody>
          <a:bodyPr>
            <a:normAutofit/>
          </a:bodyPr>
          <a:lstStyle/>
          <a:p>
            <a:r>
              <a:rPr lang="en-US" sz="4000" dirty="0"/>
              <a:t>Result Summary of Reflective Measurement Model</a:t>
            </a:r>
            <a:endParaRPr lang="en-MY" sz="4000" dirty="0"/>
          </a:p>
        </p:txBody>
      </p:sp>
      <p:graphicFrame>
        <p:nvGraphicFramePr>
          <p:cNvPr id="4" name="Content Placeholder 3">
            <a:extLst>
              <a:ext uri="{FF2B5EF4-FFF2-40B4-BE49-F238E27FC236}">
                <a16:creationId xmlns:a16="http://schemas.microsoft.com/office/drawing/2014/main" id="{7E6414A1-D7B0-5E92-D885-F591C44418D4}"/>
              </a:ext>
            </a:extLst>
          </p:cNvPr>
          <p:cNvGraphicFramePr>
            <a:graphicFrameLocks noGrp="1"/>
          </p:cNvGraphicFramePr>
          <p:nvPr>
            <p:ph idx="1"/>
          </p:nvPr>
        </p:nvGraphicFramePr>
        <p:xfrm>
          <a:off x="739313" y="1603139"/>
          <a:ext cx="5945821" cy="4822148"/>
        </p:xfrm>
        <a:graphic>
          <a:graphicData uri="http://schemas.openxmlformats.org/drawingml/2006/table">
            <a:tbl>
              <a:tblPr firstRow="1" firstCol="1" bandRow="1"/>
              <a:tblGrid>
                <a:gridCol w="1676696">
                  <a:extLst>
                    <a:ext uri="{9D8B030D-6E8A-4147-A177-3AD203B41FA5}">
                      <a16:colId xmlns:a16="http://schemas.microsoft.com/office/drawing/2014/main" val="979048304"/>
                    </a:ext>
                  </a:extLst>
                </a:gridCol>
                <a:gridCol w="683576">
                  <a:extLst>
                    <a:ext uri="{9D8B030D-6E8A-4147-A177-3AD203B41FA5}">
                      <a16:colId xmlns:a16="http://schemas.microsoft.com/office/drawing/2014/main" val="3508719270"/>
                    </a:ext>
                  </a:extLst>
                </a:gridCol>
                <a:gridCol w="877041">
                  <a:extLst>
                    <a:ext uri="{9D8B030D-6E8A-4147-A177-3AD203B41FA5}">
                      <a16:colId xmlns:a16="http://schemas.microsoft.com/office/drawing/2014/main" val="2735293471"/>
                    </a:ext>
                  </a:extLst>
                </a:gridCol>
                <a:gridCol w="1186584">
                  <a:extLst>
                    <a:ext uri="{9D8B030D-6E8A-4147-A177-3AD203B41FA5}">
                      <a16:colId xmlns:a16="http://schemas.microsoft.com/office/drawing/2014/main" val="1746046173"/>
                    </a:ext>
                  </a:extLst>
                </a:gridCol>
                <a:gridCol w="748064">
                  <a:extLst>
                    <a:ext uri="{9D8B030D-6E8A-4147-A177-3AD203B41FA5}">
                      <a16:colId xmlns:a16="http://schemas.microsoft.com/office/drawing/2014/main" val="2998859960"/>
                    </a:ext>
                  </a:extLst>
                </a:gridCol>
                <a:gridCol w="773860">
                  <a:extLst>
                    <a:ext uri="{9D8B030D-6E8A-4147-A177-3AD203B41FA5}">
                      <a16:colId xmlns:a16="http://schemas.microsoft.com/office/drawing/2014/main" val="2733864560"/>
                    </a:ext>
                  </a:extLst>
                </a:gridCol>
              </a:tblGrid>
              <a:tr h="410434">
                <a:tc>
                  <a:txBody>
                    <a:bodyPr/>
                    <a:lstStyle/>
                    <a:p>
                      <a:pPr algn="ctr">
                        <a:lnSpc>
                          <a:spcPct val="107000"/>
                        </a:lnSpc>
                        <a:spcAft>
                          <a:spcPts val="800"/>
                        </a:spcAft>
                      </a:pPr>
                      <a:r>
                        <a:rPr lang="en-GB" sz="1200" b="1">
                          <a:effectLst/>
                          <a:latin typeface="Times New Roman" panose="02020603050405020304" pitchFamily="18" charset="0"/>
                          <a:ea typeface="Times New Roman" panose="02020603050405020304" pitchFamily="18" charset="0"/>
                          <a:cs typeface="Times New Roman" panose="02020603050405020304" pitchFamily="18" charset="0"/>
                        </a:rPr>
                        <a:t>Constructs</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b="1">
                          <a:effectLst/>
                          <a:latin typeface="Times New Roman" panose="02020603050405020304" pitchFamily="18" charset="0"/>
                          <a:ea typeface="Times New Roman" panose="02020603050405020304" pitchFamily="18" charset="0"/>
                          <a:cs typeface="Times New Roman" panose="02020603050405020304" pitchFamily="18" charset="0"/>
                        </a:rPr>
                        <a:t>Items</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b="1">
                          <a:effectLst/>
                          <a:latin typeface="Times New Roman" panose="02020603050405020304" pitchFamily="18" charset="0"/>
                          <a:ea typeface="Times New Roman" panose="02020603050405020304" pitchFamily="18" charset="0"/>
                          <a:cs typeface="Times New Roman" panose="02020603050405020304" pitchFamily="18" charset="0"/>
                        </a:rPr>
                        <a:t>Loadings</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b="1">
                          <a:effectLst/>
                          <a:latin typeface="Times New Roman" panose="02020603050405020304" pitchFamily="18" charset="0"/>
                          <a:ea typeface="Times New Roman" panose="02020603050405020304" pitchFamily="18" charset="0"/>
                          <a:cs typeface="Times New Roman" panose="02020603050405020304" pitchFamily="18" charset="0"/>
                        </a:rPr>
                        <a:t>Cronbach's alpha</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b="1">
                          <a:effectLst/>
                          <a:latin typeface="Times New Roman" panose="02020603050405020304" pitchFamily="18" charset="0"/>
                          <a:ea typeface="Times New Roman" panose="02020603050405020304" pitchFamily="18" charset="0"/>
                          <a:cs typeface="Times New Roman" panose="02020603050405020304" pitchFamily="18" charset="0"/>
                        </a:rPr>
                        <a:t>CR</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b="1">
                          <a:effectLst/>
                          <a:latin typeface="Times New Roman" panose="02020603050405020304" pitchFamily="18" charset="0"/>
                          <a:ea typeface="Times New Roman" panose="02020603050405020304" pitchFamily="18" charset="0"/>
                          <a:cs typeface="Times New Roman" panose="02020603050405020304" pitchFamily="18" charset="0"/>
                        </a:rPr>
                        <a:t>AVE</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35402939"/>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Government Support</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GS33</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0.884</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0.904</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0.927</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0.720</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977070565"/>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GS34</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0.878</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665264858"/>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GS35</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0.610</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221768927"/>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GS36</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0.921</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470081043"/>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GS37</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0.909</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57088567"/>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External Pressure</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EP42</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0.571</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0.855</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0.902</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0.657</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235303532"/>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EP43</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0.624</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965881617"/>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EP45</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0.904</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608703296"/>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EP46</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0.938</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487007857"/>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EP47</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0.934</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67592857"/>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Sustainability</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S53</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0.808</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0.839</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0.881</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0.553</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757353340"/>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S54</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0.649</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422224028"/>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S55</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0.744</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045039265"/>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S56</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0.760</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48857069"/>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S57</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0.717</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05554252"/>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S58</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0.775</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93291974"/>
                  </a:ext>
                </a:extLst>
              </a:tr>
              <a:tr h="41043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Event Technology Adoption</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ETA48</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0.906</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0.875</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0.910</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0.669</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848473808"/>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ETA49</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0.753</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047201954"/>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ETA50</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0.792</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594178995"/>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ETA51</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0.825</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398605733"/>
                  </a:ext>
                </a:extLst>
              </a:tr>
              <a:tr h="200064">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ETA52</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0.807</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pPr>
                      <a:r>
                        <a:rPr lang="en-GB"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MY" sz="1100">
                        <a:effectLst/>
                        <a:latin typeface="Calibri" panose="020F0502020204030204" pitchFamily="34" charset="0"/>
                        <a:ea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en-MY" sz="1100" dirty="0">
                        <a:effectLst/>
                        <a:latin typeface="Calibri" panose="020F0502020204030204" pitchFamily="34" charset="0"/>
                        <a:cs typeface="Times New Roman" panose="02020603050405020304" pitchFamily="18" charset="0"/>
                      </a:endParaRPr>
                    </a:p>
                  </a:txBody>
                  <a:tcPr marL="66521" marR="66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29648999"/>
                  </a:ext>
                </a:extLst>
              </a:tr>
            </a:tbl>
          </a:graphicData>
        </a:graphic>
      </p:graphicFrame>
      <p:sp>
        <p:nvSpPr>
          <p:cNvPr id="3" name="TextBox 2">
            <a:extLst>
              <a:ext uri="{FF2B5EF4-FFF2-40B4-BE49-F238E27FC236}">
                <a16:creationId xmlns:a16="http://schemas.microsoft.com/office/drawing/2014/main" id="{13504739-D9B1-802A-7EC3-4CF2FC26BD49}"/>
              </a:ext>
            </a:extLst>
          </p:cNvPr>
          <p:cNvSpPr txBox="1"/>
          <p:nvPr/>
        </p:nvSpPr>
        <p:spPr>
          <a:xfrm>
            <a:off x="7119647" y="1631326"/>
            <a:ext cx="4616970" cy="5355312"/>
          </a:xfrm>
          <a:prstGeom prst="rect">
            <a:avLst/>
          </a:prstGeom>
          <a:noFill/>
        </p:spPr>
        <p:txBody>
          <a:bodyPr wrap="square" rtlCol="0">
            <a:spAutoFit/>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the values for Cronbach alpha in this study ranged from 0.839 to 0.904, which meets the threshold of 0.7 recommended by Hair et al (2010).</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composite reliability results for all constructs have surpassed the minimum cut off value of 0.7 with the range from 0.881 to 0.927. These results indicated that the measurement model has adequate reliability.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all the outer loading indicator values have met the requirement suggested by Byrne (2016), ranging from 0.610 to 0.938.</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the AVE values for all constructs are greater than 0.5, ranging from 0.553 to 0.720. Hence, the results conclude that the measurement model has acceptable convergent validity.</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MY"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5" name="Title 1">
            <a:extLst>
              <a:ext uri="{FF2B5EF4-FFF2-40B4-BE49-F238E27FC236}">
                <a16:creationId xmlns:a16="http://schemas.microsoft.com/office/drawing/2014/main" id="{9241A88E-FA45-A5B4-B7B1-13A73EA4EF38}"/>
              </a:ext>
            </a:extLst>
          </p:cNvPr>
          <p:cNvSpPr txBox="1">
            <a:spLocks/>
          </p:cNvSpPr>
          <p:nvPr/>
        </p:nvSpPr>
        <p:spPr>
          <a:xfrm>
            <a:off x="-1" y="0"/>
            <a:ext cx="4776281" cy="647228"/>
          </a:xfrm>
          <a:prstGeom prst="rect">
            <a:avLst/>
          </a:prstGeom>
          <a:solidFill>
            <a:schemeClr val="tx2">
              <a:lumMod val="50000"/>
              <a:lumOff val="50000"/>
            </a:schemeClr>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libri" panose="020F0502020204030204"/>
                <a:ea typeface="+mj-ea"/>
                <a:cs typeface="+mj-cs"/>
              </a:rPr>
              <a:t>Findings</a:t>
            </a:r>
            <a:r>
              <a:rPr kumimoji="0" lang="en-US" sz="4000" b="0" i="0" u="none" strike="noStrike" kern="1200" cap="none" spc="0" normalizeH="0" baseline="0" noProof="0" dirty="0">
                <a:ln>
                  <a:noFill/>
                </a:ln>
                <a:solidFill>
                  <a:prstClr val="white"/>
                </a:solidFill>
                <a:effectLst/>
                <a:uLnTx/>
                <a:uFillTx/>
                <a:latin typeface="Calibri" panose="020F0502020204030204"/>
                <a:ea typeface="+mj-ea"/>
                <a:cs typeface="+mj-cs"/>
              </a:rPr>
              <a:t>  </a:t>
            </a:r>
          </a:p>
        </p:txBody>
      </p:sp>
    </p:spTree>
    <p:extLst>
      <p:ext uri="{BB962C8B-B14F-4D97-AF65-F5344CB8AC3E}">
        <p14:creationId xmlns:p14="http://schemas.microsoft.com/office/powerpoint/2010/main" val="36896666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1099</TotalTime>
  <Words>1488</Words>
  <Application>Microsoft Office PowerPoint</Application>
  <PresentationFormat>Widescreen</PresentationFormat>
  <Paragraphs>339</Paragraphs>
  <Slides>14</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14</vt:i4>
      </vt:variant>
    </vt:vector>
  </HeadingPairs>
  <TitlesOfParts>
    <vt:vector size="22" baseType="lpstr">
      <vt:lpstr>Aptos</vt:lpstr>
      <vt:lpstr>Aptos Display</vt:lpstr>
      <vt:lpstr>Arial</vt:lpstr>
      <vt:lpstr>Calibri</vt:lpstr>
      <vt:lpstr>Calibri Light</vt:lpstr>
      <vt:lpstr>Times New Roman</vt:lpstr>
      <vt:lpstr>Office Theme</vt:lpstr>
      <vt:lpstr>1_Office Theme</vt:lpstr>
      <vt:lpstr>Leveraging Role of Government Support, External Pressure, and Sustainability in Event Technology Adoption within the Business Events Industry </vt:lpstr>
      <vt:lpstr>PowerPoint Presentation</vt:lpstr>
      <vt:lpstr>PowerPoint Presentation</vt:lpstr>
      <vt:lpstr>PowerPoint Presentation</vt:lpstr>
      <vt:lpstr>Research Objective</vt:lpstr>
      <vt:lpstr>PowerPoint Presentation</vt:lpstr>
      <vt:lpstr>Research Methodology</vt:lpstr>
      <vt:lpstr>Respondent Profile</vt:lpstr>
      <vt:lpstr>Result Summary of Reflective Measurement Model</vt:lpstr>
      <vt:lpstr>Heteorptriat Monotrait (HTMT) Criterion</vt:lpstr>
      <vt:lpstr>Result of the Structural Model  (Hypothesis Testing)</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MARRY TRACY ANAK PAWAN</dc:creator>
  <cp:lastModifiedBy>MARRY TRACY ANAK PAWAN</cp:lastModifiedBy>
  <cp:revision>5</cp:revision>
  <dcterms:created xsi:type="dcterms:W3CDTF">2024-10-16T08:28:45Z</dcterms:created>
  <dcterms:modified xsi:type="dcterms:W3CDTF">2024-12-02T21:58:07Z</dcterms:modified>
</cp:coreProperties>
</file>