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2"/>
  </p:notesMasterIdLst>
  <p:sldIdLst>
    <p:sldId id="256" r:id="rId4"/>
    <p:sldId id="307" r:id="rId5"/>
    <p:sldId id="258" r:id="rId6"/>
    <p:sldId id="315" r:id="rId7"/>
    <p:sldId id="338" r:id="rId8"/>
    <p:sldId id="316" r:id="rId9"/>
    <p:sldId id="321" r:id="rId10"/>
    <p:sldId id="322" r:id="rId11"/>
    <p:sldId id="259" r:id="rId12"/>
    <p:sldId id="310" r:id="rId13"/>
    <p:sldId id="309" r:id="rId14"/>
    <p:sldId id="323" r:id="rId15"/>
    <p:sldId id="308" r:id="rId16"/>
    <p:sldId id="312" r:id="rId17"/>
    <p:sldId id="311" r:id="rId18"/>
    <p:sldId id="314" r:id="rId19"/>
    <p:sldId id="324" r:id="rId20"/>
    <p:sldId id="313" r:id="rId21"/>
    <p:sldId id="325" r:id="rId22"/>
    <p:sldId id="326" r:id="rId23"/>
    <p:sldId id="327" r:id="rId24"/>
    <p:sldId id="278" r:id="rId25"/>
    <p:sldId id="318" r:id="rId26"/>
    <p:sldId id="319" r:id="rId27"/>
    <p:sldId id="320" r:id="rId28"/>
    <p:sldId id="329" r:id="rId29"/>
    <p:sldId id="328" r:id="rId30"/>
    <p:sldId id="330" r:id="rId31"/>
    <p:sldId id="331" r:id="rId32"/>
    <p:sldId id="334" r:id="rId33"/>
    <p:sldId id="288" r:id="rId34"/>
    <p:sldId id="335" r:id="rId35"/>
    <p:sldId id="336" r:id="rId36"/>
    <p:sldId id="337" r:id="rId37"/>
    <p:sldId id="284" r:id="rId38"/>
    <p:sldId id="286" r:id="rId39"/>
    <p:sldId id="287" r:id="rId40"/>
    <p:sldId id="291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5" y="3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7BEC2-F5CF-4C5D-A619-54A89D22A7C3}" type="datetimeFigureOut">
              <a:rPr lang="en-MY" smtClean="0"/>
              <a:t>15/10/2025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FCE07-4964-4D22-8817-CADBBCD9936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42452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B3DA2-AC6E-413E-BD15-322DAA81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0801B5-2858-4BDD-93A6-847E30007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33523-8373-448D-993E-7978C62D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2D74-6F23-47D7-B233-EBCCFDCC3FC9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3D519-19C4-4CE0-9504-485FD5C87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9FB78-8285-43A4-9309-600850C7E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2658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FCBB-3D68-4496-A1AE-5D4DB0A7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D6FE3A-F473-4D6B-AD2D-3527FF322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A8F67-5E2B-40B2-B137-D6920E752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DD7C-FA17-44D2-AAB5-9D58935D199D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A3EB2-FAC9-4F95-9749-BE3E8E119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6AD18-A06B-4B38-BE58-450C4C0BF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9769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7A6E4D-3C98-47E5-B405-62976613A7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F2408A-D026-440D-A13E-C6A9D0667C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498A1-CF03-46D4-BFFE-6B2E61E9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E09E6-DA89-4586-A65D-9C4B4F40824C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0F301-BACB-4EEC-AC25-4BE880E11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296D7-491B-46E7-89F4-896B1A8E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88031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A77EC4-AB61-4313-BB5C-34878961FC47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86490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3731A3-B3F5-4E25-9126-1193ED28D27C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57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B8E81E-819B-4C57-A056-8B8F162B3BFF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EFEDE3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EFEDE3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FEDE3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EFEDE3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EFEDE3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EFEDE3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57680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297BCE-523C-47BA-B6DE-A5014B283987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7786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D5C01E-EA35-4866-B75A-E178E7599F20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54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D853BE-6FF7-4E92-987F-FD65980A3741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873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D07399-007F-4C6B-9EA0-5DED35638746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738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D6D16B-1C3D-4ED4-B2CF-BE2E76F1EB45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457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2199A-A31E-4793-B2B1-E6BA418F9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C9B19-B948-4E16-BC16-A8CCB9C9C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493C4-3FBD-4EC6-964E-3C40F1C18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EC49-C92C-4090-99DD-2DCA51730C1A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AB186-B015-46A6-97B3-E5555169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998D3-0FE1-4FDF-9823-6E6C7EF3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31731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8E53FD-E922-4E76-9BD6-EB61076D08C1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8350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C0D7E3-3ED1-4A63-9987-F09E3EBBF5A5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3341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46049A-DDCF-43AC-8400-26CD92A1830D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034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B3DA2-AC6E-413E-BD15-322DAA81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0801B5-2858-4BDD-93A6-847E30007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33523-8373-448D-993E-7978C62D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2A8458-335C-4339-BCAF-DF3070492A22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3D519-19C4-4CE0-9504-485FD5C87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9FB78-8285-43A4-9309-600850C7E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4523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2199A-A31E-4793-B2B1-E6BA418F9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C9B19-B948-4E16-BC16-A8CCB9C9C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493C4-3FBD-4EC6-964E-3C40F1C18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78EB0A-4FE4-43E4-8A71-453BA496E0D4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AB186-B015-46A6-97B3-E5555169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998D3-0FE1-4FDF-9823-6E6C7EF3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2163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E718B-306B-4978-953B-95311E2DE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1C001-DC49-4B07-8056-FAF57D3F9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D865-AF34-4D47-80C2-571BF12E9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B74879-9C98-4A9A-BFB1-032EF903ED34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971BB-D7B9-4243-B074-F6F0F0690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6D253-A3D3-47B9-B95F-1BA02F433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2927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3F05-D5BD-4195-BDE4-F47E4034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A92FE-1055-473C-AE05-BB6BEDA473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DEF68-C569-46F3-9B87-654128621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C409A7-7393-4FD0-A021-22E2CF4E9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A13FB-B9C1-452B-BC02-5460EB4D9FC5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C81161-7513-46E8-9E5A-C85ABF07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83EA6B-50F4-401F-9531-CFA205F8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606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E467-8B2F-47F2-9FCF-226A2E8B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2F44C-C1F3-49D5-9854-35CB0B58C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C50328-2C82-4856-ADB0-21C33154A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945619-C9F4-4849-B36E-50BE0B5B6A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A32DC1-99A4-47DD-82DC-A0136D28DE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F0E375-B749-4E58-9734-43171C0FE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88C086-5112-494B-89C2-49F3C4915D81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85F4D-79D5-48E3-A9C3-6F4DDB550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62FDD8-6EA2-432C-8678-0C1F08F14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147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7DA2C-F68A-44F1-80CB-569A8CD35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F15272-6C2C-4E03-8DA5-FDEB4B3C3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4EE6BF-89CE-4123-A9AA-55886BC4244C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09942A-073F-4834-B9F1-8EA77725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C699C-F6AD-4521-A486-1026B41B1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65720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04D717-A205-4B96-AFEB-C98F55260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0E359-675D-4E53-83D6-A9AE836DC3D3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6334EC-58CC-41C0-B83E-74E2687E8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BCCF71-8060-4040-86CB-9DBE6199E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426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E718B-306B-4978-953B-95311E2DE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1C001-DC49-4B07-8056-FAF57D3F9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D865-AF34-4D47-80C2-571BF12E9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C44AB-B6AA-46D2-B3A7-863F968514D8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971BB-D7B9-4243-B074-F6F0F0690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6D253-A3D3-47B9-B95F-1BA02F433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227044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5F8D6-963A-4A4A-9DE4-9DE3ACCEE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7AB89-4C70-4058-AE28-6932EEDA7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4F4C0-8F52-4FAC-A742-3588C9EE0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17A0D-E8E3-47F3-ABA3-3F9B3206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CE777A-EEF7-49DC-9B01-1186432E861C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AEAF3-447C-4C3D-98CE-F27687F1D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C6988-9573-4CA2-A143-BD239990B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5591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3929-0D8F-4052-8375-119E6230E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46D202-F1A1-40E7-A953-1B03FD5D8E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6691D-C60E-44FC-9A5B-02B15A118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4DE21C-2FAD-49BF-AB31-2E032BD3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F535FD-0C64-406E-950D-147E266A46EF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D05119-ED94-4680-9E6B-159C700C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150DA-019B-422C-9524-532DF3FD8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4237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FCBB-3D68-4496-A1AE-5D4DB0A7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D6FE3A-F473-4D6B-AD2D-3527FF322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A8F67-5E2B-40B2-B137-D6920E752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D7BD0C-5D3E-4DFB-BF07-795FE0F40425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A3EB2-FAC9-4F95-9749-BE3E8E119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6AD18-A06B-4B38-BE58-450C4C0BF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48432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7A6E4D-3C98-47E5-B405-62976613A7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F2408A-D026-440D-A13E-C6A9D0667C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498A1-CF03-46D4-BFFE-6B2E61E9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1AB3A4-7BF2-46CA-98AF-338D50E67786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0F301-BACB-4EEC-AC25-4BE880E11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296D7-491B-46E7-89F4-896B1A8E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43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3F05-D5BD-4195-BDE4-F47E4034F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A92FE-1055-473C-AE05-BB6BEDA473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DEF68-C569-46F3-9B87-654128621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C409A7-7393-4FD0-A021-22E2CF4E9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CF16-3F16-499C-9456-CE37C18B6921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C81161-7513-46E8-9E5A-C85ABF07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83EA6B-50F4-401F-9531-CFA205F8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3754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E467-8B2F-47F2-9FCF-226A2E8B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2F44C-C1F3-49D5-9854-35CB0B58C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C50328-2C82-4856-ADB0-21C33154A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945619-C9F4-4849-B36E-50BE0B5B6A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A32DC1-99A4-47DD-82DC-A0136D28DE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F0E375-B749-4E58-9734-43171C0FE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5041-8AE9-41A1-ADE0-40F1BC737CD1}" type="datetime1">
              <a:rPr lang="en-MY" smtClean="0"/>
              <a:t>15/10/2025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E85F4D-79D5-48E3-A9C3-6F4DDB550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62FDD8-6EA2-432C-8678-0C1F08F14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7175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7DA2C-F68A-44F1-80CB-569A8CD35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F15272-6C2C-4E03-8DA5-FDEB4B3C3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1250-0E0E-4588-8D29-50E57A3070DB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09942A-073F-4834-B9F1-8EA77725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C699C-F6AD-4521-A486-1026B41B1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074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04D717-A205-4B96-AFEB-C98F55260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0AD-5519-4D7A-8741-D795936FE1C3}" type="datetime1">
              <a:rPr lang="en-MY" smtClean="0"/>
              <a:t>15/10/2025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6334EC-58CC-41C0-B83E-74E2687E8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BCCF71-8060-4040-86CB-9DBE6199E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33425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5F8D6-963A-4A4A-9DE4-9DE3ACCEE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7AB89-4C70-4058-AE28-6932EEDA7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4F4C0-8F52-4FAC-A742-3588C9EE0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17A0D-E8E3-47F3-ABA3-3F9B3206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1654-B34D-4E2C-9D2C-E46B42793F38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AEAF3-447C-4C3D-98CE-F27687F1D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C6988-9573-4CA2-A143-BD239990B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02011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A3929-0D8F-4052-8375-119E6230E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46D202-F1A1-40E7-A953-1B03FD5D8E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6691D-C60E-44FC-9A5B-02B15A118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4DE21C-2FAD-49BF-AB31-2E032BD3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E2D51-C3CF-4695-8FA0-6A08C78158BD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D05119-ED94-4680-9E6B-159C700C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150DA-019B-422C-9524-532DF3FD8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78805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934959-2D9E-4779-AE45-8DF89F9EC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F11BA-83C1-4299-B197-8762F9AAD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4AE38-E81B-467C-9B9C-79B30AEFEE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38FB3-7CB6-4F9E-B09B-13DCACEEC8A9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EF1D8-101D-4940-8649-30BA799B5F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802DB-CB00-4F45-A15C-5E4CBAD90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035D4-C3C6-4773-89D9-ADF80E06A89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062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7128AA-7D31-4521-8D9B-A45BC444AE10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0854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934959-2D9E-4779-AE45-8DF89F9EC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F11BA-83C1-4299-B197-8762F9AAD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4AE38-E81B-467C-9B9C-79B30AEFEE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925FAF-4451-4418-AC7F-619EEC2195F8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EF1D8-101D-4940-8649-30BA799B5F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802DB-CB00-4F45-A15C-5E4CBAD90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61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86/s12912-025-03319-y" TargetMode="External"/><Relationship Id="rId2" Type="http://schemas.openxmlformats.org/officeDocument/2006/relationships/hyperlink" Target="https://doi.org/10.1186/s12912-025-03572-1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hyperlink" Target="https://doi.org/10.3889/oamjms.2022.7706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4710/nmjn.v11i2.37366" TargetMode="External"/><Relationship Id="rId2" Type="http://schemas.openxmlformats.org/officeDocument/2006/relationships/hyperlink" Target="https://doi.org/10.60099/prijnr.2023.260333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s44217-025-00772-4" TargetMode="External"/><Relationship Id="rId3" Type="http://schemas.openxmlformats.org/officeDocument/2006/relationships/hyperlink" Target="https://doi.org/10.2196/58170" TargetMode="External"/><Relationship Id="rId7" Type="http://schemas.openxmlformats.org/officeDocument/2006/relationships/hyperlink" Target="https://pmc.ncbi.nlm.nih.gov/articles/PMC11043537/" TargetMode="External"/><Relationship Id="rId2" Type="http://schemas.openxmlformats.org/officeDocument/2006/relationships/hyperlink" Target="https://journals.lww.com/ijcn/fulltext/2024/01000/advancing_healthcare_education__a_comprehensive.8.aspx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doi.org/10.1016/j.ijmedinf.2024.105396" TargetMode="External"/><Relationship Id="rId5" Type="http://schemas.openxmlformats.org/officeDocument/2006/relationships/hyperlink" Target="https://bmcnurs.biomedcentral.com/articles/10.1186/s12912-022-01018-6" TargetMode="External"/><Relationship Id="rId4" Type="http://schemas.openxmlformats.org/officeDocument/2006/relationships/hyperlink" Target="https://www.jmir.org/2025/1/e69881" TargetMode="External"/><Relationship Id="rId9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6AF18A6-046A-D740-DD07-FF194DF3B58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906378" y="1114341"/>
            <a:ext cx="10315075" cy="2447005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Bedside to Classroom: </a:t>
            </a: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Shaping </a:t>
            </a:r>
            <a: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Nurse Educators through </a:t>
            </a: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Certificates </a:t>
            </a:r>
            <a: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Training and Assessment</a:t>
            </a:r>
            <a:endParaRPr lang="en-MY" sz="4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699084" y="3949545"/>
            <a:ext cx="5911516" cy="1655762"/>
          </a:xfrm>
        </p:spPr>
        <p:txBody>
          <a:bodyPr>
            <a:normAutofit fontScale="77500" lnSpcReduction="20000"/>
          </a:bodyPr>
          <a:lstStyle/>
          <a:p>
            <a:r>
              <a:rPr lang="en-MY" dirty="0"/>
              <a:t>By;</a:t>
            </a:r>
          </a:p>
          <a:p>
            <a:r>
              <a:rPr lang="en-MY" b="1" dirty="0">
                <a:solidFill>
                  <a:schemeClr val="accent6">
                    <a:lumMod val="50000"/>
                  </a:schemeClr>
                </a:solidFill>
              </a:rPr>
              <a:t>MAZLINDA MUSA</a:t>
            </a:r>
          </a:p>
          <a:p>
            <a:r>
              <a:rPr lang="en-MY" b="1" i="1" dirty="0" err="1">
                <a:solidFill>
                  <a:schemeClr val="accent6">
                    <a:lumMod val="50000"/>
                  </a:schemeClr>
                </a:solidFill>
              </a:rPr>
              <a:t>MNSc</a:t>
            </a:r>
            <a:r>
              <a:rPr lang="en-MY" b="1" i="1" dirty="0">
                <a:solidFill>
                  <a:schemeClr val="accent6">
                    <a:lumMod val="50000"/>
                  </a:schemeClr>
                </a:solidFill>
              </a:rPr>
              <a:t> (UM),</a:t>
            </a:r>
            <a:r>
              <a:rPr lang="en-MY" b="1" i="1" dirty="0" err="1">
                <a:solidFill>
                  <a:schemeClr val="accent6">
                    <a:lumMod val="50000"/>
                  </a:schemeClr>
                </a:solidFill>
              </a:rPr>
              <a:t>BNSc</a:t>
            </a:r>
            <a:r>
              <a:rPr lang="en-MY" b="1" i="1" dirty="0">
                <a:solidFill>
                  <a:schemeClr val="accent6">
                    <a:lumMod val="50000"/>
                  </a:schemeClr>
                </a:solidFill>
              </a:rPr>
              <a:t> (Hons)(UKM), RN</a:t>
            </a:r>
            <a:endParaRPr lang="en-MY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MY" b="1" i="1" dirty="0">
                <a:solidFill>
                  <a:schemeClr val="accent6">
                    <a:lumMod val="50000"/>
                  </a:schemeClr>
                </a:solidFill>
              </a:rPr>
              <a:t>Faculty of Medicine and Health Sciences,</a:t>
            </a:r>
            <a:endParaRPr lang="en-MY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MY" b="1" i="1" dirty="0" err="1">
                <a:solidFill>
                  <a:schemeClr val="accent6">
                    <a:lumMod val="50000"/>
                  </a:schemeClr>
                </a:solidFill>
              </a:rPr>
              <a:t>Universiti</a:t>
            </a:r>
            <a:r>
              <a:rPr lang="en-MY" b="1" i="1" dirty="0">
                <a:solidFill>
                  <a:schemeClr val="accent6">
                    <a:lumMod val="50000"/>
                  </a:schemeClr>
                </a:solidFill>
              </a:rPr>
              <a:t> Malaysia Sabah</a:t>
            </a:r>
            <a:endParaRPr lang="en-MY" dirty="0"/>
          </a:p>
          <a:p>
            <a:pPr algn="l"/>
            <a:endParaRPr lang="en-MY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9F55-DE0F-4BF1-A844-C94307FBCB3F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Mazlinda_3</a:t>
            </a:r>
            <a:r>
              <a:rPr lang="en-US" baseline="30000" dirty="0" smtClean="0"/>
              <a:t>rd</a:t>
            </a:r>
            <a:r>
              <a:rPr lang="en-US" dirty="0" smtClean="0"/>
              <a:t> CON2025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</a:t>
            </a:fld>
            <a:endParaRPr lang="en-MY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603" y="6356350"/>
            <a:ext cx="883997" cy="4999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6299" y="4033239"/>
            <a:ext cx="1828959" cy="25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4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20841" y="1588167"/>
            <a:ext cx="8510338" cy="4768183"/>
          </a:xfrm>
        </p:spPr>
        <p:txBody>
          <a:bodyPr>
            <a:normAutofit/>
          </a:bodyPr>
          <a:lstStyle/>
          <a:p>
            <a:r>
              <a:rPr lang="en-US" dirty="0"/>
              <a:t>The transition of experienced nurses from clinical practice to academic or educator roles often reveals a significant gap between clinical competence and teaching competence, leading to the widely recognized </a:t>
            </a:r>
            <a:r>
              <a:rPr lang="en-US" b="1" dirty="0"/>
              <a:t>"expert nurse, novice educator"</a:t>
            </a:r>
            <a:r>
              <a:rPr lang="en-US" dirty="0"/>
              <a:t> dilemma.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concept describes the complex challenges faced by clinicians who, despite possessing deep clinical mastery (</a:t>
            </a:r>
            <a:r>
              <a:rPr lang="en-US" b="1" dirty="0"/>
              <a:t>expert status</a:t>
            </a:r>
            <a:r>
              <a:rPr lang="en-US" dirty="0"/>
              <a:t>), lack the necessary pedagogical skills and professional identity for the education role (</a:t>
            </a:r>
            <a:r>
              <a:rPr lang="en-US" b="1" dirty="0"/>
              <a:t>novice status</a:t>
            </a:r>
            <a:r>
              <a:rPr lang="en-US" dirty="0"/>
              <a:t>) (</a:t>
            </a:r>
            <a:r>
              <a:rPr lang="en-US" dirty="0" err="1"/>
              <a:t>Dintwe</a:t>
            </a:r>
            <a:r>
              <a:rPr lang="en-US" dirty="0"/>
              <a:t>, </a:t>
            </a:r>
            <a:r>
              <a:rPr lang="en-US" dirty="0" err="1"/>
              <a:t>Gause</a:t>
            </a:r>
            <a:r>
              <a:rPr lang="en-US" dirty="0"/>
              <a:t>, &amp; </a:t>
            </a:r>
            <a:r>
              <a:rPr lang="en-US" dirty="0" err="1"/>
              <a:t>Sehularo</a:t>
            </a:r>
            <a:r>
              <a:rPr lang="en-US" dirty="0"/>
              <a:t>, 2025; Toll, 2020).</a:t>
            </a:r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10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pic>
        <p:nvPicPr>
          <p:cNvPr id="1026" name="Picture 2" descr="No. 1 University Stress Management: How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854" y="2378223"/>
            <a:ext cx="3057464" cy="257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owchart: Alternate Process 10"/>
          <p:cNvSpPr/>
          <p:nvPr/>
        </p:nvSpPr>
        <p:spPr>
          <a:xfrm>
            <a:off x="1199269" y="894411"/>
            <a:ext cx="4583910" cy="558966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Transition Gap</a:t>
            </a:r>
          </a:p>
        </p:txBody>
      </p:sp>
    </p:spTree>
    <p:extLst>
      <p:ext uri="{BB962C8B-B14F-4D97-AF65-F5344CB8AC3E}">
        <p14:creationId xmlns:p14="http://schemas.microsoft.com/office/powerpoint/2010/main" val="359702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20841" y="1588167"/>
            <a:ext cx="8510338" cy="4768183"/>
          </a:xfrm>
        </p:spPr>
        <p:txBody>
          <a:bodyPr>
            <a:normAutofit/>
          </a:bodyPr>
          <a:lstStyle/>
          <a:p>
            <a:r>
              <a:rPr lang="en-US" dirty="0"/>
              <a:t>The Expert Nurse, Novice Educator Dilemma </a:t>
            </a:r>
            <a:r>
              <a:rPr lang="en-US" b="1" dirty="0"/>
              <a:t>Clinical Expertise vs. Pedagogical Expertise.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assumption that clinical excellence automatically translates into teaching expertise is the root cause of this dilemma (</a:t>
            </a:r>
            <a:r>
              <a:rPr lang="en-US" dirty="0" err="1"/>
              <a:t>Jetha</a:t>
            </a:r>
            <a:r>
              <a:rPr lang="en-US" dirty="0"/>
              <a:t>, </a:t>
            </a:r>
            <a:r>
              <a:rPr lang="en-US" dirty="0" err="1"/>
              <a:t>Boschma</a:t>
            </a:r>
            <a:r>
              <a:rPr lang="en-US" dirty="0"/>
              <a:t>, &amp; Clauson, 2016). </a:t>
            </a:r>
            <a:endParaRPr lang="en-US" dirty="0" smtClean="0"/>
          </a:p>
          <a:p>
            <a:pPr lvl="1"/>
            <a:r>
              <a:rPr lang="en-US" dirty="0" smtClean="0"/>
              <a:t>Clinical </a:t>
            </a:r>
            <a:r>
              <a:rPr lang="en-US" dirty="0"/>
              <a:t>nurses excel in providing direct care, managing complex patient situations, and demonstrating critical thinking in real-time.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academic role, however, demands proficiency in curriculum design, student assessment, educational theory application, and research/scholarship—competencies rarely developed during clinical practice (</a:t>
            </a:r>
            <a:r>
              <a:rPr lang="en-US" dirty="0" err="1"/>
              <a:t>Wulandari</a:t>
            </a:r>
            <a:r>
              <a:rPr lang="en-US" dirty="0"/>
              <a:t> et al., 2025).</a:t>
            </a:r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11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pic>
        <p:nvPicPr>
          <p:cNvPr id="1026" name="Picture 2" descr="No. 1 University Stress Management: How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854" y="2378223"/>
            <a:ext cx="3057464" cy="257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owchart: Alternate Process 10"/>
          <p:cNvSpPr/>
          <p:nvPr/>
        </p:nvSpPr>
        <p:spPr>
          <a:xfrm>
            <a:off x="1199269" y="894411"/>
            <a:ext cx="4583910" cy="558966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The Transition Gap</a:t>
            </a:r>
          </a:p>
        </p:txBody>
      </p:sp>
    </p:spTree>
    <p:extLst>
      <p:ext uri="{BB962C8B-B14F-4D97-AF65-F5344CB8AC3E}">
        <p14:creationId xmlns:p14="http://schemas.microsoft.com/office/powerpoint/2010/main" val="290325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CF16-3F16-499C-9456-CE37C18B6921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12</a:t>
            </a:fld>
            <a:endParaRPr lang="en-MY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94" y="778042"/>
            <a:ext cx="6307162" cy="60799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854" y="6356350"/>
            <a:ext cx="890093" cy="499915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605589" y="2442906"/>
            <a:ext cx="3368150" cy="2750229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4000" b="1" dirty="0">
                <a:solidFill>
                  <a:srgbClr val="C00000"/>
                </a:solidFill>
              </a:rPr>
              <a:t>Common Challenges in Transition</a:t>
            </a:r>
            <a:endParaRPr kumimoji="0" lang="en-MY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28587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20841" y="1588167"/>
            <a:ext cx="8510338" cy="476818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/>
              <a:t>1) Identity </a:t>
            </a:r>
            <a:r>
              <a:rPr lang="en-US" b="1" dirty="0"/>
              <a:t>Shift and Role Ambiguity:</a:t>
            </a:r>
            <a:r>
              <a:rPr lang="en-US" dirty="0"/>
              <a:t> </a:t>
            </a:r>
            <a:endParaRPr lang="en-US" dirty="0" smtClean="0"/>
          </a:p>
          <a:p>
            <a:pPr lvl="0"/>
            <a:r>
              <a:rPr lang="en-US" dirty="0" smtClean="0"/>
              <a:t>The </a:t>
            </a:r>
            <a:r>
              <a:rPr lang="en-US" dirty="0"/>
              <a:t>primary challenge is the internal conflict of moving from being an "expert" clinician to a "novice" educator (</a:t>
            </a:r>
            <a:r>
              <a:rPr lang="en-US" dirty="0" err="1"/>
              <a:t>Dintwe</a:t>
            </a:r>
            <a:r>
              <a:rPr lang="en-US" dirty="0"/>
              <a:t>, </a:t>
            </a:r>
            <a:r>
              <a:rPr lang="en-US" dirty="0" err="1"/>
              <a:t>Gause</a:t>
            </a:r>
            <a:r>
              <a:rPr lang="en-US" dirty="0"/>
              <a:t>, &amp; </a:t>
            </a:r>
            <a:r>
              <a:rPr lang="en-US" dirty="0" err="1"/>
              <a:t>Sehularo</a:t>
            </a:r>
            <a:r>
              <a:rPr lang="en-US" dirty="0"/>
              <a:t>, 2025; Toll, 2020). </a:t>
            </a:r>
            <a:endParaRPr lang="en-US" dirty="0" smtClean="0"/>
          </a:p>
          <a:p>
            <a:pPr lvl="0"/>
            <a:r>
              <a:rPr lang="en-US" dirty="0" smtClean="0"/>
              <a:t>This </a:t>
            </a:r>
            <a:r>
              <a:rPr lang="en-US" dirty="0"/>
              <a:t>leads to </a:t>
            </a:r>
            <a:r>
              <a:rPr lang="en-US" b="1" dirty="0"/>
              <a:t>transition shock</a:t>
            </a:r>
            <a:r>
              <a:rPr lang="en-US" dirty="0"/>
              <a:t>, </a:t>
            </a:r>
            <a:r>
              <a:rPr lang="en-US" b="1" dirty="0"/>
              <a:t>role ambiguity</a:t>
            </a:r>
            <a:r>
              <a:rPr lang="en-US" dirty="0"/>
              <a:t>, and feelings of uncertainty regarding academic expectations (</a:t>
            </a:r>
            <a:r>
              <a:rPr lang="en-US" dirty="0" err="1"/>
              <a:t>Dintwe</a:t>
            </a:r>
            <a:r>
              <a:rPr lang="en-US" dirty="0"/>
              <a:t> et al., 2025; The transition of clinical nurses to nurse educator roles – A scoping review, 2024). </a:t>
            </a:r>
            <a:endParaRPr lang="en-US" dirty="0" smtClean="0"/>
          </a:p>
          <a:p>
            <a:pPr lvl="0"/>
            <a:r>
              <a:rPr lang="en-US" dirty="0" smtClean="0"/>
              <a:t>Clinicians </a:t>
            </a:r>
            <a:r>
              <a:rPr lang="en-US" dirty="0"/>
              <a:t>often experience tension when relinquishing their managerial or supervisory roles for the new academic duties (</a:t>
            </a:r>
            <a:r>
              <a:rPr lang="en-US" dirty="0" err="1"/>
              <a:t>Dintwe</a:t>
            </a:r>
            <a:r>
              <a:rPr lang="en-US" dirty="0"/>
              <a:t> et al., 2025).</a:t>
            </a:r>
            <a:endParaRPr lang="en-MY" dirty="0"/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13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pic>
        <p:nvPicPr>
          <p:cNvPr id="1026" name="Picture 2" descr="No. 1 University Stress Management: How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854" y="2378223"/>
            <a:ext cx="3057464" cy="257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owchart: Alternate Process 10"/>
          <p:cNvSpPr/>
          <p:nvPr/>
        </p:nvSpPr>
        <p:spPr>
          <a:xfrm>
            <a:off x="1199269" y="843203"/>
            <a:ext cx="7222836" cy="610174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3600" dirty="0">
                <a:solidFill>
                  <a:srgbClr val="C00000"/>
                </a:solidFill>
              </a:rPr>
              <a:t>Common Challenges in Transition</a:t>
            </a:r>
            <a:endParaRPr kumimoji="0" lang="en-MY" sz="36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4602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20841" y="1588167"/>
            <a:ext cx="8510338" cy="476818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/>
              <a:t>2) Gap </a:t>
            </a:r>
            <a:r>
              <a:rPr lang="en-US" b="1" dirty="0"/>
              <a:t>in Pedagogical Skills:</a:t>
            </a:r>
            <a:r>
              <a:rPr lang="en-US" dirty="0"/>
              <a:t> </a:t>
            </a:r>
            <a:endParaRPr lang="en-US" dirty="0" smtClean="0"/>
          </a:p>
          <a:p>
            <a:pPr lvl="0"/>
            <a:r>
              <a:rPr lang="en-US" dirty="0" smtClean="0"/>
              <a:t>While </a:t>
            </a:r>
            <a:r>
              <a:rPr lang="en-US" dirty="0"/>
              <a:t>nurses possess deep clinical expertise, they often lack formal training in teaching methodologies, curriculum design, learning theories, and student evaluation strategies (</a:t>
            </a:r>
            <a:r>
              <a:rPr lang="en-US" dirty="0" err="1"/>
              <a:t>Wulandari</a:t>
            </a:r>
            <a:r>
              <a:rPr lang="en-US" dirty="0"/>
              <a:t> et al., 2025). </a:t>
            </a:r>
            <a:endParaRPr lang="en-US" dirty="0" smtClean="0"/>
          </a:p>
          <a:p>
            <a:pPr lvl="0"/>
            <a:r>
              <a:rPr lang="en-US" dirty="0" smtClean="0"/>
              <a:t>This </a:t>
            </a:r>
            <a:r>
              <a:rPr lang="en-US" dirty="0"/>
              <a:t>gap highlights the problem of assuming that clinical knowledge translates automatically into teaching competence (</a:t>
            </a:r>
            <a:r>
              <a:rPr lang="en-US" dirty="0" err="1"/>
              <a:t>Jetha</a:t>
            </a:r>
            <a:r>
              <a:rPr lang="en-US" dirty="0"/>
              <a:t>, </a:t>
            </a:r>
            <a:r>
              <a:rPr lang="en-US" dirty="0" err="1"/>
              <a:t>Boschma</a:t>
            </a:r>
            <a:r>
              <a:rPr lang="en-US" dirty="0"/>
              <a:t>, &amp; Clauson, 2016). </a:t>
            </a:r>
            <a:endParaRPr lang="en-US" dirty="0" smtClean="0"/>
          </a:p>
          <a:p>
            <a:pPr lvl="0"/>
            <a:r>
              <a:rPr lang="en-US" dirty="0" smtClean="0"/>
              <a:t>In </a:t>
            </a:r>
            <a:r>
              <a:rPr lang="en-US" dirty="0"/>
              <a:t>some regions, even Master’s and PhD programs for nurses may not include comprehensive courses on educational pedagogy (</a:t>
            </a:r>
            <a:r>
              <a:rPr lang="en-US" dirty="0" err="1"/>
              <a:t>Wulandari</a:t>
            </a:r>
            <a:r>
              <a:rPr lang="en-US" dirty="0"/>
              <a:t> et al., 2025).</a:t>
            </a:r>
            <a:endParaRPr lang="en-MY" dirty="0"/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14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pic>
        <p:nvPicPr>
          <p:cNvPr id="1026" name="Picture 2" descr="No. 1 University Stress Management: How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854" y="2378223"/>
            <a:ext cx="3057464" cy="257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owchart: Alternate Process 10"/>
          <p:cNvSpPr/>
          <p:nvPr/>
        </p:nvSpPr>
        <p:spPr>
          <a:xfrm>
            <a:off x="1199269" y="843203"/>
            <a:ext cx="7222836" cy="610174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3600" dirty="0">
                <a:solidFill>
                  <a:srgbClr val="C00000"/>
                </a:solidFill>
              </a:rPr>
              <a:t>Common Challenges in Transition</a:t>
            </a:r>
            <a:endParaRPr kumimoji="0" lang="en-MY" sz="36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594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20841" y="1588167"/>
            <a:ext cx="8510338" cy="476818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/>
              <a:t>3) Workload and </a:t>
            </a:r>
            <a:r>
              <a:rPr lang="en-US" b="1" dirty="0"/>
              <a:t>Institutional Support:</a:t>
            </a:r>
            <a:r>
              <a:rPr lang="en-US" dirty="0"/>
              <a:t> </a:t>
            </a:r>
            <a:endParaRPr lang="en-US" dirty="0" smtClean="0"/>
          </a:p>
          <a:p>
            <a:pPr lvl="0"/>
            <a:r>
              <a:rPr lang="en-US" dirty="0" smtClean="0"/>
              <a:t>Novice </a:t>
            </a:r>
            <a:r>
              <a:rPr lang="en-US" dirty="0"/>
              <a:t>educators struggle with managing a multifaceted workload that includes lecturing, curriculum development, research, and student supervision, alongside managing time constraints (Toll, 2020). </a:t>
            </a:r>
            <a:endParaRPr lang="en-US" dirty="0" smtClean="0"/>
          </a:p>
          <a:p>
            <a:pPr lvl="0"/>
            <a:r>
              <a:rPr lang="en-US" dirty="0" smtClean="0"/>
              <a:t>A </a:t>
            </a:r>
            <a:r>
              <a:rPr lang="en-US" dirty="0"/>
              <a:t>lack of clear expectations and institutional support, including defined policies and adequate managerial backing, exacerbates these struggles (Rahim &amp; </a:t>
            </a:r>
            <a:r>
              <a:rPr lang="en-US" dirty="0" err="1"/>
              <a:t>Prasla</a:t>
            </a:r>
            <a:r>
              <a:rPr lang="en-US" dirty="0"/>
              <a:t>, 2012; </a:t>
            </a:r>
            <a:r>
              <a:rPr lang="en-US" dirty="0" err="1"/>
              <a:t>Wulandari</a:t>
            </a:r>
            <a:r>
              <a:rPr lang="en-US" dirty="0"/>
              <a:t> et al., 2025).</a:t>
            </a:r>
            <a:endParaRPr lang="en-MY" dirty="0"/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15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pic>
        <p:nvPicPr>
          <p:cNvPr id="1026" name="Picture 2" descr="No. 1 University Stress Management: How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854" y="2378223"/>
            <a:ext cx="3057464" cy="257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owchart: Alternate Process 10"/>
          <p:cNvSpPr/>
          <p:nvPr/>
        </p:nvSpPr>
        <p:spPr>
          <a:xfrm>
            <a:off x="1199269" y="843203"/>
            <a:ext cx="7222836" cy="610174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3600" dirty="0">
                <a:solidFill>
                  <a:srgbClr val="C00000"/>
                </a:solidFill>
              </a:rPr>
              <a:t>Common Challenges in Transition</a:t>
            </a:r>
            <a:endParaRPr kumimoji="0" lang="en-MY" sz="36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5666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16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240632" y="2458516"/>
            <a:ext cx="4002505" cy="3180284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3600" b="1" dirty="0">
                <a:solidFill>
                  <a:srgbClr val="C00000"/>
                </a:solidFill>
              </a:rPr>
              <a:t>Key Competencies Required to Become an Effective Nurse Educator</a:t>
            </a:r>
            <a:endParaRPr kumimoji="0" lang="en-MY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36" y="736802"/>
            <a:ext cx="5441764" cy="612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95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1250-0E0E-4588-8D29-50E57A3070DB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17</a:t>
            </a:fld>
            <a:endParaRPr lang="en-MY"/>
          </a:p>
        </p:txBody>
      </p:sp>
      <p:sp>
        <p:nvSpPr>
          <p:cNvPr id="6" name="Flowchart: Alternate Process 5"/>
          <p:cNvSpPr/>
          <p:nvPr/>
        </p:nvSpPr>
        <p:spPr>
          <a:xfrm>
            <a:off x="641685" y="825694"/>
            <a:ext cx="8887325" cy="53741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srgbClr val="C00000"/>
                </a:solidFill>
              </a:rPr>
              <a:t>Key Competencies Required to Become an Effective Nurse Educator</a:t>
            </a:r>
            <a:endParaRPr lang="en-MY" sz="2400" b="1" kern="0" dirty="0">
              <a:solidFill>
                <a:srgbClr val="C00000"/>
              </a:solidFill>
              <a:latin typeface="Franklin Gothic Book" panose="020B0503020102020204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596515"/>
              </p:ext>
            </p:extLst>
          </p:nvPr>
        </p:nvGraphicFramePr>
        <p:xfrm>
          <a:off x="565485" y="1493065"/>
          <a:ext cx="11113168" cy="5332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1602">
                  <a:extLst>
                    <a:ext uri="{9D8B030D-6E8A-4147-A177-3AD203B41FA5}">
                      <a16:colId xmlns:a16="http://schemas.microsoft.com/office/drawing/2014/main" val="282148261"/>
                    </a:ext>
                  </a:extLst>
                </a:gridCol>
                <a:gridCol w="8311566">
                  <a:extLst>
                    <a:ext uri="{9D8B030D-6E8A-4147-A177-3AD203B41FA5}">
                      <a16:colId xmlns:a16="http://schemas.microsoft.com/office/drawing/2014/main" val="1164554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Competency Domain</a:t>
                      </a:r>
                      <a:endParaRPr lang="en-MY" sz="200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Description</a:t>
                      </a:r>
                      <a:endParaRPr lang="en-MY" sz="2000" dirty="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782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Facilitation of Learning</a:t>
                      </a:r>
                      <a:endParaRPr lang="en-MY" sz="200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Utilizing diverse teaching strategies, applying learning theories, and adapting instructional methods to different learner needs and settings (e.g., in-person, online, clinical) (Haynes-Lewis &amp; Pearson, 2020; Mani &amp; Ahmed, 2025).</a:t>
                      </a:r>
                      <a:endParaRPr lang="en-MY" sz="2000" dirty="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331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Curriculum and Program Development</a:t>
                      </a:r>
                      <a:endParaRPr lang="en-MY" sz="200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Designing, developing, and revising nursing curricula based on standards (like Competency-Based Education or AACN The Essentials), ensuring outcomes align with required professional competencies (Mani &amp; Ahmed, 2025).</a:t>
                      </a:r>
                      <a:endParaRPr lang="en-MY" sz="2000" dirty="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89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Evaluation and Assessment</a:t>
                      </a:r>
                      <a:endParaRPr lang="en-MY" sz="200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Employing appropriate strategies for student evaluation, assessing the effectiveness of the curriculum, and providing constructive feedback (Rahim &amp; </a:t>
                      </a:r>
                      <a:r>
                        <a:rPr lang="en-US" sz="2000" dirty="0" err="1">
                          <a:effectLst/>
                        </a:rPr>
                        <a:t>Prasla</a:t>
                      </a:r>
                      <a:r>
                        <a:rPr lang="en-US" sz="2000" dirty="0">
                          <a:effectLst/>
                        </a:rPr>
                        <a:t>, 2012).</a:t>
                      </a:r>
                      <a:endParaRPr lang="en-MY" sz="2000" dirty="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21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Scholarly/Research Engagement</a:t>
                      </a:r>
                      <a:endParaRPr lang="en-MY" sz="200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Engaging in continuous quality improvement, professional development, and scholarly activities or research to contribute to the knowledge base of nursing and education (Haynes-Lewis &amp; Pearson, 2020).</a:t>
                      </a:r>
                      <a:endParaRPr lang="en-MY" sz="2000" dirty="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256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Professional Role Modeling</a:t>
                      </a:r>
                      <a:endParaRPr lang="en-MY" sz="2000" dirty="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Acting as an agent for change, socializing students into the profession, and maintaining high standards of emotional intelligence and professional conduct (Haynes-Lewis &amp; Pearson, 2020).</a:t>
                      </a:r>
                      <a:endParaRPr lang="en-MY" sz="2000" dirty="0">
                        <a:effectLst/>
                        <a:latin typeface="Roboto"/>
                        <a:ea typeface="Times New Roman" panose="02020603050405020304" pitchFamily="18" charset="0"/>
                        <a:cs typeface="Roboto"/>
                      </a:endParaRPr>
                    </a:p>
                  </a:txBody>
                  <a:tcPr marL="9525" marR="9525" marT="9525" marB="9525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41054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080" y="10841"/>
            <a:ext cx="89009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17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18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518512" y="2568690"/>
            <a:ext cx="2739068" cy="2478505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3200" dirty="0">
                <a:solidFill>
                  <a:srgbClr val="C00000"/>
                </a:solidFill>
              </a:rPr>
              <a:t>Frameworks and Structured Certification Programs</a:t>
            </a:r>
            <a:endParaRPr kumimoji="0" lang="en-MY" sz="32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627" y="894411"/>
            <a:ext cx="8002117" cy="582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6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Formal programs are essential to systematically </a:t>
            </a:r>
            <a:r>
              <a:rPr lang="en-MY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instill</a:t>
            </a:r>
            <a:r>
              <a:rPr lang="en-MY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pedagogical competence and ease the transition shock (Haynes-Lewis &amp; Pearson, 2020).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b="1" dirty="0">
                <a:latin typeface="Roboto"/>
                <a:ea typeface="Times New Roman" panose="02020603050405020304" pitchFamily="18" charset="0"/>
                <a:cs typeface="Roboto"/>
              </a:rPr>
              <a:t>Competency-Based Curricula (CBE):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 </a:t>
            </a:r>
            <a:endParaRPr lang="en-US" dirty="0" smtClean="0">
              <a:latin typeface="Roboto"/>
              <a:ea typeface="Times New Roman" panose="02020603050405020304" pitchFamily="18" charset="0"/>
              <a:cs typeface="Roboto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latin typeface="Roboto"/>
                <a:ea typeface="Times New Roman" panose="02020603050405020304" pitchFamily="18" charset="0"/>
                <a:cs typeface="Roboto"/>
              </a:rPr>
              <a:t>Implementing 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a CBE framework requires educators to focus on outcomes and measurable student abilities. </a:t>
            </a:r>
            <a:endParaRPr lang="en-US" dirty="0" smtClean="0">
              <a:latin typeface="Roboto"/>
              <a:ea typeface="Times New Roman" panose="02020603050405020304" pitchFamily="18" charset="0"/>
              <a:cs typeface="Roboto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latin typeface="Roboto"/>
                <a:ea typeface="Times New Roman" panose="02020603050405020304" pitchFamily="18" charset="0"/>
                <a:cs typeface="Roboto"/>
              </a:rPr>
              <a:t>Adopting 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a CBE curriculum necessitates continuous </a:t>
            </a:r>
            <a:r>
              <a:rPr lang="en-US" b="1" dirty="0">
                <a:latin typeface="Roboto"/>
                <a:ea typeface="Times New Roman" panose="02020603050405020304" pitchFamily="18" charset="0"/>
                <a:cs typeface="Roboto"/>
              </a:rPr>
              <a:t>faculty development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 to address implementation challenges and ensure educators are proficient in new teaching methods and assessment techniques (Mani &amp; Ahmed, 2025).</a:t>
            </a:r>
            <a:endParaRPr lang="en-MY" dirty="0">
              <a:latin typeface="Roboto"/>
              <a:ea typeface="Times New Roman" panose="02020603050405020304" pitchFamily="18" charset="0"/>
              <a:cs typeface="Roboto"/>
            </a:endParaRPr>
          </a:p>
          <a:p>
            <a:endParaRPr lang="en-MY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0AD-5519-4D7A-8741-D795936FE1C3}" type="datetime1">
              <a:rPr lang="en-MY" smtClean="0"/>
              <a:t>15/10/2025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19</a:t>
            </a:fld>
            <a:endParaRPr lang="en-MY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810126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>
            <a:normAutofit/>
          </a:bodyPr>
          <a:lstStyle/>
          <a:p>
            <a:pPr lvl="0" algn="ctr"/>
            <a:r>
              <a:rPr lang="en-US" sz="3600" b="1" dirty="0">
                <a:solidFill>
                  <a:srgbClr val="C00000"/>
                </a:solidFill>
              </a:rPr>
              <a:t>Frameworks and Structured Certification Programs</a:t>
            </a:r>
            <a:endParaRPr kumimoji="0" lang="en-MY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907" y="6356350"/>
            <a:ext cx="89009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5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4236C2-6995-4AB2-AD16-009661BAF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240808"/>
            <a:ext cx="9601200" cy="91841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Content:</a:t>
            </a:r>
            <a:endParaRPr lang="en-US" sz="5400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371600" y="2159219"/>
            <a:ext cx="9601200" cy="3581400"/>
          </a:xfrm>
        </p:spPr>
        <p:txBody>
          <a:bodyPr>
            <a:noAutofit/>
          </a:bodyPr>
          <a:lstStyle/>
          <a:p>
            <a:r>
              <a:rPr lang="en-MY" sz="2400" dirty="0"/>
              <a:t>Bedside to </a:t>
            </a:r>
            <a:r>
              <a:rPr lang="en-MY" sz="2400" dirty="0" smtClean="0"/>
              <a:t>Classroom</a:t>
            </a:r>
          </a:p>
          <a:p>
            <a:r>
              <a:rPr lang="en-US" sz="2400" dirty="0" smtClean="0"/>
              <a:t>Global </a:t>
            </a:r>
            <a:r>
              <a:rPr lang="en-US" sz="2400" dirty="0"/>
              <a:t>demand for competent nurse </a:t>
            </a:r>
            <a:r>
              <a:rPr lang="en-US" sz="2400" dirty="0" smtClean="0"/>
              <a:t>educators</a:t>
            </a:r>
            <a:endParaRPr lang="en-MY" sz="2400" dirty="0" smtClean="0"/>
          </a:p>
          <a:p>
            <a:r>
              <a:rPr lang="en-MY" sz="2400" dirty="0"/>
              <a:t>Why It Matters</a:t>
            </a:r>
          </a:p>
          <a:p>
            <a:r>
              <a:rPr lang="en-MY" sz="2400" dirty="0" smtClean="0"/>
              <a:t>The </a:t>
            </a:r>
            <a:r>
              <a:rPr lang="en-MY" sz="2400" dirty="0"/>
              <a:t>Transition </a:t>
            </a:r>
            <a:r>
              <a:rPr lang="en-MY" sz="2400" dirty="0" smtClean="0"/>
              <a:t>Gap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Common </a:t>
            </a:r>
            <a:r>
              <a:rPr lang="en-US" sz="2400" dirty="0">
                <a:solidFill>
                  <a:schemeClr val="tx1"/>
                </a:solidFill>
              </a:rPr>
              <a:t>Challenges in Transition</a:t>
            </a:r>
            <a:endParaRPr lang="en-MY" sz="2400" kern="0" dirty="0">
              <a:solidFill>
                <a:schemeClr val="tx1"/>
              </a:solidFill>
            </a:endParaRPr>
          </a:p>
          <a:p>
            <a:r>
              <a:rPr lang="en-US" sz="2400" dirty="0" smtClean="0"/>
              <a:t>The </a:t>
            </a:r>
            <a:r>
              <a:rPr lang="en-US" sz="2400" dirty="0"/>
              <a:t>Certificate in Training and </a:t>
            </a:r>
            <a:r>
              <a:rPr lang="en-US" sz="2400" dirty="0" smtClean="0"/>
              <a:t>Assessment</a:t>
            </a:r>
          </a:p>
          <a:p>
            <a:r>
              <a:rPr lang="en-US" sz="2400" dirty="0"/>
              <a:t>How It Bridges the </a:t>
            </a:r>
            <a:r>
              <a:rPr lang="en-US" sz="2400" dirty="0" smtClean="0"/>
              <a:t>Gap</a:t>
            </a:r>
          </a:p>
          <a:p>
            <a:r>
              <a:rPr lang="en-US" sz="2400" dirty="0" smtClean="0"/>
              <a:t>Take Home Message</a:t>
            </a:r>
            <a:endParaRPr lang="en-US" sz="2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CAB6-0397-4CA0-916F-F0DC4A00FE20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Mazlinda_3rd CON2025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54DDD6-D05E-9ADB-AB8B-FC21666822E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163" y="6358085"/>
            <a:ext cx="89009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29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9300411" cy="4351338"/>
          </a:xfrm>
        </p:spPr>
        <p:txBody>
          <a:bodyPr>
            <a:norm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b="1" dirty="0" smtClean="0">
                <a:latin typeface="Roboto"/>
                <a:ea typeface="Times New Roman" panose="02020603050405020304" pitchFamily="18" charset="0"/>
                <a:cs typeface="Roboto"/>
              </a:rPr>
              <a:t>Formal </a:t>
            </a:r>
            <a:r>
              <a:rPr lang="en-US" b="1" dirty="0">
                <a:latin typeface="Roboto"/>
                <a:ea typeface="Times New Roman" panose="02020603050405020304" pitchFamily="18" charset="0"/>
                <a:cs typeface="Roboto"/>
              </a:rPr>
              <a:t>Preparation Programs: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 </a:t>
            </a:r>
            <a:endParaRPr lang="en-US" dirty="0" smtClean="0">
              <a:latin typeface="Roboto"/>
              <a:ea typeface="Times New Roman" panose="02020603050405020304" pitchFamily="18" charset="0"/>
              <a:cs typeface="Roboto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latin typeface="Roboto"/>
                <a:ea typeface="Times New Roman" panose="02020603050405020304" pitchFamily="18" charset="0"/>
                <a:cs typeface="Roboto"/>
              </a:rPr>
              <a:t>Structured 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programs, whether for academic nurse educators (ANEs) or clinical nurse instructors (CNIs), are vital. </a:t>
            </a:r>
            <a:endParaRPr lang="en-US" dirty="0" smtClean="0">
              <a:latin typeface="Roboto"/>
              <a:ea typeface="Times New Roman" panose="02020603050405020304" pitchFamily="18" charset="0"/>
              <a:cs typeface="Roboto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latin typeface="Roboto"/>
                <a:ea typeface="Times New Roman" panose="02020603050405020304" pitchFamily="18" charset="0"/>
                <a:cs typeface="Roboto"/>
              </a:rPr>
              <a:t>One 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mixed-methods study aimed to design and evaluate a comprehensive </a:t>
            </a:r>
            <a:r>
              <a:rPr lang="en-US" b="1" dirty="0">
                <a:latin typeface="Roboto"/>
                <a:ea typeface="Times New Roman" panose="02020603050405020304" pitchFamily="18" charset="0"/>
                <a:cs typeface="Roboto"/>
              </a:rPr>
              <a:t>competency-based curriculum paired with structured mentoring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 to successfully prepare clinical expert nurses for instruction (</a:t>
            </a:r>
            <a:r>
              <a:rPr lang="en-US" dirty="0" err="1">
                <a:latin typeface="Roboto"/>
                <a:ea typeface="Times New Roman" panose="02020603050405020304" pitchFamily="18" charset="0"/>
                <a:cs typeface="Roboto"/>
              </a:rPr>
              <a:t>Beiranvand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, 2022).</a:t>
            </a:r>
            <a:endParaRPr lang="en-MY" dirty="0">
              <a:latin typeface="Roboto"/>
              <a:ea typeface="Times New Roman" panose="02020603050405020304" pitchFamily="18" charset="0"/>
              <a:cs typeface="Roboto"/>
            </a:endParaRP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0AD-5519-4D7A-8741-D795936FE1C3}" type="datetime1">
              <a:rPr lang="en-MY" smtClean="0"/>
              <a:t>15/10/2025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20</a:t>
            </a:fld>
            <a:endParaRPr lang="en-MY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810126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>
            <a:normAutofit/>
          </a:bodyPr>
          <a:lstStyle/>
          <a:p>
            <a:pPr lvl="0" algn="ctr"/>
            <a:r>
              <a:rPr lang="en-US" sz="3600" b="1" dirty="0">
                <a:solidFill>
                  <a:srgbClr val="C00000"/>
                </a:solidFill>
              </a:rPr>
              <a:t>Frameworks and Structured Certification Programs</a:t>
            </a:r>
            <a:endParaRPr kumimoji="0" lang="en-MY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907" y="6356350"/>
            <a:ext cx="890093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2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b="1" dirty="0" smtClean="0">
                <a:latin typeface="Roboto"/>
                <a:ea typeface="Times New Roman" panose="02020603050405020304" pitchFamily="18" charset="0"/>
                <a:cs typeface="Roboto"/>
              </a:rPr>
              <a:t>National/Global </a:t>
            </a:r>
            <a:r>
              <a:rPr lang="en-US" b="1" dirty="0">
                <a:latin typeface="Roboto"/>
                <a:ea typeface="Times New Roman" panose="02020603050405020304" pitchFamily="18" charset="0"/>
                <a:cs typeface="Roboto"/>
              </a:rPr>
              <a:t>Certification: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 </a:t>
            </a:r>
            <a:endParaRPr lang="en-US" dirty="0" smtClean="0">
              <a:latin typeface="Roboto"/>
              <a:ea typeface="Times New Roman" panose="02020603050405020304" pitchFamily="18" charset="0"/>
              <a:cs typeface="Roboto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 smtClean="0">
                <a:latin typeface="Roboto"/>
                <a:ea typeface="Times New Roman" panose="02020603050405020304" pitchFamily="18" charset="0"/>
                <a:cs typeface="Roboto"/>
              </a:rPr>
              <a:t>Although 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the request mentioned WHO Core Competencies, the literature frequently refers to the </a:t>
            </a:r>
            <a:r>
              <a:rPr lang="en-US" b="1" dirty="0">
                <a:latin typeface="Roboto"/>
                <a:ea typeface="Times New Roman" panose="02020603050405020304" pitchFamily="18" charset="0"/>
                <a:cs typeface="Roboto"/>
              </a:rPr>
              <a:t>National League for Nursing (NLN) Certified Nurse Educator (CNE)</a:t>
            </a:r>
            <a:r>
              <a:rPr lang="en-US" dirty="0">
                <a:latin typeface="Roboto"/>
                <a:ea typeface="Times New Roman" panose="02020603050405020304" pitchFamily="18" charset="0"/>
                <a:cs typeface="Roboto"/>
              </a:rPr>
              <a:t> certification, which provides a framework for curriculum development, role descriptions, and faculty evaluations (Haynes-Lewis &amp; Pearson, 2020).</a:t>
            </a:r>
            <a:endParaRPr lang="en-MY" dirty="0">
              <a:latin typeface="Roboto"/>
              <a:ea typeface="Times New Roman" panose="02020603050405020304" pitchFamily="18" charset="0"/>
              <a:cs typeface="Roboto"/>
            </a:endParaRPr>
          </a:p>
          <a:p>
            <a:endParaRPr lang="en-MY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90AD-5519-4D7A-8741-D795936FE1C3}" type="datetime1">
              <a:rPr lang="en-MY" smtClean="0"/>
              <a:t>15/10/2025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21</a:t>
            </a:fld>
            <a:endParaRPr lang="en-MY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810126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>
            <a:normAutofit/>
          </a:bodyPr>
          <a:lstStyle/>
          <a:p>
            <a:pPr lvl="0" algn="ctr"/>
            <a:r>
              <a:rPr lang="en-US" sz="3600" b="1" dirty="0">
                <a:solidFill>
                  <a:srgbClr val="C00000"/>
                </a:solidFill>
              </a:rPr>
              <a:t>Frameworks and Structured Certification Programs</a:t>
            </a:r>
            <a:endParaRPr kumimoji="0" lang="en-MY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anose="020B050302010202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907" y="6356350"/>
            <a:ext cx="890093" cy="499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096936"/>
            <a:ext cx="1420061" cy="19028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39" y="4988870"/>
            <a:ext cx="1294378" cy="17326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517" y="4459705"/>
            <a:ext cx="1341336" cy="18069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000" y="3986042"/>
            <a:ext cx="1301960" cy="186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4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93821" y="902536"/>
            <a:ext cx="10515600" cy="1325563"/>
          </a:xfrm>
        </p:spPr>
        <p:txBody>
          <a:bodyPr>
            <a:normAutofit/>
          </a:bodyPr>
          <a:lstStyle/>
          <a:p>
            <a:r>
              <a:rPr lang="en-MY" b="1" dirty="0"/>
              <a:t/>
            </a:r>
            <a:br>
              <a:rPr lang="en-MY" b="1" dirty="0"/>
            </a:br>
            <a:endParaRPr lang="en-MY" dirty="0">
              <a:solidFill>
                <a:srgbClr val="C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26168" y="2116556"/>
            <a:ext cx="10515600" cy="4351338"/>
          </a:xfrm>
        </p:spPr>
        <p:txBody>
          <a:bodyPr>
            <a:normAutofit/>
          </a:bodyPr>
          <a:lstStyle/>
          <a:p>
            <a:r>
              <a:rPr lang="en-MY" dirty="0"/>
              <a:t>Effective preparation programs must be comprehensive, formal, and sustained throughout the novice phase (</a:t>
            </a:r>
            <a:r>
              <a:rPr lang="en-MY" dirty="0" err="1"/>
              <a:t>Laari</a:t>
            </a:r>
            <a:r>
              <a:rPr lang="en-MY" dirty="0"/>
              <a:t> et al., 2025).</a:t>
            </a:r>
          </a:p>
          <a:p>
            <a:pPr lvl="0"/>
            <a:r>
              <a:rPr lang="en-US" b="1" dirty="0"/>
              <a:t>Robust Orientation:</a:t>
            </a:r>
            <a:r>
              <a:rPr lang="en-US" dirty="0"/>
              <a:t> Institutions must provide an extensive, well-rounded introduction to the academic setting, covering institutional policies, academic culture, and specific pedagogical expectations.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prevents difficult transitions that might prompt new faculty to return to clinical practice (Haynes-Lewis &amp; Pearson, 2020; Rahim &amp; </a:t>
            </a:r>
            <a:r>
              <a:rPr lang="en-US" dirty="0" err="1"/>
              <a:t>Prasla</a:t>
            </a:r>
            <a:r>
              <a:rPr lang="en-US" dirty="0"/>
              <a:t>, 2012).</a:t>
            </a:r>
            <a:endParaRPr lang="en-MY" dirty="0"/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22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643459" y="1069265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  <a:latin typeface="+mn-lt"/>
              </a:rPr>
              <a:t>Strategies Institutions Use to Prepare and Mentor New Nurse Educators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933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2082299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Structured </a:t>
            </a:r>
            <a:r>
              <a:rPr lang="en-US" b="1" dirty="0"/>
              <a:t>Mentorship:</a:t>
            </a:r>
            <a:r>
              <a:rPr lang="en-US" dirty="0"/>
              <a:t> Mentorship is identified as a critical facilitator for successful transition, inspiring confidence and aiding the development of the new role identity (Rahim &amp; </a:t>
            </a:r>
            <a:r>
              <a:rPr lang="en-US" dirty="0" err="1"/>
              <a:t>Prasla</a:t>
            </a:r>
            <a:r>
              <a:rPr lang="en-US" dirty="0"/>
              <a:t>, 2012; Toll, 2020). </a:t>
            </a:r>
            <a:endParaRPr lang="en-US" dirty="0" smtClean="0"/>
          </a:p>
          <a:p>
            <a:pPr lvl="0"/>
            <a:r>
              <a:rPr lang="en-US" dirty="0" smtClean="0"/>
              <a:t>Programs </a:t>
            </a:r>
            <a:r>
              <a:rPr lang="en-US" dirty="0"/>
              <a:t>should mandate a formal, sustained relationship with an experienced faculty member to transfer knowledge and support the emotional challenges of the shift (</a:t>
            </a:r>
            <a:r>
              <a:rPr lang="en-US" dirty="0" err="1"/>
              <a:t>Beiranvand</a:t>
            </a:r>
            <a:r>
              <a:rPr lang="en-US" dirty="0"/>
              <a:t>, 2022; Haynes-Lewis &amp; Pearson, 2020).</a:t>
            </a:r>
            <a:endParaRPr lang="en-MY" dirty="0"/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23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1" name="Title 6"/>
          <p:cNvSpPr txBox="1">
            <a:spLocks/>
          </p:cNvSpPr>
          <p:nvPr/>
        </p:nvSpPr>
        <p:spPr>
          <a:xfrm>
            <a:off x="659501" y="894133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  <a:latin typeface="+mn-lt"/>
              </a:rPr>
              <a:t>Strategies Institutions Use to Prepare and Mentor New Nurse Educators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32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2175889"/>
            <a:ext cx="10515600" cy="4001074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Addressing </a:t>
            </a:r>
            <a:r>
              <a:rPr lang="en-US" b="1" dirty="0"/>
              <a:t>Informal Coping:</a:t>
            </a:r>
            <a:r>
              <a:rPr lang="en-US" dirty="0"/>
              <a:t> In settings like Ghana, novice educators often rely on self-inspired, informal coping strategies, such as seeking peer support (</a:t>
            </a:r>
            <a:r>
              <a:rPr lang="en-US" dirty="0" err="1"/>
              <a:t>Laari</a:t>
            </a:r>
            <a:r>
              <a:rPr lang="en-US" dirty="0"/>
              <a:t> et al., 2025). </a:t>
            </a:r>
            <a:endParaRPr lang="en-US" dirty="0" smtClean="0"/>
          </a:p>
          <a:p>
            <a:pPr lvl="0"/>
            <a:r>
              <a:rPr lang="en-US" dirty="0" smtClean="0"/>
              <a:t>Institutional </a:t>
            </a:r>
            <a:r>
              <a:rPr lang="en-US" dirty="0"/>
              <a:t>support should shift these efforts from informal survival tactics to formal, evidence-based strategies, ensuring a smoother transition for all faculty (</a:t>
            </a:r>
            <a:r>
              <a:rPr lang="en-US" dirty="0" err="1"/>
              <a:t>Laari</a:t>
            </a:r>
            <a:r>
              <a:rPr lang="en-US" dirty="0"/>
              <a:t> et al., 2025).</a:t>
            </a:r>
            <a:endParaRPr lang="en-MY" dirty="0"/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24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643459" y="1069265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  <a:latin typeface="+mn-lt"/>
              </a:rPr>
              <a:t>Strategies Institutions Use to Prepare and Mentor New Nurse Educators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531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93821" y="2382252"/>
            <a:ext cx="10515600" cy="4156659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Retention </a:t>
            </a:r>
            <a:r>
              <a:rPr lang="en-US" b="1" dirty="0"/>
              <a:t>Strategies:</a:t>
            </a:r>
            <a:r>
              <a:rPr lang="en-US" dirty="0"/>
              <a:t> Beyond initial preparation, long-term retention depends on providing </a:t>
            </a:r>
            <a:r>
              <a:rPr lang="en-US" b="1" dirty="0"/>
              <a:t>supportive leadership</a:t>
            </a:r>
            <a:r>
              <a:rPr lang="en-US" dirty="0"/>
              <a:t>, transparent pathways for professional growth, and institutional commitment to work-life balance (</a:t>
            </a:r>
            <a:r>
              <a:rPr lang="en-US" dirty="0" err="1"/>
              <a:t>Riaz</a:t>
            </a:r>
            <a:r>
              <a:rPr lang="en-US" dirty="0"/>
              <a:t>, </a:t>
            </a:r>
            <a:r>
              <a:rPr lang="en-US" dirty="0" err="1"/>
              <a:t>Soomro</a:t>
            </a:r>
            <a:r>
              <a:rPr lang="en-US" dirty="0"/>
              <a:t>, Kali, </a:t>
            </a:r>
            <a:r>
              <a:rPr lang="en-US" dirty="0" err="1"/>
              <a:t>Abid</a:t>
            </a:r>
            <a:r>
              <a:rPr lang="en-US" dirty="0"/>
              <a:t>, </a:t>
            </a:r>
            <a:r>
              <a:rPr lang="en-US" dirty="0" err="1"/>
              <a:t>Ramzan</a:t>
            </a:r>
            <a:r>
              <a:rPr lang="en-US" dirty="0"/>
              <a:t>, &amp; </a:t>
            </a:r>
            <a:r>
              <a:rPr lang="en-US" dirty="0" err="1"/>
              <a:t>Ishaq</a:t>
            </a:r>
            <a:r>
              <a:rPr lang="en-US" dirty="0"/>
              <a:t>, 2025).</a:t>
            </a:r>
            <a:endParaRPr lang="en-MY" dirty="0"/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25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605589" y="1213644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  <a:latin typeface="+mn-lt"/>
              </a:rPr>
              <a:t>Strategies Institutions Use to Prepare and Mentor New Nurse Educators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652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26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045" y="1221685"/>
            <a:ext cx="5571370" cy="5603668"/>
          </a:xfrm>
          <a:prstGeom prst="rect">
            <a:avLst/>
          </a:prstGeom>
        </p:spPr>
      </p:pic>
      <p:sp>
        <p:nvSpPr>
          <p:cNvPr id="12" name="Title 6"/>
          <p:cNvSpPr txBox="1">
            <a:spLocks/>
          </p:cNvSpPr>
          <p:nvPr/>
        </p:nvSpPr>
        <p:spPr>
          <a:xfrm>
            <a:off x="633433" y="2165265"/>
            <a:ext cx="4311316" cy="33692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C00000"/>
                </a:solidFill>
              </a:rPr>
              <a:t>Future Development &amp; Training of New Nurse Educators</a:t>
            </a:r>
            <a:r>
              <a:rPr lang="en-MY" sz="3600" b="1" dirty="0"/>
              <a:t/>
            </a:r>
            <a:br>
              <a:rPr lang="en-MY" sz="3600" b="1" dirty="0"/>
            </a:b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330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93821" y="2187574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en-MY" dirty="0"/>
              <a:t>The future development and training of nurse educators are driven </a:t>
            </a:r>
            <a:r>
              <a:rPr lang="en-MY" dirty="0" smtClean="0"/>
              <a:t>by:</a:t>
            </a:r>
          </a:p>
          <a:p>
            <a:pPr lvl="1"/>
            <a:r>
              <a:rPr lang="en-MY" dirty="0" smtClean="0"/>
              <a:t> </a:t>
            </a:r>
            <a:r>
              <a:rPr lang="en-MY" b="1" dirty="0"/>
              <a:t>rapid digitalization</a:t>
            </a:r>
            <a:r>
              <a:rPr lang="en-MY" dirty="0"/>
              <a:t>, </a:t>
            </a:r>
            <a:endParaRPr lang="en-MY" dirty="0" smtClean="0"/>
          </a:p>
          <a:p>
            <a:pPr lvl="1"/>
            <a:r>
              <a:rPr lang="en-MY" dirty="0" smtClean="0"/>
              <a:t>the </a:t>
            </a:r>
            <a:r>
              <a:rPr lang="en-MY" dirty="0"/>
              <a:t>need for enhanced pedagogical competencies, and </a:t>
            </a:r>
            <a:endParaRPr lang="en-MY" dirty="0" smtClean="0"/>
          </a:p>
          <a:p>
            <a:pPr lvl="1"/>
            <a:r>
              <a:rPr lang="en-MY" dirty="0" smtClean="0"/>
              <a:t>demands </a:t>
            </a:r>
            <a:r>
              <a:rPr lang="en-MY" dirty="0"/>
              <a:t>for greater specialization and flexibility in roles, as highlighted by recent academic literature </a:t>
            </a:r>
            <a:r>
              <a:rPr lang="en-MY" dirty="0" smtClean="0"/>
              <a:t>(2022–2025). </a:t>
            </a:r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27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693821" y="1307012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Future Development &amp; Training of New Nurse Educators</a:t>
            </a:r>
            <a:r>
              <a:rPr lang="en-MY" sz="3600" b="1" dirty="0"/>
              <a:t/>
            </a:r>
            <a:br>
              <a:rPr lang="en-MY" sz="3600" b="1" dirty="0"/>
            </a:b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94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93821" y="2187574"/>
            <a:ext cx="10515600" cy="4351338"/>
          </a:xfrm>
        </p:spPr>
        <p:txBody>
          <a:bodyPr>
            <a:normAutofit/>
          </a:bodyPr>
          <a:lstStyle/>
          <a:p>
            <a:r>
              <a:rPr lang="en-MY" dirty="0"/>
              <a:t>The next generation of nurse educators must embody adaptability, critical reflection, and technological fluency to navigate the rapidly transforming healthcare landscape. </a:t>
            </a:r>
            <a:endParaRPr lang="en-MY" dirty="0" smtClean="0"/>
          </a:p>
          <a:p>
            <a:r>
              <a:rPr lang="en-MY" dirty="0" smtClean="0"/>
              <a:t>A </a:t>
            </a:r>
            <a:r>
              <a:rPr lang="en-MY" dirty="0"/>
              <a:t>dominant trend is the urgent shift towards </a:t>
            </a:r>
            <a:r>
              <a:rPr lang="en-MY" b="1" dirty="0"/>
              <a:t>digital competency and transformation</a:t>
            </a:r>
            <a:r>
              <a:rPr lang="en-MY" dirty="0"/>
              <a:t>, requiring educators to master digital learning environments, implement virtual clinical learning and simulation technologies (VR/AR), and integrate advanced tools like AI (e.g., </a:t>
            </a:r>
            <a:r>
              <a:rPr lang="en-MY" dirty="0" err="1"/>
              <a:t>ChatGPT</a:t>
            </a:r>
            <a:r>
              <a:rPr lang="en-MY" dirty="0"/>
              <a:t>) into instruction. </a:t>
            </a:r>
            <a:endParaRPr lang="en-MY" dirty="0" smtClean="0"/>
          </a:p>
          <a:p>
            <a:pPr lvl="0"/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28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693821" y="1307012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Future Development &amp; Training of New Nurse Educators</a:t>
            </a:r>
            <a:r>
              <a:rPr lang="en-MY" sz="3600" b="1" dirty="0"/>
              <a:t/>
            </a:r>
            <a:br>
              <a:rPr lang="en-MY" sz="3600" b="1" dirty="0"/>
            </a:b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563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93821" y="2187574"/>
            <a:ext cx="10515600" cy="4351338"/>
          </a:xfrm>
        </p:spPr>
        <p:txBody>
          <a:bodyPr>
            <a:normAutofit/>
          </a:bodyPr>
          <a:lstStyle/>
          <a:p>
            <a:r>
              <a:rPr lang="en-MY" dirty="0" smtClean="0"/>
              <a:t>Training </a:t>
            </a:r>
            <a:r>
              <a:rPr lang="en-MY" dirty="0"/>
              <a:t>programs must be </a:t>
            </a:r>
            <a:r>
              <a:rPr lang="en-MY" b="1" dirty="0"/>
              <a:t>human-</a:t>
            </a:r>
            <a:r>
              <a:rPr lang="en-MY" b="1" dirty="0" err="1"/>
              <a:t>centered</a:t>
            </a:r>
            <a:r>
              <a:rPr lang="en-MY" b="1" dirty="0"/>
              <a:t> and tailored</a:t>
            </a:r>
            <a:r>
              <a:rPr lang="en-MY" dirty="0"/>
              <a:t>, moving beyond generic skills to address the specific needs of different age groups and experiential levels of educators, fostering transformative learning through critical reflection in </a:t>
            </a:r>
            <a:r>
              <a:rPr lang="en-MY" dirty="0" err="1"/>
              <a:t>ODeL</a:t>
            </a:r>
            <a:r>
              <a:rPr lang="en-MY" dirty="0"/>
              <a:t> environments. </a:t>
            </a:r>
            <a:endParaRPr lang="en-MY" dirty="0" smtClean="0"/>
          </a:p>
          <a:p>
            <a:r>
              <a:rPr lang="en-MY" dirty="0" smtClean="0"/>
              <a:t>Furthermore</a:t>
            </a:r>
            <a:r>
              <a:rPr lang="en-MY" dirty="0"/>
              <a:t>, </a:t>
            </a:r>
            <a:r>
              <a:rPr lang="en-MY" b="1" dirty="0"/>
              <a:t>Continuous Professional Development (CPD)</a:t>
            </a:r>
            <a:r>
              <a:rPr lang="en-MY" dirty="0"/>
              <a:t> must be continuous and robust, supporting competencies across pedagogy, research, digital mastery, and adaptability to global health crises. </a:t>
            </a:r>
            <a:endParaRPr lang="en-MY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29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693821" y="1307012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Future Development &amp; Training of New Nurse Educators</a:t>
            </a:r>
            <a:r>
              <a:rPr lang="en-MY" sz="3600" b="1" dirty="0"/>
              <a:t/>
            </a:r>
            <a:br>
              <a:rPr lang="en-MY" sz="3600" b="1" dirty="0"/>
            </a:b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274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715C99-75A9-890B-6665-217E2856B12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914400" y="766179"/>
            <a:ext cx="10515600" cy="1007204"/>
          </a:xfrm>
        </p:spPr>
        <p:txBody>
          <a:bodyPr/>
          <a:lstStyle/>
          <a:p>
            <a:endParaRPr lang="en-MY" dirty="0">
              <a:solidFill>
                <a:srgbClr val="C00000"/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01781" y="1984817"/>
            <a:ext cx="9415987" cy="4371532"/>
          </a:xfrm>
        </p:spPr>
        <p:txBody>
          <a:bodyPr>
            <a:normAutofit/>
          </a:bodyPr>
          <a:lstStyle/>
          <a:p>
            <a:r>
              <a:rPr lang="en-MY" dirty="0"/>
              <a:t>The transition from expert clinical nurse to academic or nurse educator is a complex and often challenging career shift, necessitating structured support and formal preparation to ensure both faculty retention and quality nursing education (Haynes-Lewis &amp; Pearson, 2020; Rahim &amp; </a:t>
            </a:r>
            <a:r>
              <a:rPr lang="en-MY" dirty="0" err="1"/>
              <a:t>Prasla</a:t>
            </a:r>
            <a:r>
              <a:rPr lang="en-MY" dirty="0"/>
              <a:t>, 2012). </a:t>
            </a:r>
            <a:endParaRPr lang="en-MY" dirty="0" smtClean="0"/>
          </a:p>
          <a:p>
            <a:r>
              <a:rPr lang="en-MY" dirty="0" smtClean="0"/>
              <a:t>This </a:t>
            </a:r>
            <a:r>
              <a:rPr lang="en-MY" dirty="0"/>
              <a:t>career move requires nurses to exchange their </a:t>
            </a:r>
            <a:r>
              <a:rPr lang="en-MY" b="1" dirty="0"/>
              <a:t>clinical mastery for novice status</a:t>
            </a:r>
            <a:r>
              <a:rPr lang="en-MY" dirty="0"/>
              <a:t> in an unfamiliar academic environment, which demands a different set of competencies (Toll, 2020).</a:t>
            </a:r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A5C6-9495-4031-A322-05CEA1393B1D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3</a:t>
            </a:fld>
            <a:endParaRPr lang="en-MY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089" y="6358085"/>
            <a:ext cx="890093" cy="499915"/>
          </a:xfrm>
          <a:prstGeom prst="rect">
            <a:avLst/>
          </a:prstGeom>
        </p:spPr>
      </p:pic>
      <p:sp>
        <p:nvSpPr>
          <p:cNvPr id="11" name="Flowchart: Alternate Process 10"/>
          <p:cNvSpPr/>
          <p:nvPr/>
        </p:nvSpPr>
        <p:spPr>
          <a:xfrm>
            <a:off x="838200" y="843203"/>
            <a:ext cx="6210215" cy="817847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Bedside to Classroom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0996" y="388945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95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4C5105-6252-3D21-E833-0B48C4AD4D5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93821" y="2187574"/>
            <a:ext cx="10515600" cy="4351338"/>
          </a:xfrm>
        </p:spPr>
        <p:txBody>
          <a:bodyPr>
            <a:normAutofit/>
          </a:bodyPr>
          <a:lstStyle/>
          <a:p>
            <a:r>
              <a:rPr lang="en-MY" dirty="0" smtClean="0"/>
              <a:t>Finally</a:t>
            </a:r>
            <a:r>
              <a:rPr lang="en-MY" dirty="0"/>
              <a:t>, there is a clear push for strengthening </a:t>
            </a:r>
            <a:r>
              <a:rPr lang="en-MY" b="1" dirty="0"/>
              <a:t>pedagogical excellence</a:t>
            </a:r>
            <a:r>
              <a:rPr lang="en-MY" dirty="0"/>
              <a:t> through techniques like </a:t>
            </a:r>
            <a:r>
              <a:rPr lang="en-MY" b="1" dirty="0"/>
              <a:t>Case-Based Learning (CBL) </a:t>
            </a:r>
            <a:r>
              <a:rPr lang="en-MY" dirty="0"/>
              <a:t>to effectively link theory and practice, ensuring students are equipped for complex, real-world clinical challenges.</a:t>
            </a:r>
          </a:p>
          <a:p>
            <a:pPr lvl="0"/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EEE7-34B5-4F55-BB6B-C64E9118C6DA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30</a:t>
            </a:fld>
            <a:endParaRPr lang="en-MY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091" y="6356350"/>
            <a:ext cx="896190" cy="499915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693821" y="1307012"/>
            <a:ext cx="10515600" cy="88056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C00000"/>
                </a:solidFill>
              </a:rPr>
              <a:t>Future Development &amp; Training of New Nurse Educators</a:t>
            </a:r>
            <a:r>
              <a:rPr lang="en-MY" sz="3600" b="1" dirty="0"/>
              <a:t/>
            </a:r>
            <a:br>
              <a:rPr lang="en-MY" sz="3600" b="1" dirty="0"/>
            </a:b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806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3D1FD-E04C-4D3B-96E8-04EB44598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journey from bedside to classroom is more than a career shift — it’s a transformation of identity and purpose. </a:t>
            </a:r>
            <a:endParaRPr lang="en-US" dirty="0" smtClean="0"/>
          </a:p>
          <a:p>
            <a:r>
              <a:rPr lang="en-US" dirty="0" smtClean="0"/>
              <a:t>Clinical </a:t>
            </a:r>
            <a:r>
              <a:rPr lang="en-US" dirty="0"/>
              <a:t>mastery gives us credibility, but teaching demands something different: the ability to make knowledge visible, transferable, and alive in others.</a:t>
            </a:r>
          </a:p>
          <a:p>
            <a:r>
              <a:rPr lang="en-US" dirty="0"/>
              <a:t>Through structured programs like the Certificate in Training and Assessment, nurses learn to translate experience into pedagogy — to design, facilitate, and evaluate learning in ways that are intentional, evidence-based, and centered on the learner.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programs don’t replace clinical expertise; they refine it into educational excellence.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5B4C1-1E27-4DD4-B992-8F297FD1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3836D0-47F2-437C-A1C9-F5F2584504B0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B6FE4-0523-4A09-B0FD-35CE3E83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4FF23-CF7A-4283-9CB4-3A12BAD6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229" y="6203428"/>
            <a:ext cx="896190" cy="499915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471863" y="746136"/>
            <a:ext cx="3926305" cy="104591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384048" indent="-384048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smtClean="0">
                <a:solidFill>
                  <a:srgbClr val="C00000"/>
                </a:solidFill>
                <a:latin typeface="+mn-lt"/>
              </a:rPr>
              <a:t>Summary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233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3D1FD-E04C-4D3B-96E8-04EB44598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</a:t>
            </a:r>
            <a:r>
              <a:rPr lang="en-US" dirty="0"/>
              <a:t>nursing education faces growing global demand and a shrinking pool of qualified educators, the clinician–educator model has become essential. </a:t>
            </a:r>
            <a:endParaRPr lang="en-US" dirty="0" smtClean="0"/>
          </a:p>
          <a:p>
            <a:r>
              <a:rPr lang="en-US" dirty="0" smtClean="0"/>
              <a:t>Continuous </a:t>
            </a:r>
            <a:r>
              <a:rPr lang="en-US" dirty="0"/>
              <a:t>professional development, innovation in digital and simulation-based teaching, and cross-border recognition of qualifications will define our future.</a:t>
            </a:r>
          </a:p>
          <a:p>
            <a:r>
              <a:rPr lang="en-US" dirty="0"/>
              <a:t>Ultimately, shaping nurse educators isn’t about leaving the bedside behind — it’s about extending its influence. </a:t>
            </a:r>
            <a:endParaRPr lang="en-US" dirty="0" smtClean="0"/>
          </a:p>
          <a:p>
            <a:r>
              <a:rPr lang="en-US" dirty="0" smtClean="0"/>
              <a:t>Every </a:t>
            </a:r>
            <a:r>
              <a:rPr lang="en-US" dirty="0"/>
              <a:t>well-prepared educator ensures that what was once learned in care continues to echo through generations of new nurses.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5B4C1-1E27-4DD4-B992-8F297FD1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3836D0-47F2-437C-A1C9-F5F2584504B0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B6FE4-0523-4A09-B0FD-35CE3E83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4FF23-CF7A-4283-9CB4-3A12BAD6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229" y="6203428"/>
            <a:ext cx="896190" cy="499915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471863" y="746136"/>
            <a:ext cx="3926305" cy="104591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384048" indent="-384048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smtClean="0">
                <a:solidFill>
                  <a:srgbClr val="C00000"/>
                </a:solidFill>
                <a:latin typeface="+mn-lt"/>
              </a:rPr>
              <a:t>Summary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3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3D1FD-E04C-4D3B-96E8-04EB44598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9949"/>
            <a:ext cx="10515600" cy="4107014"/>
          </a:xfrm>
        </p:spPr>
        <p:txBody>
          <a:bodyPr>
            <a:normAutofit/>
          </a:bodyPr>
          <a:lstStyle/>
          <a:p>
            <a:r>
              <a:rPr lang="en-US" sz="2800" dirty="0"/>
              <a:t>As we cultivate the next generation of nurse educators, let us extend the same compassion we expect in clinical care to those entering academia.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transition from practitioner to educator is complex, often marked by uncertainty and self-doubt. </a:t>
            </a:r>
            <a:endParaRPr lang="en-US" sz="2800" dirty="0" smtClean="0"/>
          </a:p>
          <a:p>
            <a:r>
              <a:rPr lang="en-US" sz="2800" dirty="0" smtClean="0"/>
              <a:t>Many </a:t>
            </a:r>
            <a:r>
              <a:rPr lang="en-US" sz="2800" dirty="0"/>
              <a:t>of us remember those early days — the steep learning curve, the invisible expectations, and the silence that sometimes met our struggles.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5B4C1-1E27-4DD4-B992-8F297FD1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3836D0-47F2-437C-A1C9-F5F2584504B0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B6FE4-0523-4A09-B0FD-35CE3E83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4FF23-CF7A-4283-9CB4-3A12BAD6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229" y="6203428"/>
            <a:ext cx="896190" cy="499915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471863" y="871115"/>
            <a:ext cx="5265821" cy="104591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384048" indent="-384048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+mn-lt"/>
              </a:rPr>
              <a:t>Take home message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813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3D1FD-E04C-4D3B-96E8-04EB44598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4231"/>
            <a:ext cx="10515600" cy="380273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If </a:t>
            </a:r>
            <a:r>
              <a:rPr lang="en-US" sz="2800" dirty="0"/>
              <a:t>we truly aim to strengthen nursing education, we must not allow new educators to walk that same path alone. </a:t>
            </a:r>
            <a:endParaRPr lang="en-US" sz="2800" dirty="0" smtClean="0"/>
          </a:p>
          <a:p>
            <a:r>
              <a:rPr lang="en-US" sz="2800" dirty="0" smtClean="0"/>
              <a:t>Mentorship</a:t>
            </a:r>
            <a:r>
              <a:rPr lang="en-US" sz="2800" dirty="0"/>
              <a:t>, empathy, and structured support are not acts of charity but professional responsibilities. </a:t>
            </a:r>
            <a:endParaRPr lang="en-US" sz="2800" dirty="0" smtClean="0"/>
          </a:p>
          <a:p>
            <a:r>
              <a:rPr lang="en-US" sz="2800" dirty="0" smtClean="0"/>
              <a:t>Guiding </a:t>
            </a:r>
            <a:r>
              <a:rPr lang="en-US" sz="2800" dirty="0"/>
              <a:t>others with patience and respect ensures that the lessons of our own difficult beginnings become the foundation for a more supportive academic culture — one where teaching excellence grows through shared experience, not repeated hardship.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5B4C1-1E27-4DD4-B992-8F297FD1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3836D0-47F2-437C-A1C9-F5F2584504B0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B6FE4-0523-4A09-B0FD-35CE3E83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4FF23-CF7A-4283-9CB4-3A12BAD6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229" y="6203428"/>
            <a:ext cx="896190" cy="499915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471863" y="871115"/>
            <a:ext cx="5265821" cy="1045912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384048" indent="-384048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+mn-lt"/>
              </a:rPr>
              <a:t>Take home message</a:t>
            </a:r>
            <a:endParaRPr lang="en-MY" sz="3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2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45588-B6E8-4E88-A176-F74A8EF7E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379" y="825770"/>
            <a:ext cx="9601200" cy="1485900"/>
          </a:xfrm>
        </p:spPr>
        <p:txBody>
          <a:bodyPr/>
          <a:lstStyle/>
          <a:p>
            <a:r>
              <a:rPr lang="en-MY" b="1" dirty="0">
                <a:solidFill>
                  <a:srgbClr val="C00000"/>
                </a:solidFill>
              </a:rPr>
              <a:t>References</a:t>
            </a:r>
            <a:r>
              <a:rPr lang="en-MY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E1409-84C5-4C01-8F8E-04AD477BD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579" y="1670539"/>
            <a:ext cx="10506864" cy="4399085"/>
          </a:xfrm>
        </p:spPr>
        <p:txBody>
          <a:bodyPr>
            <a:noAutofit/>
          </a:bodyPr>
          <a:lstStyle/>
          <a:p>
            <a:r>
              <a:rPr lang="en-MY" sz="1800" dirty="0" err="1"/>
              <a:t>Beiranvand</a:t>
            </a:r>
            <a:r>
              <a:rPr lang="en-MY" sz="1800" dirty="0"/>
              <a:t>, S. (2022). </a:t>
            </a:r>
            <a:r>
              <a:rPr lang="en-MY" sz="1800" i="1" dirty="0"/>
              <a:t>From clinical expert nurse to part-time clinical nursing instructor: Design and evaluation of a competency-based curriculum with structured mentoring: A mixed methods study.</a:t>
            </a:r>
            <a:r>
              <a:rPr lang="en-MY" sz="1800" dirty="0"/>
              <a:t> </a:t>
            </a:r>
            <a:r>
              <a:rPr lang="en-MY" sz="1800" i="1" dirty="0"/>
              <a:t>BMC Nursing.</a:t>
            </a:r>
            <a:r>
              <a:rPr lang="en-MY" sz="1800" dirty="0"/>
              <a:t> [DOI not provided].</a:t>
            </a:r>
          </a:p>
          <a:p>
            <a:r>
              <a:rPr lang="en-MY" sz="1800" dirty="0" err="1"/>
              <a:t>Dintwe</a:t>
            </a:r>
            <a:r>
              <a:rPr lang="en-MY" sz="1800" dirty="0"/>
              <a:t>, T., </a:t>
            </a:r>
            <a:r>
              <a:rPr lang="en-MY" sz="1800" dirty="0" err="1"/>
              <a:t>Gause</a:t>
            </a:r>
            <a:r>
              <a:rPr lang="en-MY" sz="1800" dirty="0"/>
              <a:t>, G., &amp; </a:t>
            </a:r>
            <a:r>
              <a:rPr lang="en-MY" sz="1800" dirty="0" err="1"/>
              <a:t>Sehularo</a:t>
            </a:r>
            <a:r>
              <a:rPr lang="en-MY" sz="1800" dirty="0"/>
              <a:t>, L. A. (2025). Challenges experienced by newly employed nurse educators during transition from being expert clinicians to novice nurse educators. </a:t>
            </a:r>
            <a:r>
              <a:rPr lang="en-MY" sz="1800" i="1" dirty="0"/>
              <a:t>BMC Nursing, 24</a:t>
            </a:r>
            <a:r>
              <a:rPr lang="en-MY" sz="1800" dirty="0"/>
              <a:t>(911). </a:t>
            </a:r>
            <a:r>
              <a:rPr lang="en-MY" sz="1800" u="sng" dirty="0">
                <a:hlinkClick r:id="rId2"/>
              </a:rPr>
              <a:t>https://doi.org/10.1186/s12912-025-03572-1</a:t>
            </a:r>
            <a:endParaRPr lang="en-MY" sz="1800" dirty="0"/>
          </a:p>
          <a:p>
            <a:r>
              <a:rPr lang="en-MY" sz="1800" dirty="0"/>
              <a:t>Grassley, J. (2014). The experiences of transition from clinical expert to novice academic nurse educator: A systematic review protocol of qualitative evidence. </a:t>
            </a:r>
            <a:r>
              <a:rPr lang="en-MY" sz="1800" i="1" dirty="0"/>
              <a:t>The JBI Database of Systematic Reviews and Implementation Reports, 12</a:t>
            </a:r>
            <a:r>
              <a:rPr lang="en-MY" sz="1800" dirty="0"/>
              <a:t>(7), 173–184. [URL available].</a:t>
            </a:r>
          </a:p>
          <a:p>
            <a:r>
              <a:rPr lang="en-MY" sz="1800" dirty="0"/>
              <a:t>Mani, Z., &amp; Ahmed, Z. (2025). Transitioning to competency-based education in nursing: A scoping review of curriculum review and revision strategies. </a:t>
            </a:r>
            <a:r>
              <a:rPr lang="en-MY" sz="1800" i="1" dirty="0"/>
              <a:t>BMC Nursing, 24</a:t>
            </a:r>
            <a:r>
              <a:rPr lang="en-MY" sz="1800" dirty="0"/>
              <a:t>(1111). </a:t>
            </a:r>
            <a:r>
              <a:rPr lang="en-MY" sz="1800" u="sng" dirty="0">
                <a:hlinkClick r:id="rId3"/>
              </a:rPr>
              <a:t>https://doi.org/10.1186/s12912-025-03319-y</a:t>
            </a:r>
            <a:endParaRPr lang="en-MY" sz="1800" dirty="0"/>
          </a:p>
          <a:p>
            <a:r>
              <a:rPr lang="en-MY" sz="1800" dirty="0" err="1"/>
              <a:t>Nuryani</a:t>
            </a:r>
            <a:r>
              <a:rPr lang="en-MY" sz="1800" dirty="0"/>
              <a:t>, S. N. A., </a:t>
            </a:r>
            <a:r>
              <a:rPr lang="en-MY" sz="1800" dirty="0" err="1"/>
              <a:t>Arnyana</a:t>
            </a:r>
            <a:r>
              <a:rPr lang="en-MY" sz="1800" dirty="0"/>
              <a:t>, I. B. P., </a:t>
            </a:r>
            <a:r>
              <a:rPr lang="en-MY" sz="1800" dirty="0" err="1"/>
              <a:t>Parwati</a:t>
            </a:r>
            <a:r>
              <a:rPr lang="en-MY" sz="1800" dirty="0"/>
              <a:t>, N. N., </a:t>
            </a:r>
            <a:r>
              <a:rPr lang="en-MY" sz="1800" dirty="0" err="1"/>
              <a:t>Dantes</a:t>
            </a:r>
            <a:r>
              <a:rPr lang="en-MY" sz="1800" dirty="0"/>
              <a:t>, G. R., &amp; </a:t>
            </a:r>
            <a:r>
              <a:rPr lang="en-MY" sz="1800" dirty="0" err="1"/>
              <a:t>Juanamasta</a:t>
            </a:r>
            <a:r>
              <a:rPr lang="en-MY" sz="1800" dirty="0"/>
              <a:t>, I. G. (2022). Benefits and challenges of clinical nurse educator roles: A qualitative exploratory study. </a:t>
            </a:r>
            <a:r>
              <a:rPr lang="en-MY" sz="1800" i="1" dirty="0"/>
              <a:t>Open Access Macedonian Journal of Medical Sciences, 10</a:t>
            </a:r>
            <a:r>
              <a:rPr lang="en-MY" sz="1800" dirty="0"/>
              <a:t>(G), 38–44. </a:t>
            </a:r>
            <a:r>
              <a:rPr lang="en-MY" sz="1800" u="sng" dirty="0">
                <a:hlinkClick r:id="rId4"/>
              </a:rPr>
              <a:t>https://doi.org/10.3889/oamjms.2022.7706</a:t>
            </a:r>
            <a:endParaRPr lang="en-MY" sz="1800" dirty="0"/>
          </a:p>
          <a:p>
            <a:pPr marL="0" indent="0">
              <a:buNone/>
            </a:pPr>
            <a:endParaRPr lang="en-MY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A624A-22E7-450E-9313-6728A0963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A80CF3-097C-47A4-BAC5-182456562865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F8A08-48F6-416B-9C4C-8B93A6CE1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C28B1-53EE-4BF5-BE08-389D57B5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7768" y="6358085"/>
            <a:ext cx="896190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9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10E1-E94E-404F-82A5-1794B0892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50" y="658126"/>
            <a:ext cx="9601200" cy="1485900"/>
          </a:xfrm>
        </p:spPr>
        <p:txBody>
          <a:bodyPr/>
          <a:lstStyle/>
          <a:p>
            <a:r>
              <a:rPr lang="en-MY" b="1" dirty="0">
                <a:solidFill>
                  <a:srgbClr val="C00000"/>
                </a:solidFill>
              </a:rPr>
              <a:t>References (</a:t>
            </a:r>
            <a:r>
              <a:rPr lang="en-MY" b="1" dirty="0" err="1">
                <a:solidFill>
                  <a:srgbClr val="C00000"/>
                </a:solidFill>
              </a:rPr>
              <a:t>cont</a:t>
            </a:r>
            <a:r>
              <a:rPr lang="en-MY" b="1" dirty="0">
                <a:solidFill>
                  <a:srgbClr val="C00000"/>
                </a:solidFill>
              </a:rPr>
              <a:t>…)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BF043-0979-4458-9F09-E1B9A09F9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378" y="1485900"/>
            <a:ext cx="9835649" cy="4882662"/>
          </a:xfrm>
        </p:spPr>
        <p:txBody>
          <a:bodyPr>
            <a:normAutofit lnSpcReduction="10000"/>
          </a:bodyPr>
          <a:lstStyle/>
          <a:p>
            <a:r>
              <a:rPr lang="en-MY" sz="1900" dirty="0" err="1"/>
              <a:t>Riaz</a:t>
            </a:r>
            <a:r>
              <a:rPr lang="en-MY" sz="1900" dirty="0"/>
              <a:t>, K., </a:t>
            </a:r>
            <a:r>
              <a:rPr lang="en-MY" sz="1900" dirty="0" err="1"/>
              <a:t>Soomro</a:t>
            </a:r>
            <a:r>
              <a:rPr lang="en-MY" sz="1900" dirty="0"/>
              <a:t>, I. A., Kali, K., </a:t>
            </a:r>
            <a:r>
              <a:rPr lang="en-MY" sz="1900" dirty="0" err="1"/>
              <a:t>Abid</a:t>
            </a:r>
            <a:r>
              <a:rPr lang="en-MY" sz="1900" dirty="0"/>
              <a:t>, I., </a:t>
            </a:r>
            <a:r>
              <a:rPr lang="en-MY" sz="1900" dirty="0" err="1"/>
              <a:t>Ramzan</a:t>
            </a:r>
            <a:r>
              <a:rPr lang="en-MY" sz="1900" dirty="0"/>
              <a:t>, K., &amp; </a:t>
            </a:r>
            <a:r>
              <a:rPr lang="en-MY" sz="1900" dirty="0" err="1"/>
              <a:t>Ishaq</a:t>
            </a:r>
            <a:r>
              <a:rPr lang="en-MY" sz="1900" dirty="0"/>
              <a:t>, K. (2025). Exploring the perceptions of private sector nursing educators on long-term retention in a single institution: A qualitative phenomenological inquiry. </a:t>
            </a:r>
            <a:r>
              <a:rPr lang="en-MY" sz="1900" i="1" dirty="0" err="1"/>
              <a:t>Zenodo</a:t>
            </a:r>
            <a:r>
              <a:rPr lang="en-MY" sz="1900" i="1" dirty="0"/>
              <a:t>.</a:t>
            </a:r>
            <a:r>
              <a:rPr lang="en-MY" sz="1900" dirty="0"/>
              <a:t> [URL available].</a:t>
            </a:r>
          </a:p>
          <a:p>
            <a:r>
              <a:rPr lang="en-MY" sz="1900" i="1" dirty="0"/>
              <a:t>The transition of clinical nurses to nurse educator roles – A scoping review.</a:t>
            </a:r>
            <a:r>
              <a:rPr lang="en-MY" sz="1900" dirty="0"/>
              <a:t> (2024). </a:t>
            </a:r>
            <a:r>
              <a:rPr lang="en-MY" sz="1900" i="1" dirty="0"/>
              <a:t>Nurse Education Today.</a:t>
            </a:r>
            <a:r>
              <a:rPr lang="en-MY" sz="1900" dirty="0"/>
              <a:t> [Source details not fully extracted].</a:t>
            </a:r>
          </a:p>
          <a:p>
            <a:r>
              <a:rPr lang="en-MY" sz="1900" dirty="0" err="1"/>
              <a:t>Wanchai</a:t>
            </a:r>
            <a:r>
              <a:rPr lang="en-MY" sz="1900" dirty="0"/>
              <a:t>, A., </a:t>
            </a:r>
            <a:r>
              <a:rPr lang="en-MY" sz="1900" dirty="0" err="1"/>
              <a:t>Nakamadee</a:t>
            </a:r>
            <a:r>
              <a:rPr lang="en-MY" sz="1900" dirty="0"/>
              <a:t>, B., &amp; </a:t>
            </a:r>
            <a:r>
              <a:rPr lang="en-MY" sz="1900" dirty="0" err="1"/>
              <a:t>Prompuk</a:t>
            </a:r>
            <a:r>
              <a:rPr lang="en-MY" sz="1900" dirty="0"/>
              <a:t>, B. (2023). Perspectives of Thai nurses about nurse educators’ competencies for teaching graduate education: A qualitative descriptive study. </a:t>
            </a:r>
            <a:r>
              <a:rPr lang="en-MY" sz="1900" i="1" dirty="0"/>
              <a:t>Pacific Rim International Journal of Nursing Research, 27</a:t>
            </a:r>
            <a:r>
              <a:rPr lang="en-MY" sz="1900" dirty="0"/>
              <a:t>(4), 585–597. </a:t>
            </a:r>
            <a:r>
              <a:rPr lang="en-MY" sz="1900" u="sng" dirty="0">
                <a:hlinkClick r:id="rId2"/>
              </a:rPr>
              <a:t>https://doi.org/10.60099/prijnr.2023.260333</a:t>
            </a:r>
            <a:endParaRPr lang="en-MY" sz="1900" dirty="0"/>
          </a:p>
          <a:p>
            <a:r>
              <a:rPr lang="en-MY" sz="1900" dirty="0" err="1"/>
              <a:t>Wongpimoln</a:t>
            </a:r>
            <a:r>
              <a:rPr lang="en-MY" sz="1900" dirty="0"/>
              <a:t>, B., </a:t>
            </a:r>
            <a:r>
              <a:rPr lang="en-MY" sz="1900" dirty="0" err="1"/>
              <a:t>Pholputta</a:t>
            </a:r>
            <a:r>
              <a:rPr lang="en-MY" sz="1900" dirty="0"/>
              <a:t>, L., </a:t>
            </a:r>
            <a:r>
              <a:rPr lang="en-MY" sz="1900" dirty="0" err="1"/>
              <a:t>Ngernthaisong</a:t>
            </a:r>
            <a:r>
              <a:rPr lang="en-MY" sz="1900" dirty="0"/>
              <a:t>, C., &amp; </a:t>
            </a:r>
            <a:r>
              <a:rPr lang="en-MY" sz="1900" dirty="0" err="1"/>
              <a:t>Sarnkhaowkhom</a:t>
            </a:r>
            <a:r>
              <a:rPr lang="en-MY" sz="1900" dirty="0"/>
              <a:t>, C. (2021). Transitional experiences from clinical nurse experts to novice nurse lecturers in the university for local development in Thailand: A phenomenological study. </a:t>
            </a:r>
            <a:r>
              <a:rPr lang="en-MY" sz="1900" i="1" dirty="0"/>
              <a:t>Nurse Media Journal of Nursing, 11</a:t>
            </a:r>
            <a:r>
              <a:rPr lang="en-MY" sz="1900" dirty="0"/>
              <a:t>(2), 197–209. </a:t>
            </a:r>
            <a:r>
              <a:rPr lang="en-MY" sz="1900" u="sng" dirty="0">
                <a:hlinkClick r:id="rId3"/>
              </a:rPr>
              <a:t>https://doi.org/10.14710/nmjn.v11i2.37366</a:t>
            </a:r>
            <a:endParaRPr lang="en-MY" sz="1900" dirty="0"/>
          </a:p>
          <a:p>
            <a:r>
              <a:rPr lang="en-MY" sz="1900" dirty="0" err="1"/>
              <a:t>Wulandari</a:t>
            </a:r>
            <a:r>
              <a:rPr lang="en-MY" sz="1900" dirty="0"/>
              <a:t>, C. I., </a:t>
            </a:r>
            <a:r>
              <a:rPr lang="en-MY" sz="1900" dirty="0" err="1"/>
              <a:t>Handiyani</a:t>
            </a:r>
            <a:r>
              <a:rPr lang="en-MY" sz="1900" dirty="0"/>
              <a:t>, H., </a:t>
            </a:r>
            <a:r>
              <a:rPr lang="en-MY" sz="1900" dirty="0" err="1"/>
              <a:t>Novieastari</a:t>
            </a:r>
            <a:r>
              <a:rPr lang="en-MY" sz="1900" dirty="0"/>
              <a:t>, E., </a:t>
            </a:r>
            <a:r>
              <a:rPr lang="en-MY" sz="1900" dirty="0" err="1"/>
              <a:t>Soemantri</a:t>
            </a:r>
            <a:r>
              <a:rPr lang="en-MY" sz="1900" dirty="0"/>
              <a:t>, D., &amp; </a:t>
            </a:r>
            <a:r>
              <a:rPr lang="en-MY" sz="1900" dirty="0" err="1"/>
              <a:t>Rizany</a:t>
            </a:r>
            <a:r>
              <a:rPr lang="en-MY" sz="1900" dirty="0"/>
              <a:t>, I. (2025). Experience of nurses with educator role in selected hospitals of Indonesia: Phenomenological study. </a:t>
            </a:r>
            <a:r>
              <a:rPr lang="en-MY" sz="1900" i="1" dirty="0"/>
              <a:t>Advances in Medical Education and Practice, 16,</a:t>
            </a:r>
            <a:r>
              <a:rPr lang="en-MY" sz="1900" dirty="0"/>
              <a:t> 237–246. [DOI not provided in abstract].</a:t>
            </a:r>
          </a:p>
          <a:p>
            <a:pPr marL="0" indent="0">
              <a:buNone/>
            </a:pPr>
            <a:endParaRPr lang="en-MY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A997B-13B5-4B2D-8DCD-78CA8E0F5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C1C01-F5B1-4109-9E17-393DDDCA52F5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B1269-9EB5-43F1-84D2-1347C90F6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6C3E2-0A8C-4677-AEA0-8D1B5D14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319" y="6368562"/>
            <a:ext cx="896190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9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8A235-83B3-4DF7-B926-B2DBCBA82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379" y="813289"/>
            <a:ext cx="9601200" cy="1485900"/>
          </a:xfrm>
        </p:spPr>
        <p:txBody>
          <a:bodyPr/>
          <a:lstStyle/>
          <a:p>
            <a:r>
              <a:rPr lang="en-MY" b="1" dirty="0">
                <a:solidFill>
                  <a:srgbClr val="C00000"/>
                </a:solidFill>
              </a:rPr>
              <a:t>References (</a:t>
            </a:r>
            <a:r>
              <a:rPr lang="en-MY" b="1" dirty="0" err="1">
                <a:solidFill>
                  <a:srgbClr val="C00000"/>
                </a:solidFill>
              </a:rPr>
              <a:t>cont</a:t>
            </a:r>
            <a:r>
              <a:rPr lang="en-MY" b="1" dirty="0">
                <a:solidFill>
                  <a:srgbClr val="C00000"/>
                </a:solidFill>
              </a:rPr>
              <a:t>…)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0C3B5-AEA9-4861-86CA-1C72142D5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8358" y="1419881"/>
            <a:ext cx="11085095" cy="549519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Advancing Healthcare Education: A Comprehensive Review of Case-Based Learning. (2024).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Indian Journal of Continuing Nursing Education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https://journals.lww.com/ijcn/fulltext/2024/01000/advancing_healthcare_education__a_comprehensive.8.aspx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 health education and training for undergraduate and graduate nursing students: Scoping review. (2024).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JMIR Nursing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(1), e58170.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https://doi.org/10.2196/58170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Arab, R. A., Al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Moosa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O. A.,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Abuadas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F. H., &amp; Somerville, J. (2025). The role of AI in nursing education and practice: Umbrella review.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JMIR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https://www.jmir.org/2025/1/e69881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Jobst, S.,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Lindwedel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U., Marx, H.,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Pazouki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R., Ziegler, S.,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König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Kugler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C., &amp;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Feuchtinger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J. (2022). Competencies and needs of nurse educators and clinical mentors for teaching in the digital age—a multi-institutional, cross-sectional study.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BMC Nursing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https://bmcnurs.biomedcentral.com/articles/10.1186/s12912-022-01018-6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Kuljua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Jarvaa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Oikarinen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Hammarén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M.,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Kanste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O., &amp; </a:t>
            </a:r>
            <a:r>
              <a:rPr lang="en-MY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Mikkonen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K. (2024). Educational interventions and their effects on healthcare professionals’ digital competence development: A systematic review.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Journal of Medical Informatics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185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105396.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https://doi.org/10.1016/j.ijmedinf.2024.105396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Sustainable integration of digitalisation in nursing education—an international scoping review. (2024).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BMC Nursing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https://pmc.ncbi.nlm.nih.gov/articles/PMC11043537/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role of AI in nursing education and practice: Umbrella review. (2025).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JMIR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https://www.jmir.org/2025/1/e69881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Transformative learning in open distance and e-learning: The critical role of nurse educators. (2025).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Discover Education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MY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MY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308. </a:t>
            </a:r>
            <a:r>
              <a:rPr lang="en-MY" sz="1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https://link.springer.com/article/10.1007/s44217-025-00772-4</a:t>
            </a:r>
            <a:endParaRPr lang="en-MY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MY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56022-397C-425C-A800-76F37ED87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69B97-0A71-4DBF-BB3F-B8E15F62E117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15/10/2025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95B0A-1654-443C-999D-2C85F5EEF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Mazlinda_3rd CON2025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91730-BCC5-457F-B0CA-8E1BF392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E57DC2-970A-4B3E-BB1C-7A09969E49D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91B0E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91B0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6691" y="6358085"/>
            <a:ext cx="896190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46590F40-816E-4291-9E73-2D5E3697DE21}"/>
              </a:ext>
            </a:extLst>
          </p:cNvPr>
          <p:cNvSpPr txBox="1"/>
          <p:nvPr/>
        </p:nvSpPr>
        <p:spPr>
          <a:xfrm>
            <a:off x="4038600" y="1214473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7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Thank you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F857E0-4576-3438-93D8-AC411362843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76B402-F4A6-45AB-8EDD-7EFA27B9422F}" type="datetime1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15/10/2025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Mazlinda_3rd CON2025</a:t>
            </a:r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9035D4-C3C6-4773-89D9-ADF80E06A89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33" y="4210372"/>
            <a:ext cx="2145978" cy="21459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3372" y="5803293"/>
            <a:ext cx="981299" cy="5530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4929" y="5283361"/>
            <a:ext cx="883997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2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371600" y="1739615"/>
            <a:ext cx="9601200" cy="4436595"/>
          </a:xfrm>
        </p:spPr>
        <p:txBody>
          <a:bodyPr>
            <a:normAutofit/>
          </a:bodyPr>
          <a:lstStyle/>
          <a:p>
            <a:r>
              <a:rPr lang="en-GB" sz="2400" dirty="0"/>
              <a:t>The global demand for competent nurse educators is reaching a crisis point, driven by a projected worldwide deficit of nurses and midwives, which necessitates a rapid expansion of nursing education capacity (WHO, 2020; WHO, 2025). </a:t>
            </a:r>
            <a:endParaRPr lang="en-GB" sz="2400" dirty="0" smtClean="0"/>
          </a:p>
          <a:p>
            <a:r>
              <a:rPr lang="en-GB" sz="2400" dirty="0"/>
              <a:t>This massive need for new graduates is directly threatened by a shrinking pool of qualified nurse educators. </a:t>
            </a:r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/>
              <a:t>academic nursing workforce is aging, with many faculty members approaching retirement age, leading to an "exodus of skills and experience" (Shortage of Academic Nurses, 2024). </a:t>
            </a:r>
            <a:endParaRPr lang="en-GB" sz="2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CAB6-0397-4CA0-916F-F0DC4A00FE20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Mazlinda_3rd CON2025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4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54DDD6-D05E-9ADB-AB8B-FC21666822E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163" y="6358085"/>
            <a:ext cx="890093" cy="499915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90649" y="1010070"/>
            <a:ext cx="10881562" cy="63424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Global Demand for Competent Nurse Educators</a:t>
            </a:r>
            <a:endParaRPr lang="en-MY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8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371600" y="1739615"/>
            <a:ext cx="9601200" cy="44365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For </a:t>
            </a:r>
            <a:r>
              <a:rPr lang="en-GB" sz="2400" dirty="0"/>
              <a:t>instance, in the United States, about one-third of nursing faculty is expected to retire by 2025 (Shortage of Academic Nurses, 2024). </a:t>
            </a:r>
            <a:endParaRPr lang="en-GB" sz="2400" dirty="0" smtClean="0"/>
          </a:p>
          <a:p>
            <a:r>
              <a:rPr lang="en-GB" sz="2400" dirty="0" smtClean="0"/>
              <a:t>This </a:t>
            </a:r>
            <a:r>
              <a:rPr lang="en-GB" sz="2400" dirty="0"/>
              <a:t>demographic trend compounds an already serious faculty shortage, severely limiting the capacity of nursing schools to </a:t>
            </a:r>
            <a:r>
              <a:rPr lang="en-GB" sz="2400" dirty="0" err="1"/>
              <a:t>enroll</a:t>
            </a:r>
            <a:r>
              <a:rPr lang="en-GB" sz="2400" dirty="0"/>
              <a:t> and educate enough new students (Shortage of Academic Nurses, 2024). </a:t>
            </a:r>
            <a:endParaRPr lang="en-MY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CAB6-0397-4CA0-916F-F0DC4A00FE20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Mazlinda_3rd CON2025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5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54DDD6-D05E-9ADB-AB8B-FC21666822E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163" y="6358085"/>
            <a:ext cx="890093" cy="499915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90649" y="1010070"/>
            <a:ext cx="10881562" cy="63424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Global Demand for Competent Nurse Educators</a:t>
            </a:r>
            <a:endParaRPr lang="en-MY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6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371600" y="1917031"/>
            <a:ext cx="9601200" cy="4138863"/>
          </a:xfrm>
        </p:spPr>
        <p:txBody>
          <a:bodyPr>
            <a:normAutofit/>
          </a:bodyPr>
          <a:lstStyle/>
          <a:p>
            <a:r>
              <a:rPr lang="en-GB" sz="2200" dirty="0" smtClean="0"/>
              <a:t>Quality of Education as a Foundation for Safe Practice. </a:t>
            </a:r>
          </a:p>
          <a:p>
            <a:r>
              <a:rPr lang="en-GB" sz="2200" dirty="0" smtClean="0"/>
              <a:t>The quality of the future nursing workforce depends entirely on the quality of educational support and preparation provided, which requires a strong, robust, and highly skilled academic nursing workforce (Davidson, 2024; Haynes-Lewis &amp; Pearson, 2020). </a:t>
            </a:r>
          </a:p>
          <a:p>
            <a:r>
              <a:rPr lang="en-GB" sz="2200" dirty="0" smtClean="0"/>
              <a:t>When institutions struggle to fill faculty positions, they often hire experienced clinical nurses who, despite their clinical expertise, may lack formal pedagogical training, leading to the "</a:t>
            </a:r>
            <a:r>
              <a:rPr lang="en-GB" sz="2200" b="1" dirty="0" smtClean="0"/>
              <a:t>expert nurse, novice educator</a:t>
            </a:r>
            <a:r>
              <a:rPr lang="en-GB" sz="2200" dirty="0" smtClean="0"/>
              <a:t>" dilemma (</a:t>
            </a:r>
            <a:r>
              <a:rPr lang="en-GB" sz="2200" dirty="0" err="1" smtClean="0"/>
              <a:t>Jetha</a:t>
            </a:r>
            <a:r>
              <a:rPr lang="en-GB" sz="2200" dirty="0" smtClean="0"/>
              <a:t>, </a:t>
            </a:r>
            <a:r>
              <a:rPr lang="en-GB" sz="2200" dirty="0" err="1" smtClean="0"/>
              <a:t>Boschma</a:t>
            </a:r>
            <a:r>
              <a:rPr lang="en-GB" sz="2200" dirty="0" smtClean="0"/>
              <a:t>, &amp; Clauson, 2016). </a:t>
            </a:r>
            <a:endParaRPr lang="en-MY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3CAB6-0397-4CA0-916F-F0DC4A00FE20}" type="datetime1">
              <a:rPr lang="en-MY" smtClean="0"/>
              <a:t>15/10/2025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Mazlinda_3rd CON2025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6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54DDD6-D05E-9ADB-AB8B-FC21666822E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163" y="6358085"/>
            <a:ext cx="890093" cy="499915"/>
          </a:xfrm>
          <a:prstGeom prst="rect">
            <a:avLst/>
          </a:prstGeom>
        </p:spPr>
      </p:pic>
      <p:sp>
        <p:nvSpPr>
          <p:cNvPr id="13" name="Flowchart: Alternate Process 12"/>
          <p:cNvSpPr/>
          <p:nvPr/>
        </p:nvSpPr>
        <p:spPr>
          <a:xfrm>
            <a:off x="1390649" y="1010070"/>
            <a:ext cx="10881562" cy="634245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Global Demand for Competent Nurse Educators</a:t>
            </a:r>
            <a:endParaRPr lang="en-MY" sz="4000" b="1" dirty="0">
              <a:solidFill>
                <a:srgbClr val="C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315" y="5053304"/>
            <a:ext cx="2162455" cy="1664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2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451432" cy="14859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Global and Regional Trends in Workforce Development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dirty="0"/>
              <a:t>The development of the nurse educator workforce is challenged by global shortages and the aging faculty population, emphasizing the urgency of improved preparation strategies (Grassley, 2014).</a:t>
            </a:r>
          </a:p>
          <a:p>
            <a:pPr lvl="0"/>
            <a:r>
              <a:rPr lang="en-US" b="1" dirty="0"/>
              <a:t>Global Shortage:</a:t>
            </a:r>
            <a:r>
              <a:rPr lang="en-US" dirty="0"/>
              <a:t> The shortage of nursing faculty is severe worldwide, contributing to the overall nursing shortage by limiting the number of qualified applicants schools can admit (Grassley, 2014).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example, a US-focused review protocol cited an 8.8% faculty vacancy rate in 2012, demonstrating the chronic nature of this issue (Grassley, 2014).</a:t>
            </a:r>
            <a:endParaRPr lang="en-MY" dirty="0"/>
          </a:p>
          <a:p>
            <a:endParaRPr lang="en-MY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EC49-C92C-4090-99DD-2DCA51730C1A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9893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820400" cy="14859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Global and Regional Trends in Workforce Development</a:t>
            </a:r>
            <a:endParaRPr lang="en-MY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Southeast </a:t>
            </a:r>
            <a:r>
              <a:rPr lang="en-US" b="1" dirty="0"/>
              <a:t>Asia/Resource-Limited Settings:</a:t>
            </a:r>
            <a:r>
              <a:rPr lang="en-US" dirty="0"/>
              <a:t> Studies in Indonesia and Ghana highlight a critical need for clear role definitions and specific competencies for nurse educators, particularly those working in hospitals or resource-limited academic settings (</a:t>
            </a:r>
            <a:r>
              <a:rPr lang="en-US" dirty="0" err="1"/>
              <a:t>Laari</a:t>
            </a:r>
            <a:r>
              <a:rPr lang="en-US" dirty="0"/>
              <a:t> et al., 2025; </a:t>
            </a:r>
            <a:r>
              <a:rPr lang="en-US" dirty="0" err="1"/>
              <a:t>Wulandari</a:t>
            </a:r>
            <a:r>
              <a:rPr lang="en-US" dirty="0"/>
              <a:t> et al., 2025). </a:t>
            </a:r>
            <a:endParaRPr lang="en-US" dirty="0" smtClean="0"/>
          </a:p>
          <a:p>
            <a:pPr lvl="0"/>
            <a:r>
              <a:rPr lang="en-US" dirty="0" smtClean="0"/>
              <a:t>In </a:t>
            </a:r>
            <a:r>
              <a:rPr lang="en-US" dirty="0"/>
              <a:t>these regions, advanced training programs must be explicitly revised to include pedagogical content to combat the lack of teaching preparation among masters and PhD graduates (</a:t>
            </a:r>
            <a:r>
              <a:rPr lang="en-US" dirty="0" err="1"/>
              <a:t>Wulandari</a:t>
            </a:r>
            <a:r>
              <a:rPr lang="en-US" dirty="0"/>
              <a:t> et al., 2025).</a:t>
            </a:r>
            <a:endParaRPr lang="en-MY" dirty="0"/>
          </a:p>
          <a:p>
            <a:endParaRPr lang="en-MY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EC49-C92C-4090-99DD-2DCA51730C1A}" type="datetime1">
              <a:rPr lang="en-MY" smtClean="0"/>
              <a:t>15/10/2025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61766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464232" y="2695074"/>
            <a:ext cx="6232359" cy="3003562"/>
          </a:xfrm>
        </p:spPr>
        <p:txBody>
          <a:bodyPr>
            <a:normAutofit/>
          </a:bodyPr>
          <a:lstStyle/>
          <a:p>
            <a:r>
              <a:rPr lang="en-MY" dirty="0"/>
              <a:t>Nurses transitioning from bedside to education roles consistently encounter significant barriers related to identity, workload, and institutional acclimatization (Toll, 2020).</a:t>
            </a:r>
          </a:p>
          <a:p>
            <a:endParaRPr lang="en-MY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077F-BFA4-413B-89CB-264B4468DE8C}" type="datetime1">
              <a:rPr lang="en-MY" smtClean="0"/>
              <a:t>15/10/2025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Mazlinda_3rd CON2025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035D4-C3C6-4773-89D9-ADF80E06A892}" type="slidenum">
              <a:rPr lang="en-MY" smtClean="0"/>
              <a:t>9</a:t>
            </a:fld>
            <a:endParaRPr lang="en-MY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F77A93-79F6-4DA9-7CCB-DDA8655D9C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6" y="-52536"/>
            <a:ext cx="1267037" cy="895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534" y="6356350"/>
            <a:ext cx="890093" cy="499915"/>
          </a:xfrm>
          <a:prstGeom prst="rect">
            <a:avLst/>
          </a:prstGeom>
        </p:spPr>
      </p:pic>
      <p:pic>
        <p:nvPicPr>
          <p:cNvPr id="1026" name="Picture 2" descr="No. 1 University Stress Management: How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495" y="2378223"/>
            <a:ext cx="3949033" cy="332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lowchart: Alternate Process 10"/>
          <p:cNvSpPr/>
          <p:nvPr/>
        </p:nvSpPr>
        <p:spPr>
          <a:xfrm>
            <a:off x="1489940" y="1108756"/>
            <a:ext cx="4180944" cy="1024844"/>
          </a:xfrm>
          <a:prstGeom prst="flowChartAlternateProcess">
            <a:avLst/>
          </a:prstGeom>
          <a:solidFill>
            <a:srgbClr val="E6C069">
              <a:lumMod val="20000"/>
              <a:lumOff val="80000"/>
            </a:srgbClr>
          </a:solidFill>
          <a:ln w="34925" cap="flat" cmpd="sng" algn="in">
            <a:solidFill>
              <a:srgbClr val="E2839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Why It Matters</a:t>
            </a:r>
          </a:p>
        </p:txBody>
      </p:sp>
    </p:spTree>
    <p:extLst>
      <p:ext uri="{BB962C8B-B14F-4D97-AF65-F5344CB8AC3E}">
        <p14:creationId xmlns:p14="http://schemas.microsoft.com/office/powerpoint/2010/main" val="22780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2946</TotalTime>
  <Words>3324</Words>
  <Application>Microsoft Office PowerPoint</Application>
  <PresentationFormat>Widescreen</PresentationFormat>
  <Paragraphs>269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Calibri</vt:lpstr>
      <vt:lpstr>Calibri Light</vt:lpstr>
      <vt:lpstr>Franklin Gothic Book</vt:lpstr>
      <vt:lpstr>Roboto</vt:lpstr>
      <vt:lpstr>Symbol</vt:lpstr>
      <vt:lpstr>Times New Roman</vt:lpstr>
      <vt:lpstr>Office Theme</vt:lpstr>
      <vt:lpstr>Crop</vt:lpstr>
      <vt:lpstr>1_Office Theme</vt:lpstr>
      <vt:lpstr>From Bedside to Classroom:  Shaping Nurse Educators through  Certificates in Training and Assessment</vt:lpstr>
      <vt:lpstr>Content:</vt:lpstr>
      <vt:lpstr>PowerPoint Presentation</vt:lpstr>
      <vt:lpstr>PowerPoint Presentation</vt:lpstr>
      <vt:lpstr>PowerPoint Presentation</vt:lpstr>
      <vt:lpstr>PowerPoint Presentation</vt:lpstr>
      <vt:lpstr>Global and Regional Trends in Workforce Development</vt:lpstr>
      <vt:lpstr>Global and Regional Trends in Workforce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Frameworks and Structured Certification Programs</vt:lpstr>
      <vt:lpstr>Frameworks and Structured Certification Programs</vt:lpstr>
      <vt:lpstr>Frameworks and Structured Certification Programs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 </vt:lpstr>
      <vt:lpstr>References (cont…)</vt:lpstr>
      <vt:lpstr>References (cont…)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effandy mohd hatta</dc:creator>
  <cp:lastModifiedBy>Mazlinda Musa</cp:lastModifiedBy>
  <cp:revision>197</cp:revision>
  <dcterms:created xsi:type="dcterms:W3CDTF">2021-09-28T06:25:46Z</dcterms:created>
  <dcterms:modified xsi:type="dcterms:W3CDTF">2025-10-15T00:57:01Z</dcterms:modified>
</cp:coreProperties>
</file>